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503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AD87EF-6294-A04B-DF4F-1B6571C89B58}" name="Leana Rupp" initials="LR" userId="S::lrupp@pps-ace.com::80a5ae71-4ae9-4b13-bcf6-514a0d53ca6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8" autoAdjust="0"/>
    <p:restoredTop sz="77503" autoAdjust="0"/>
  </p:normalViewPr>
  <p:slideViewPr>
    <p:cSldViewPr>
      <p:cViewPr varScale="1">
        <p:scale>
          <a:sx n="98" d="100"/>
          <a:sy n="98" d="100"/>
        </p:scale>
        <p:origin x="2004" y="90"/>
      </p:cViewPr>
      <p:guideLst>
        <p:guide orient="horz" pos="912"/>
        <p:guide pos="2880"/>
        <p:guide orient="horz" pos="1584"/>
        <p:guide pos="720"/>
      </p:guideLst>
    </p:cSldViewPr>
  </p:slideViewPr>
  <p:outlineViewPr>
    <p:cViewPr>
      <p:scale>
        <a:sx n="33" d="100"/>
        <a:sy n="33" d="100"/>
      </p:scale>
      <p:origin x="0" y="-1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6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619D8A9-11C2-446B-9896-6A869755C3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2C8B5CA5-C45B-4734-92CE-0AE512FD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3BC8D8B-C5E1-48A5-BC9D-DC6D8E6A5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118B7D-91F9-47C8-AD8A-BD137A87E87F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46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©2022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346075" indent="-346075">
              <a:buClr>
                <a:srgbClr val="7030A0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2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BAR Handoff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BAR Handoff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346075" indent="-3460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0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27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60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8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307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5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0" y="-8066"/>
            <a:ext cx="8763000" cy="923330"/>
          </a:xfrm>
        </p:spPr>
        <p:txBody>
          <a:bodyPr/>
          <a:lstStyle/>
          <a:p>
            <a:pPr algn="ctr"/>
            <a:r>
              <a:rPr lang="en-US" sz="3000" dirty="0"/>
              <a:t>Book cover for Understanding Medical-Surgical Nursing, Seventh Edition.</a:t>
            </a:r>
          </a:p>
        </p:txBody>
      </p:sp>
      <p:pic>
        <p:nvPicPr>
          <p:cNvPr id="7" name="Picture Placeholder 6" descr="Book cover for Understanding Medical-Surgical Nursing, Seven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5" y="1264139"/>
            <a:ext cx="2643849" cy="34428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30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81400" y="3008008"/>
            <a:ext cx="5252356" cy="1563992"/>
          </a:xfrm>
        </p:spPr>
        <p:txBody>
          <a:bodyPr/>
          <a:lstStyle/>
          <a:p>
            <a:r>
              <a:rPr lang="en-US" altLang="en-US" dirty="0"/>
              <a:t>Nursing Care of Patients        With Upper Respiratory                Tract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1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170875-B942-473E-A622-8D80471C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Sinusitis (continued)</a:t>
            </a:r>
            <a:endParaRPr lang="en-US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E1706B1-28BF-4192-852D-15F1751067A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4425244" cy="4525963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Saline irrigation</a:t>
            </a:r>
          </a:p>
          <a:p>
            <a:pPr lvl="1"/>
            <a:r>
              <a:rPr lang="en-US" altLang="en-US" dirty="0"/>
              <a:t>Intranasal corticosteroids </a:t>
            </a:r>
          </a:p>
          <a:p>
            <a:pPr lvl="1"/>
            <a:r>
              <a:rPr lang="en-US" altLang="en-US" dirty="0"/>
              <a:t>Decongestants</a:t>
            </a:r>
          </a:p>
          <a:p>
            <a:pPr lvl="1"/>
            <a:r>
              <a:rPr lang="en-US" altLang="en-US" dirty="0"/>
              <a:t>Hot packs</a:t>
            </a:r>
          </a:p>
          <a:p>
            <a:pPr lvl="1"/>
            <a:r>
              <a:rPr lang="en-US" altLang="en-US" dirty="0"/>
              <a:t>Acetaminophen/ibuprofen</a:t>
            </a:r>
          </a:p>
        </p:txBody>
      </p:sp>
      <p:sp>
        <p:nvSpPr>
          <p:cNvPr id="13315" name="Content Placeholder 6">
            <a:extLst>
              <a:ext uri="{FF2B5EF4-FFF2-40B4-BE49-F238E27FC236}">
                <a16:creationId xmlns:a16="http://schemas.microsoft.com/office/drawing/2014/main" id="{3933231A-A453-4335-8309-AB4535756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678031"/>
            <a:ext cx="3575756" cy="3276600"/>
          </a:xfrm>
        </p:spPr>
        <p:txBody>
          <a:bodyPr/>
          <a:lstStyle/>
          <a:p>
            <a:pPr marL="0" lvl="1"/>
            <a:r>
              <a:rPr lang="en-US" altLang="en-US" dirty="0"/>
              <a:t>Humidification</a:t>
            </a:r>
          </a:p>
          <a:p>
            <a:pPr marL="0" lvl="1"/>
            <a:r>
              <a:rPr lang="en-US" altLang="en-US" dirty="0"/>
              <a:t>Oral fluids</a:t>
            </a:r>
          </a:p>
          <a:p>
            <a:pPr marL="0" lvl="1"/>
            <a:r>
              <a:rPr lang="en-US" altLang="en-US" dirty="0"/>
              <a:t>Positioning </a:t>
            </a:r>
          </a:p>
          <a:p>
            <a:pPr marL="0" lvl="1"/>
            <a:r>
              <a:rPr lang="en-US" altLang="en-US" dirty="0"/>
              <a:t>Antibiotics</a:t>
            </a:r>
          </a:p>
          <a:p>
            <a:pPr marL="0" lvl="1"/>
            <a:r>
              <a:rPr lang="en-US" altLang="en-US" dirty="0"/>
              <a:t>Surgical drainage</a:t>
            </a:r>
          </a:p>
        </p:txBody>
      </p:sp>
    </p:spTree>
    <p:extLst>
      <p:ext uri="{BB962C8B-B14F-4D97-AF65-F5344CB8AC3E}">
        <p14:creationId xmlns:p14="http://schemas.microsoft.com/office/powerpoint/2010/main" val="57407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D57D1E-70A4-443A-B654-D812C1BF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Obstructive Sleep Apnea</a:t>
            </a:r>
            <a:endParaRPr lang="en-US" altLang="x-none" dirty="0"/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92EC8EE2-38FA-45FB-8726-49EFA0A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Apnea during sleep</a:t>
            </a:r>
          </a:p>
          <a:p>
            <a:r>
              <a:rPr lang="en-US" altLang="en-US" dirty="0"/>
              <a:t>Risk factors</a:t>
            </a:r>
          </a:p>
          <a:p>
            <a:pPr lvl="1"/>
            <a:r>
              <a:rPr lang="en-US" altLang="en-US" dirty="0"/>
              <a:t>Obesity</a:t>
            </a:r>
          </a:p>
          <a:p>
            <a:pPr lvl="1"/>
            <a:r>
              <a:rPr lang="en-US" altLang="en-US" dirty="0"/>
              <a:t>High palate</a:t>
            </a:r>
          </a:p>
          <a:p>
            <a:pPr lvl="1"/>
            <a:r>
              <a:rPr lang="en-US" altLang="en-US" dirty="0"/>
              <a:t>Receded mandible</a:t>
            </a:r>
          </a:p>
          <a:p>
            <a:pPr lvl="1"/>
            <a:r>
              <a:rPr lang="en-US" altLang="en-US" dirty="0"/>
              <a:t>Smoking</a:t>
            </a:r>
          </a:p>
        </p:txBody>
      </p:sp>
    </p:spTree>
    <p:extLst>
      <p:ext uri="{BB962C8B-B14F-4D97-AF65-F5344CB8AC3E}">
        <p14:creationId xmlns:p14="http://schemas.microsoft.com/office/powerpoint/2010/main" val="24208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3B70154-8587-4D5D-A5FB-ED11531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Obstructive Sleep Apnea (continued_1)</a:t>
            </a:r>
            <a:endParaRPr lang="en-US" altLang="x-none" dirty="0"/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4F101EE-F8FE-470D-BFAE-575BA966B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/>
              <a:t>Heart disease</a:t>
            </a:r>
          </a:p>
          <a:p>
            <a:pPr lvl="1"/>
            <a:r>
              <a:rPr lang="en-US" altLang="en-US" dirty="0"/>
              <a:t>Hypertension</a:t>
            </a:r>
          </a:p>
          <a:p>
            <a:pPr lvl="1"/>
            <a:r>
              <a:rPr lang="en-US" altLang="en-US" dirty="0"/>
              <a:t>Stroke</a:t>
            </a:r>
          </a:p>
          <a:p>
            <a:pPr lvl="1"/>
            <a:r>
              <a:rPr lang="en-US" altLang="en-US" dirty="0"/>
              <a:t>Diabetes</a:t>
            </a:r>
          </a:p>
        </p:txBody>
      </p:sp>
      <p:sp>
        <p:nvSpPr>
          <p:cNvPr id="15363" name="Content Placeholder 3">
            <a:extLst>
              <a:ext uri="{FF2B5EF4-FFF2-40B4-BE49-F238E27FC236}">
                <a16:creationId xmlns:a16="http://schemas.microsoft.com/office/drawing/2014/main" id="{E0922A61-5BF6-442C-97A8-5C16AE75D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Snoring</a:t>
            </a:r>
          </a:p>
          <a:p>
            <a:pPr lvl="1"/>
            <a:r>
              <a:rPr lang="en-US" altLang="en-US" dirty="0"/>
              <a:t>Daytime sleepiness</a:t>
            </a:r>
          </a:p>
          <a:p>
            <a:pPr lvl="1"/>
            <a:r>
              <a:rPr lang="en-US" altLang="en-US" dirty="0"/>
              <a:t>Headache</a:t>
            </a:r>
          </a:p>
          <a:p>
            <a:pPr lvl="1"/>
            <a:r>
              <a:rPr lang="en-US" altLang="en-US" dirty="0"/>
              <a:t>Memory and attention problems</a:t>
            </a:r>
          </a:p>
        </p:txBody>
      </p:sp>
    </p:spTree>
    <p:extLst>
      <p:ext uri="{BB962C8B-B14F-4D97-AF65-F5344CB8AC3E}">
        <p14:creationId xmlns:p14="http://schemas.microsoft.com/office/powerpoint/2010/main" val="119339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5D7AF68-9616-48C8-ABA6-40FA6875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Obstructive Sleep Apnea (continued_2)</a:t>
            </a:r>
            <a:endParaRPr lang="en-US" altLang="x-none" dirty="0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0726C1DD-0DB2-430E-A4BB-DDF5B3FE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</a:t>
            </a:r>
          </a:p>
          <a:p>
            <a:pPr lvl="1"/>
            <a:r>
              <a:rPr lang="en-US" altLang="en-US" dirty="0"/>
              <a:t>Nocturnal </a:t>
            </a:r>
            <a:r>
              <a:rPr lang="en-US" altLang="en-US" dirty="0" err="1"/>
              <a:t>polysomnography</a:t>
            </a:r>
            <a:endParaRPr lang="en-US" altLang="en-US" dirty="0"/>
          </a:p>
          <a:p>
            <a:r>
              <a:rPr lang="en-US" altLang="en-US" dirty="0"/>
              <a:t>Treatment</a:t>
            </a:r>
          </a:p>
          <a:p>
            <a:pPr lvl="1"/>
            <a:r>
              <a:rPr lang="en-US" altLang="en-US" dirty="0"/>
              <a:t>Avoid sedatives.</a:t>
            </a:r>
          </a:p>
          <a:p>
            <a:pPr lvl="1"/>
            <a:r>
              <a:rPr lang="en-US" altLang="en-US" dirty="0"/>
              <a:t>Lose weight.</a:t>
            </a:r>
          </a:p>
          <a:p>
            <a:pPr lvl="1"/>
            <a:r>
              <a:rPr lang="en-US" altLang="en-US" dirty="0"/>
              <a:t>Nasal patch</a:t>
            </a:r>
          </a:p>
          <a:p>
            <a:pPr lvl="1"/>
            <a:r>
              <a:rPr lang="en-US" altLang="en-US" dirty="0"/>
              <a:t>Continuous positive airway pressure (CPAP)</a:t>
            </a:r>
          </a:p>
          <a:p>
            <a:pPr lvl="1"/>
            <a:r>
              <a:rPr lang="en-US" altLang="en-US" dirty="0"/>
              <a:t>Surgery</a:t>
            </a:r>
          </a:p>
        </p:txBody>
      </p:sp>
    </p:spTree>
    <p:extLst>
      <p:ext uri="{BB962C8B-B14F-4D97-AF65-F5344CB8AC3E}">
        <p14:creationId xmlns:p14="http://schemas.microsoft.com/office/powerpoint/2010/main" val="109629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6ACBEF6-A144-4F72-8461-120FDFCE6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Infectious Disorders</a:t>
            </a:r>
            <a:endParaRPr lang="en-US" altLang="x-none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BF302033-ABDF-43AE-98AE-9C8C31A72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dirty="0"/>
              <a:t>Viral rhinitis </a:t>
            </a:r>
          </a:p>
          <a:p>
            <a:pPr lvl="1">
              <a:spcBef>
                <a:spcPts val="400"/>
              </a:spcBef>
            </a:pPr>
            <a:r>
              <a:rPr lang="en-US" altLang="en-US" dirty="0"/>
              <a:t>Another name for common cold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Pharyngitis </a:t>
            </a:r>
          </a:p>
          <a:p>
            <a:pPr lvl="1">
              <a:spcBef>
                <a:spcPts val="400"/>
              </a:spcBef>
            </a:pPr>
            <a:r>
              <a:rPr lang="en-GB" altLang="en-US" dirty="0"/>
              <a:t>Inflammation of the pharynx</a:t>
            </a:r>
            <a:r>
              <a:rPr lang="en-US" altLang="en-US" dirty="0"/>
              <a:t> </a:t>
            </a:r>
          </a:p>
          <a:p>
            <a:pPr lvl="1">
              <a:spcBef>
                <a:spcPts val="400"/>
              </a:spcBef>
            </a:pPr>
            <a:r>
              <a:rPr lang="en-GB" altLang="en-US" dirty="0"/>
              <a:t>Caused by beta-</a:t>
            </a:r>
            <a:r>
              <a:rPr lang="en-GB" altLang="en-US" dirty="0" err="1"/>
              <a:t>hemolytic</a:t>
            </a:r>
            <a:r>
              <a:rPr lang="en-GB" altLang="en-US" dirty="0"/>
              <a:t> streptococci, commonly referred to as strep throat</a:t>
            </a:r>
            <a:r>
              <a:rPr lang="en-US" altLang="en-US" dirty="0"/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Laryngitis</a:t>
            </a:r>
          </a:p>
          <a:p>
            <a:pPr lvl="1">
              <a:spcBef>
                <a:spcPts val="400"/>
              </a:spcBef>
            </a:pPr>
            <a:r>
              <a:rPr lang="en-GB" altLang="en-US" dirty="0"/>
              <a:t>Inflammation of mucous membrane of the larynx</a:t>
            </a:r>
            <a:endParaRPr lang="en-US" altLang="en-US" dirty="0"/>
          </a:p>
          <a:p>
            <a:pPr>
              <a:spcBef>
                <a:spcPts val="400"/>
              </a:spcBef>
            </a:pPr>
            <a:r>
              <a:rPr lang="en-US" altLang="en-US" dirty="0"/>
              <a:t>Tonsillitis</a:t>
            </a:r>
          </a:p>
          <a:p>
            <a:pPr lvl="1">
              <a:spcBef>
                <a:spcPts val="400"/>
              </a:spcBef>
            </a:pPr>
            <a:r>
              <a:rPr lang="en-US" altLang="en-US" dirty="0"/>
              <a:t>Infection of tonsils</a:t>
            </a:r>
          </a:p>
        </p:txBody>
      </p:sp>
    </p:spTree>
    <p:extLst>
      <p:ext uri="{BB962C8B-B14F-4D97-AF65-F5344CB8AC3E}">
        <p14:creationId xmlns:p14="http://schemas.microsoft.com/office/powerpoint/2010/main" val="368756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A057F7F-A4EE-4DC3-8FB7-53C220C1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Influenza</a:t>
            </a:r>
            <a:endParaRPr lang="en-US" altLang="x-none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A7F9BF6-306A-45FE-9551-C67CD2C39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Commonly called the flu</a:t>
            </a:r>
          </a:p>
          <a:p>
            <a:r>
              <a:rPr lang="en-US" altLang="en-US" dirty="0"/>
              <a:t>Transmitted by coughing and sneezing </a:t>
            </a:r>
          </a:p>
          <a:p>
            <a:r>
              <a:rPr lang="en-US" altLang="en-US" dirty="0"/>
              <a:t>Prevention</a:t>
            </a:r>
          </a:p>
          <a:p>
            <a:pPr lvl="1"/>
            <a:r>
              <a:rPr lang="en-US" altLang="en-US" dirty="0"/>
              <a:t>Yearly vaccination</a:t>
            </a:r>
          </a:p>
          <a:p>
            <a:pPr lvl="1"/>
            <a:r>
              <a:rPr lang="en-US" altLang="en-US" dirty="0"/>
              <a:t>Hand washing</a:t>
            </a:r>
          </a:p>
          <a:p>
            <a:pPr lvl="1"/>
            <a:r>
              <a:rPr lang="en-US" altLang="en-US" dirty="0"/>
              <a:t>Avoidance of infected people</a:t>
            </a:r>
          </a:p>
        </p:txBody>
      </p:sp>
    </p:spTree>
    <p:extLst>
      <p:ext uri="{BB962C8B-B14F-4D97-AF65-F5344CB8AC3E}">
        <p14:creationId xmlns:p14="http://schemas.microsoft.com/office/powerpoint/2010/main" val="16076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94905D-6564-4D06-8105-9D2AEE6A4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Influenza (continued)</a:t>
            </a:r>
            <a:endParaRPr lang="en-US" altLang="x-none" dirty="0"/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92D12293-0112-465A-ADC3-B0D41504E57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3587044" cy="4525963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Fever</a:t>
            </a:r>
          </a:p>
          <a:p>
            <a:pPr lvl="1"/>
            <a:r>
              <a:rPr lang="en-US" altLang="en-US" dirty="0"/>
              <a:t>Chills</a:t>
            </a:r>
          </a:p>
          <a:p>
            <a:pPr lvl="1"/>
            <a:r>
              <a:rPr lang="en-US" altLang="en-US" dirty="0"/>
              <a:t>Myalgia</a:t>
            </a:r>
          </a:p>
          <a:p>
            <a:pPr lvl="1"/>
            <a:r>
              <a:rPr lang="en-US" altLang="en-US" dirty="0"/>
              <a:t>Sore throat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Malaise</a:t>
            </a:r>
          </a:p>
          <a:p>
            <a:pPr lvl="1"/>
            <a:r>
              <a:rPr lang="en-US" altLang="en-US" dirty="0"/>
              <a:t>Headache 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FD8ED6C8-BE65-4CAB-8BE1-D6BB8EE3711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143000"/>
            <a:ext cx="4566356" cy="4525963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Acetaminophen</a:t>
            </a:r>
          </a:p>
          <a:p>
            <a:pPr lvl="1"/>
            <a:r>
              <a:rPr lang="en-US" altLang="en-US" dirty="0"/>
              <a:t>Avoid aspirin</a:t>
            </a:r>
          </a:p>
          <a:p>
            <a:pPr lvl="1"/>
            <a:r>
              <a:rPr lang="en-US" altLang="en-US" dirty="0"/>
              <a:t>Antiviral agents</a:t>
            </a:r>
          </a:p>
          <a:p>
            <a:pPr lvl="1"/>
            <a:r>
              <a:rPr lang="en-US" altLang="en-US" dirty="0"/>
              <a:t>Rest</a:t>
            </a:r>
          </a:p>
          <a:p>
            <a:pPr lvl="1"/>
            <a:r>
              <a:rPr lang="en-US" altLang="en-US" dirty="0"/>
              <a:t>Fluids</a:t>
            </a:r>
          </a:p>
        </p:txBody>
      </p:sp>
    </p:spTree>
    <p:extLst>
      <p:ext uri="{BB962C8B-B14F-4D97-AF65-F5344CB8AC3E}">
        <p14:creationId xmlns:p14="http://schemas.microsoft.com/office/powerpoint/2010/main" val="96129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B7A1BBE-EF3C-425B-9663-6F44D461A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Other Respiratory Viruses</a:t>
            </a:r>
            <a:endParaRPr lang="en-US" altLang="x-none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F13B198-D532-4BD3-A7E8-9B38A6C4D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West Nile</a:t>
            </a:r>
          </a:p>
          <a:p>
            <a:pPr lvl="1"/>
            <a:r>
              <a:rPr lang="en-US" altLang="en-US" dirty="0"/>
              <a:t>Transmitted </a:t>
            </a:r>
            <a:r>
              <a:rPr lang="en-GB" altLang="en-US" dirty="0"/>
              <a:t>by mosquitoes</a:t>
            </a:r>
            <a:r>
              <a:rPr lang="en-US" altLang="en-US" dirty="0"/>
              <a:t> </a:t>
            </a:r>
          </a:p>
          <a:p>
            <a:r>
              <a:rPr lang="en-GB" altLang="en-US" dirty="0"/>
              <a:t>COVID-19</a:t>
            </a:r>
          </a:p>
          <a:p>
            <a:r>
              <a:rPr lang="en-GB" altLang="en-US" dirty="0"/>
              <a:t>Avian influenza (</a:t>
            </a:r>
            <a:r>
              <a:rPr lang="en-US" altLang="en-US" dirty="0"/>
              <a:t>bird flu)</a:t>
            </a:r>
          </a:p>
          <a:p>
            <a:r>
              <a:rPr lang="en-GB" altLang="en-US" dirty="0"/>
              <a:t>Severe acute respiratory syndrome (SARS)</a:t>
            </a:r>
            <a:endParaRPr lang="en-US" altLang="en-US" dirty="0"/>
          </a:p>
          <a:p>
            <a:r>
              <a:rPr lang="en-US" altLang="en-US" dirty="0"/>
              <a:t>Swine flu (H1N1)</a:t>
            </a:r>
          </a:p>
        </p:txBody>
      </p:sp>
    </p:spTree>
    <p:extLst>
      <p:ext uri="{BB962C8B-B14F-4D97-AF65-F5344CB8AC3E}">
        <p14:creationId xmlns:p14="http://schemas.microsoft.com/office/powerpoint/2010/main" val="270050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F01DA75-272D-4AFF-9E10-5E3F65BD0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Nursing Diagnoses for Upper            Respiratory Infections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369095A-EF8B-4C64-9C24-602FC5E5C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Comfort </a:t>
            </a:r>
          </a:p>
          <a:p>
            <a:r>
              <a:rPr lang="en-US" altLang="en-US" i="1" dirty="0"/>
              <a:t>Hyperthermia	</a:t>
            </a:r>
          </a:p>
          <a:p>
            <a:r>
              <a:rPr lang="en-US" altLang="en-US" i="1" dirty="0"/>
              <a:t>Risk for Infection </a:t>
            </a:r>
            <a:r>
              <a:rPr lang="en-US" altLang="en-US" dirty="0"/>
              <a:t>(transmission to others)</a:t>
            </a:r>
          </a:p>
        </p:txBody>
      </p:sp>
    </p:spTree>
    <p:extLst>
      <p:ext uri="{BB962C8B-B14F-4D97-AF65-F5344CB8AC3E}">
        <p14:creationId xmlns:p14="http://schemas.microsoft.com/office/powerpoint/2010/main" val="361060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D9FA090-EE52-4D12-BBA4-0993FB42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Cancer of the Larynx</a:t>
            </a:r>
            <a:endParaRPr lang="en-US" altLang="x-none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F5A4107-A3EB-4ADD-9869-7B04676BF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Primary tumor of mucosal epithelium</a:t>
            </a:r>
          </a:p>
          <a:p>
            <a:pPr lvl="1"/>
            <a:r>
              <a:rPr lang="en-US" altLang="en-US" dirty="0"/>
              <a:t>Metastasizes to lungs, liver, lymph nodes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Associated with smoking, alcohol</a:t>
            </a:r>
          </a:p>
          <a:p>
            <a:pPr lvl="1"/>
            <a:r>
              <a:rPr lang="en-US" altLang="en-US" dirty="0"/>
              <a:t>More common in men</a:t>
            </a:r>
          </a:p>
        </p:txBody>
      </p:sp>
    </p:spTree>
    <p:extLst>
      <p:ext uri="{BB962C8B-B14F-4D97-AF65-F5344CB8AC3E}">
        <p14:creationId xmlns:p14="http://schemas.microsoft.com/office/powerpoint/2010/main" val="90704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782CE13-435A-431C-9DEB-5AF6B6D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Learning Outcomes</a:t>
            </a:r>
            <a:endParaRPr lang="en-US" altLang="x-none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0867112A-5002-45A4-B2C5-F20629B7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the pathophysiology of disorders of the upper respiratory tract.</a:t>
            </a:r>
          </a:p>
          <a:p>
            <a:r>
              <a:rPr lang="en-US" altLang="en-US" dirty="0"/>
              <a:t>Describe etiologies and signs and symptoms of disorders of the upper respiratory tract.</a:t>
            </a:r>
          </a:p>
          <a:p>
            <a:r>
              <a:rPr lang="en-US" altLang="en-US" dirty="0"/>
              <a:t>Describe current therapeutic measures for disorders of the upper respiratory tract.</a:t>
            </a:r>
          </a:p>
        </p:txBody>
      </p:sp>
    </p:spTree>
    <p:extLst>
      <p:ext uri="{BB962C8B-B14F-4D97-AF65-F5344CB8AC3E}">
        <p14:creationId xmlns:p14="http://schemas.microsoft.com/office/powerpoint/2010/main" val="76579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D62E0DC-0E4C-4FB8-9440-3343AF44D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Cancer of the Larynx (continued_1)</a:t>
            </a:r>
            <a:endParaRPr lang="en-US" altLang="x-none" dirty="0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71565B7-571B-4C51-A25D-6E8FD933E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Hoarseness</a:t>
            </a:r>
          </a:p>
          <a:p>
            <a:pPr lvl="1"/>
            <a:r>
              <a:rPr lang="en-US" altLang="en-US" dirty="0"/>
              <a:t>Change in voice</a:t>
            </a:r>
          </a:p>
          <a:p>
            <a:pPr lvl="1"/>
            <a:r>
              <a:rPr lang="en-US" altLang="en-US" dirty="0"/>
              <a:t>Pain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Cough</a:t>
            </a:r>
          </a:p>
          <a:p>
            <a:pPr lvl="1"/>
            <a:r>
              <a:rPr lang="en-US" altLang="en-US" dirty="0"/>
              <a:t>Dysphagia</a:t>
            </a:r>
          </a:p>
          <a:p>
            <a:pPr lvl="1"/>
            <a:r>
              <a:rPr lang="en-US" altLang="en-US" dirty="0"/>
              <a:t>Airway obstruction</a:t>
            </a:r>
          </a:p>
        </p:txBody>
      </p:sp>
    </p:spTree>
    <p:extLst>
      <p:ext uri="{BB962C8B-B14F-4D97-AF65-F5344CB8AC3E}">
        <p14:creationId xmlns:p14="http://schemas.microsoft.com/office/powerpoint/2010/main" val="20450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FF1C7C8-3B05-44A1-ADDD-3D42077AA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Cancer of the Larynx (continued_2)</a:t>
            </a:r>
            <a:endParaRPr lang="en-US" altLang="x-none" dirty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869AFF8-0505-4B51-908B-333403432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Laryngoscopy</a:t>
            </a:r>
          </a:p>
          <a:p>
            <a:pPr lvl="1"/>
            <a:r>
              <a:rPr lang="en-US" altLang="en-US" dirty="0"/>
              <a:t>Computed tomography (CT) scan</a:t>
            </a:r>
          </a:p>
          <a:p>
            <a:pPr lvl="1"/>
            <a:r>
              <a:rPr lang="en-US" altLang="en-US" dirty="0"/>
              <a:t>Magnetic resonance imaging (MRI)</a:t>
            </a:r>
          </a:p>
        </p:txBody>
      </p:sp>
    </p:spTree>
    <p:extLst>
      <p:ext uri="{BB962C8B-B14F-4D97-AF65-F5344CB8AC3E}">
        <p14:creationId xmlns:p14="http://schemas.microsoft.com/office/powerpoint/2010/main" val="387784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DC3682ED-B75B-401F-B546-3542503F5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Cancer of the Larynx (continued_3)</a:t>
            </a:r>
            <a:endParaRPr lang="en-US" altLang="x-none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D7EB53-AEEA-44D2-A096-3BA86EF6C88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4266494" cy="4525963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Radiation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 err="1"/>
              <a:t>Laryngectomy</a:t>
            </a:r>
            <a:endParaRPr lang="en-US" altLang="en-US" dirty="0"/>
          </a:p>
          <a:p>
            <a:pPr marL="1146175" lvl="3" indent="-342900">
              <a:buFont typeface="+mj-lt"/>
              <a:buAutoNum type="alphaUcPeriod"/>
            </a:pPr>
            <a:r>
              <a:rPr lang="en-GB" altLang="en-US" dirty="0"/>
              <a:t>Before </a:t>
            </a:r>
            <a:r>
              <a:rPr lang="en-GB" altLang="en-US" dirty="0" err="1"/>
              <a:t>laryngectomy</a:t>
            </a:r>
            <a:endParaRPr lang="en-GB" altLang="en-US" dirty="0"/>
          </a:p>
          <a:p>
            <a:pPr marL="1146175" lvl="3" indent="-342900">
              <a:buFont typeface="+mj-lt"/>
              <a:buAutoNum type="alphaUcPeriod"/>
            </a:pPr>
            <a:r>
              <a:rPr lang="en-GB" altLang="en-US" dirty="0"/>
              <a:t>After </a:t>
            </a:r>
            <a:r>
              <a:rPr lang="en-GB" altLang="en-US" dirty="0" err="1"/>
              <a:t>laryngectomy</a:t>
            </a:r>
            <a:endParaRPr lang="en-US" altLang="en-US" dirty="0"/>
          </a:p>
        </p:txBody>
      </p:sp>
      <p:pic>
        <p:nvPicPr>
          <p:cNvPr id="3" name="Content Placeholder 2" descr="A. A cross-section of a body showing air flowing through the nose and mouth to breathe. The pharynx, epiglottis, vocal cords, larynx, trachea, and lung are labeled. &#10;B. A cross-section of a body with a laryngectomy. The patient breathes through an opening in their neck and there is no connection between the nose and mouth and lungs.&#10;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8" y="1389635"/>
            <a:ext cx="3950142" cy="3944366"/>
          </a:xfrm>
        </p:spPr>
      </p:pic>
    </p:spTree>
    <p:extLst>
      <p:ext uri="{BB962C8B-B14F-4D97-AF65-F5344CB8AC3E}">
        <p14:creationId xmlns:p14="http://schemas.microsoft.com/office/powerpoint/2010/main" val="188049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55DF3A7-2005-4013-B79C-199FB7F0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Cancer of the Larynx (continued_4)</a:t>
            </a:r>
            <a:endParaRPr lang="en-US" altLang="x-none" dirty="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82C08A50-33DA-439D-862D-B678394FD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Postoperative nursing diagnoses</a:t>
            </a:r>
          </a:p>
          <a:p>
            <a:pPr lvl="1"/>
            <a:r>
              <a:rPr lang="en-US" altLang="en-US" i="1" dirty="0"/>
              <a:t>Ineffective Airway Clearance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Impaired Verbal Communication</a:t>
            </a:r>
          </a:p>
          <a:p>
            <a:pPr lvl="1"/>
            <a:r>
              <a:rPr lang="en-US" altLang="en-US" i="1" dirty="0"/>
              <a:t>Imbalanced Nutrition</a:t>
            </a:r>
          </a:p>
          <a:p>
            <a:pPr lvl="1"/>
            <a:r>
              <a:rPr lang="en-US" altLang="en-US" i="1" dirty="0"/>
              <a:t>Impaired Swallowing</a:t>
            </a:r>
          </a:p>
          <a:p>
            <a:pPr lvl="1"/>
            <a:r>
              <a:rPr lang="en-US" altLang="en-US" i="1" dirty="0"/>
              <a:t>Grieving</a:t>
            </a:r>
          </a:p>
          <a:p>
            <a:pPr lvl="1"/>
            <a:r>
              <a:rPr lang="en-US" altLang="en-US" i="1" dirty="0"/>
              <a:t>Disturbed Body Image</a:t>
            </a:r>
          </a:p>
        </p:txBody>
      </p:sp>
    </p:spTree>
    <p:extLst>
      <p:ext uri="{BB962C8B-B14F-4D97-AF65-F5344CB8AC3E}">
        <p14:creationId xmlns:p14="http://schemas.microsoft.com/office/powerpoint/2010/main" val="384832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1002737-C644-4D78-A2CA-DE834CE3C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Devices to Aid Speech </a:t>
            </a:r>
            <a:endParaRPr lang="en-US" altLang="x-none" dirty="0"/>
          </a:p>
        </p:txBody>
      </p:sp>
      <p:pic>
        <p:nvPicPr>
          <p:cNvPr id="14" name="Content Placeholder 13" descr="A device inserted into denture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8" y="1601586"/>
            <a:ext cx="2884559" cy="2538412"/>
          </a:xfrm>
        </p:spPr>
      </p:pic>
      <p:sp>
        <p:nvSpPr>
          <p:cNvPr id="4" name="Text Placeholder 3"/>
          <p:cNvSpPr>
            <a:spLocks noGrp="1"/>
          </p:cNvSpPr>
          <p:nvPr>
            <p:ph idx="10"/>
          </p:nvPr>
        </p:nvSpPr>
        <p:spPr>
          <a:xfrm>
            <a:off x="149578" y="4402238"/>
            <a:ext cx="4724400" cy="1371600"/>
          </a:xfrm>
        </p:spPr>
        <p:txBody>
          <a:bodyPr/>
          <a:lstStyle/>
          <a:p>
            <a:pPr marL="860425" indent="-514350">
              <a:buFont typeface="+mj-lt"/>
              <a:buAutoNum type="alphaUcPeriod"/>
            </a:pPr>
            <a:r>
              <a:rPr lang="en-US" sz="1800" dirty="0" err="1"/>
              <a:t>UltraVoice</a:t>
            </a:r>
            <a:r>
              <a:rPr lang="en-US" sz="1800" dirty="0"/>
              <a:t> is an electronic device placed inside a denture or retainer;  the patient speaks into a                     small microphone. </a:t>
            </a:r>
          </a:p>
        </p:txBody>
      </p:sp>
      <p:pic>
        <p:nvPicPr>
          <p:cNvPr id="15" name="Content Placeholder 14" descr="A cross-section of the head and neck showing the location of the Blom-Singer voice prosthesis device. "/>
          <p:cNvPicPr>
            <a:picLocks noGrp="1" noChangeAspect="1"/>
          </p:cNvPicPr>
          <p:nvPr>
            <p:ph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61484"/>
            <a:ext cx="2667000" cy="2344576"/>
          </a:xfrm>
        </p:spPr>
      </p:pic>
      <p:sp>
        <p:nvSpPr>
          <p:cNvPr id="6" name="Text Placeholder 5"/>
          <p:cNvSpPr>
            <a:spLocks noGrp="1"/>
          </p:cNvSpPr>
          <p:nvPr>
            <p:ph idx="12"/>
          </p:nvPr>
        </p:nvSpPr>
        <p:spPr>
          <a:xfrm>
            <a:off x="5048008" y="4382946"/>
            <a:ext cx="3943591" cy="1619491"/>
          </a:xfrm>
        </p:spPr>
        <p:txBody>
          <a:bodyPr/>
          <a:lstStyle/>
          <a:p>
            <a:pPr marL="860425" indent="-514350">
              <a:buFont typeface="+mj-lt"/>
              <a:buAutoNum type="alphaUcPeriod" startAt="2"/>
            </a:pPr>
            <a:r>
              <a:rPr lang="en-GB" sz="1800" dirty="0"/>
              <a:t>The </a:t>
            </a:r>
            <a:r>
              <a:rPr lang="en-GB" sz="1800" dirty="0" err="1"/>
              <a:t>Blom</a:t>
            </a:r>
            <a:r>
              <a:rPr lang="en-GB" sz="1800" dirty="0"/>
              <a:t>-Singer voice prosthesis </a:t>
            </a:r>
            <a:r>
              <a:rPr lang="en-US" sz="1800" dirty="0"/>
              <a:t>diverts air into      the esophagus and out the        mouth to form </a:t>
            </a:r>
            <a:r>
              <a:rPr lang="en-US" sz="1800" dirty="0" err="1"/>
              <a:t>tracheo</a:t>
            </a:r>
            <a:r>
              <a:rPr lang="en-US" sz="1800" dirty="0"/>
              <a:t>-              esophageal speech.</a:t>
            </a:r>
          </a:p>
        </p:txBody>
      </p:sp>
    </p:spTree>
    <p:extLst>
      <p:ext uri="{BB962C8B-B14F-4D97-AF65-F5344CB8AC3E}">
        <p14:creationId xmlns:p14="http://schemas.microsoft.com/office/powerpoint/2010/main" val="409627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E26E81-AB38-43C4-80DA-98A6DE2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#1</a:t>
            </a:r>
            <a:endParaRPr lang="en-US" altLang="x-none" dirty="0"/>
          </a:p>
        </p:txBody>
      </p:sp>
      <p:sp>
        <p:nvSpPr>
          <p:cNvPr id="29699" name="Text Placeholder 1">
            <a:extLst>
              <a:ext uri="{FF2B5EF4-FFF2-40B4-BE49-F238E27FC236}">
                <a16:creationId xmlns:a16="http://schemas.microsoft.com/office/drawing/2014/main" id="{93509C19-7E6E-4C8D-807A-2A5469423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altLang="en-US" dirty="0"/>
              <a:t>Ice packs are used for epistaxis for                which reason?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25CD6E9-058B-40EE-87BA-4C6F812122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4384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To promote comfort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To promote vasoconstriction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To reduce swelling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To reduce congestion</a:t>
            </a:r>
          </a:p>
        </p:txBody>
      </p:sp>
    </p:spTree>
    <p:extLst>
      <p:ext uri="{BB962C8B-B14F-4D97-AF65-F5344CB8AC3E}">
        <p14:creationId xmlns:p14="http://schemas.microsoft.com/office/powerpoint/2010/main" val="274826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198C82A-582B-4B38-A5D5-A61A4BD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#1 Answer</a:t>
            </a:r>
            <a:endParaRPr lang="en-US" altLang="x-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564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E26E81-AB38-43C4-80DA-98A6DE2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#2</a:t>
            </a:r>
            <a:endParaRPr lang="en-US" altLang="x-none" dirty="0"/>
          </a:p>
        </p:txBody>
      </p:sp>
      <p:sp>
        <p:nvSpPr>
          <p:cNvPr id="29699" name="Text Placeholder 1">
            <a:extLst>
              <a:ext uri="{FF2B5EF4-FFF2-40B4-BE49-F238E27FC236}">
                <a16:creationId xmlns:a16="http://schemas.microsoft.com/office/drawing/2014/main" id="{93509C19-7E6E-4C8D-807A-2A5469423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altLang="en-US" dirty="0"/>
              <a:t>What nursing instructions should be provided following </a:t>
            </a:r>
            <a:r>
              <a:rPr lang="en-US" altLang="en-US" dirty="0" err="1"/>
              <a:t>septoplasty</a:t>
            </a:r>
            <a:r>
              <a:rPr lang="en-US" altLang="en-US" dirty="0"/>
              <a:t>? </a:t>
            </a:r>
            <a:r>
              <a:rPr lang="en-US" altLang="en-US" b="0" i="1" dirty="0"/>
              <a:t>Select all that apply.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25CD6E9-058B-40EE-87BA-4C6F812122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438400"/>
            <a:ext cx="8534400" cy="3200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Maintain semi-Fowler position.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Take stool softeners as prescribed.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Use ice for swelling.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Blow nose gently to remove clots.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Expect a low-grade fever for 3 days.</a:t>
            </a:r>
          </a:p>
        </p:txBody>
      </p:sp>
    </p:spTree>
    <p:extLst>
      <p:ext uri="{BB962C8B-B14F-4D97-AF65-F5344CB8AC3E}">
        <p14:creationId xmlns:p14="http://schemas.microsoft.com/office/powerpoint/2010/main" val="46158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E26E81-AB38-43C4-80DA-98A6DE2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#2 Answer</a:t>
            </a:r>
            <a:endParaRPr lang="en-US" altLang="x-none" dirty="0"/>
          </a:p>
        </p:txBody>
      </p:sp>
      <p:sp>
        <p:nvSpPr>
          <p:cNvPr id="29699" name="Text Placeholder 1">
            <a:extLst>
              <a:ext uri="{FF2B5EF4-FFF2-40B4-BE49-F238E27FC236}">
                <a16:creationId xmlns:a16="http://schemas.microsoft.com/office/drawing/2014/main" id="{93509C19-7E6E-4C8D-807A-2A5469423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1, 2, 3</a:t>
            </a:r>
          </a:p>
        </p:txBody>
      </p:sp>
    </p:spTree>
    <p:extLst>
      <p:ext uri="{BB962C8B-B14F-4D97-AF65-F5344CB8AC3E}">
        <p14:creationId xmlns:p14="http://schemas.microsoft.com/office/powerpoint/2010/main" val="389816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6A2C61D-0067-4D44-9417-A372C9A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#3</a:t>
            </a:r>
            <a:endParaRPr lang="en-US" altLang="x-none" dirty="0"/>
          </a:p>
        </p:txBody>
      </p:sp>
      <p:sp>
        <p:nvSpPr>
          <p:cNvPr id="33795" name="Text Placeholder 1">
            <a:extLst>
              <a:ext uri="{FF2B5EF4-FFF2-40B4-BE49-F238E27FC236}">
                <a16:creationId xmlns:a16="http://schemas.microsoft.com/office/drawing/2014/main" id="{14137579-EFFE-4759-BA6F-48D0CCF11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altLang="en-US" dirty="0"/>
              <a:t>Which nursing intervention is appropriate for      a sore throat?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970D776-03B3-441C-823C-3A80216DB3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Warm, moist pack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Hot tea</a:t>
            </a:r>
          </a:p>
          <a:p>
            <a:pPr>
              <a:buFont typeface="+mj-lt"/>
              <a:buAutoNum type="arabicPeriod"/>
            </a:pPr>
            <a:r>
              <a:rPr lang="en-US" altLang="en-US" dirty="0" err="1"/>
              <a:t>Bedrest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Saltwater gargle</a:t>
            </a:r>
          </a:p>
        </p:txBody>
      </p:sp>
    </p:spTree>
    <p:extLst>
      <p:ext uri="{BB962C8B-B14F-4D97-AF65-F5344CB8AC3E}">
        <p14:creationId xmlns:p14="http://schemas.microsoft.com/office/powerpoint/2010/main" val="12457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66F8E9C-A784-4B9B-B12C-7AA93EB1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Learning Outcomes (continued)</a:t>
            </a:r>
            <a:endParaRPr lang="en-US" altLang="x-none" dirty="0"/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3023B31-C333-44AA-A2D9-E64DADBC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Assist in planning nursing care for the patient with an upper respiratory disorder.</a:t>
            </a:r>
          </a:p>
          <a:p>
            <a:r>
              <a:rPr lang="en-US" altLang="en-US" dirty="0"/>
              <a:t>Discuss how you will know if your care has been effective.</a:t>
            </a:r>
          </a:p>
          <a:p>
            <a:r>
              <a:rPr lang="en-US" altLang="en-US" dirty="0"/>
              <a:t>Identify the special needs of the patient who has undergone a </a:t>
            </a:r>
            <a:r>
              <a:rPr lang="en-US" altLang="en-US" dirty="0" err="1"/>
              <a:t>laryngectomy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185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FCF6898-9A4A-48A2-919D-4440C5FD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#3 Answer</a:t>
            </a:r>
            <a:endParaRPr lang="en-US" altLang="x-none" dirty="0"/>
          </a:p>
        </p:txBody>
      </p:sp>
      <p:sp>
        <p:nvSpPr>
          <p:cNvPr id="34819" name="Text Placeholder 1">
            <a:extLst>
              <a:ext uri="{FF2B5EF4-FFF2-40B4-BE49-F238E27FC236}">
                <a16:creationId xmlns:a16="http://schemas.microsoft.com/office/drawing/2014/main" id="{07C7924C-9566-4B59-9B8B-A3436226F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2382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CBFF31D-52C5-435A-A70B-F4CFD24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#4</a:t>
            </a:r>
            <a:endParaRPr lang="en-US" altLang="x-none" dirty="0"/>
          </a:p>
        </p:txBody>
      </p:sp>
      <p:sp>
        <p:nvSpPr>
          <p:cNvPr id="35843" name="Text Placeholder 1">
            <a:extLst>
              <a:ext uri="{FF2B5EF4-FFF2-40B4-BE49-F238E27FC236}">
                <a16:creationId xmlns:a16="http://schemas.microsoft.com/office/drawing/2014/main" id="{59152759-5EA0-4BE4-9AD6-9FD016B04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876300"/>
          </a:xfrm>
        </p:spPr>
        <p:txBody>
          <a:bodyPr/>
          <a:lstStyle/>
          <a:p>
            <a:r>
              <a:rPr lang="en-US" altLang="en-US" dirty="0"/>
              <a:t>Which patient is most at risk for complications of influenza?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CB6C48E-1F14-4CE1-BAEC-A3C82A5BDB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2860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46-year-old teacher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19-year-old student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78-year-old retiree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32-year-old factory worker</a:t>
            </a:r>
          </a:p>
        </p:txBody>
      </p:sp>
    </p:spTree>
    <p:extLst>
      <p:ext uri="{BB962C8B-B14F-4D97-AF65-F5344CB8AC3E}">
        <p14:creationId xmlns:p14="http://schemas.microsoft.com/office/powerpoint/2010/main" val="12819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127B017-B648-4255-8DD8-A237DC0D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#4 Answer</a:t>
            </a:r>
            <a:endParaRPr lang="en-US" altLang="x-none" dirty="0"/>
          </a:p>
        </p:txBody>
      </p:sp>
      <p:sp>
        <p:nvSpPr>
          <p:cNvPr id="36867" name="Text Placeholder 1">
            <a:extLst>
              <a:ext uri="{FF2B5EF4-FFF2-40B4-BE49-F238E27FC236}">
                <a16:creationId xmlns:a16="http://schemas.microsoft.com/office/drawing/2014/main" id="{68DE5910-151D-4530-BB06-F53685F1C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74708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E26E81-AB38-43C4-80DA-98A6DE2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#5</a:t>
            </a:r>
            <a:endParaRPr lang="en-US" altLang="x-none" dirty="0"/>
          </a:p>
        </p:txBody>
      </p:sp>
      <p:sp>
        <p:nvSpPr>
          <p:cNvPr id="29699" name="Text Placeholder 1">
            <a:extLst>
              <a:ext uri="{FF2B5EF4-FFF2-40B4-BE49-F238E27FC236}">
                <a16:creationId xmlns:a16="http://schemas.microsoft.com/office/drawing/2014/main" id="{93509C19-7E6E-4C8D-807A-2A5469423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altLang="en-US" dirty="0"/>
              <a:t>What are common risk factors for laryngeal cancer? </a:t>
            </a:r>
            <a:r>
              <a:rPr lang="en-US" altLang="en-US" b="0" i="1" dirty="0"/>
              <a:t>Select all that apply.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25CD6E9-058B-40EE-87BA-4C6F812122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Female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Smoker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Obesity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Alcohol abuse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Diet low in fruits and vegetables</a:t>
            </a:r>
          </a:p>
        </p:txBody>
      </p:sp>
    </p:spTree>
    <p:extLst>
      <p:ext uri="{BB962C8B-B14F-4D97-AF65-F5344CB8AC3E}">
        <p14:creationId xmlns:p14="http://schemas.microsoft.com/office/powerpoint/2010/main" val="428590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E26E81-AB38-43C4-80DA-98A6DE22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Question #5 Answer</a:t>
            </a:r>
            <a:endParaRPr lang="en-US" altLang="x-none" dirty="0"/>
          </a:p>
        </p:txBody>
      </p:sp>
      <p:sp>
        <p:nvSpPr>
          <p:cNvPr id="29699" name="Text Placeholder 1">
            <a:extLst>
              <a:ext uri="{FF2B5EF4-FFF2-40B4-BE49-F238E27FC236}">
                <a16:creationId xmlns:a16="http://schemas.microsoft.com/office/drawing/2014/main" id="{93509C19-7E6E-4C8D-807A-2A5469423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b="1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2, 4, 5</a:t>
            </a:r>
          </a:p>
        </p:txBody>
      </p:sp>
    </p:spTree>
    <p:extLst>
      <p:ext uri="{BB962C8B-B14F-4D97-AF65-F5344CB8AC3E}">
        <p14:creationId xmlns:p14="http://schemas.microsoft.com/office/powerpoint/2010/main" val="34575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A5CF68-5AC4-4C47-8F3A-04A6E4784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Epistaxis</a:t>
            </a:r>
            <a:endParaRPr lang="en-US" altLang="x-none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F13DB61-88A4-45CF-BC45-FFA2793EC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More commonly known as a nosebleed</a:t>
            </a:r>
            <a:endParaRPr lang="en-US" altLang="en-US" dirty="0"/>
          </a:p>
          <a:p>
            <a:r>
              <a:rPr lang="en-US" altLang="en-US" dirty="0"/>
              <a:t>Causes</a:t>
            </a:r>
          </a:p>
          <a:p>
            <a:pPr lvl="1"/>
            <a:r>
              <a:rPr lang="en-GB" altLang="en-US" dirty="0"/>
              <a:t>Dry, cracked mucous membranes</a:t>
            </a:r>
            <a:endParaRPr lang="en-US" altLang="en-US" dirty="0"/>
          </a:p>
          <a:p>
            <a:pPr lvl="1"/>
            <a:r>
              <a:rPr lang="en-US" altLang="en-US" dirty="0"/>
              <a:t>Trauma</a:t>
            </a:r>
          </a:p>
          <a:p>
            <a:pPr lvl="1"/>
            <a:r>
              <a:rPr lang="en-US" altLang="en-US" dirty="0"/>
              <a:t>Hypertension</a:t>
            </a:r>
          </a:p>
          <a:p>
            <a:pPr lvl="1"/>
            <a:r>
              <a:rPr lang="en-US" altLang="en-US" dirty="0"/>
              <a:t>Hemophilia</a:t>
            </a:r>
          </a:p>
          <a:p>
            <a:pPr lvl="1"/>
            <a:r>
              <a:rPr lang="en-US" altLang="en-US" dirty="0"/>
              <a:t>Medications</a:t>
            </a:r>
          </a:p>
        </p:txBody>
      </p:sp>
    </p:spTree>
    <p:extLst>
      <p:ext uri="{BB962C8B-B14F-4D97-AF65-F5344CB8AC3E}">
        <p14:creationId xmlns:p14="http://schemas.microsoft.com/office/powerpoint/2010/main" val="164647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A843CB7-8DB8-4052-A724-14CA9F511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Epistaxis (continued)</a:t>
            </a:r>
            <a:endParaRPr lang="en-US" altLang="x-none" dirty="0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B6969D15-C559-42A4-8C6B-E5DB73658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Positioning</a:t>
            </a:r>
          </a:p>
          <a:p>
            <a:pPr lvl="1"/>
            <a:r>
              <a:rPr lang="en-US" altLang="en-US" dirty="0"/>
              <a:t>Direct pressure</a:t>
            </a:r>
          </a:p>
          <a:p>
            <a:pPr lvl="1"/>
            <a:r>
              <a:rPr lang="en-US" altLang="en-US" dirty="0"/>
              <a:t>Ice</a:t>
            </a:r>
          </a:p>
          <a:p>
            <a:pPr lvl="1"/>
            <a:r>
              <a:rPr lang="en-US" altLang="en-US" dirty="0"/>
              <a:t>Nasal packing</a:t>
            </a:r>
          </a:p>
          <a:p>
            <a:pPr lvl="1"/>
            <a:r>
              <a:rPr lang="en-US" altLang="en-US" dirty="0"/>
              <a:t>Nasal balloon catheter</a:t>
            </a:r>
          </a:p>
          <a:p>
            <a:pPr lvl="1"/>
            <a:r>
              <a:rPr lang="en-US" altLang="en-US" dirty="0" err="1"/>
              <a:t>Vasoconstrictive</a:t>
            </a:r>
            <a:r>
              <a:rPr lang="en-US" altLang="en-US" dirty="0"/>
              <a:t> agent</a:t>
            </a:r>
          </a:p>
          <a:p>
            <a:pPr lvl="1"/>
            <a:r>
              <a:rPr lang="en-US" altLang="en-US" dirty="0" err="1"/>
              <a:t>Electrocautery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89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984303-4365-4CC1-80F9-CA71E855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Nasal Polyps</a:t>
            </a:r>
            <a:endParaRPr lang="en-US" altLang="x-none" dirty="0"/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2146A6BA-A822-46B2-B7D7-1E9F5F94D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Usually benign</a:t>
            </a:r>
          </a:p>
          <a:p>
            <a:r>
              <a:rPr lang="en-US" altLang="en-US" dirty="0"/>
              <a:t>Occur more often with allergies</a:t>
            </a:r>
          </a:p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Control allergies</a:t>
            </a:r>
          </a:p>
          <a:p>
            <a:pPr lvl="1"/>
            <a:r>
              <a:rPr lang="en-US" altLang="en-US" dirty="0"/>
              <a:t>Surgery</a:t>
            </a:r>
          </a:p>
          <a:p>
            <a:pPr lvl="1"/>
            <a:r>
              <a:rPr lang="en-US" altLang="en-US" dirty="0"/>
              <a:t>Avoid aspirin post-op.</a:t>
            </a:r>
          </a:p>
        </p:txBody>
      </p:sp>
    </p:spTree>
    <p:extLst>
      <p:ext uri="{BB962C8B-B14F-4D97-AF65-F5344CB8AC3E}">
        <p14:creationId xmlns:p14="http://schemas.microsoft.com/office/powerpoint/2010/main" val="16666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C4EADA-F942-487F-9395-4E5F83BAD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Deviated Septum</a:t>
            </a:r>
            <a:endParaRPr lang="en-US" altLang="x-none" dirty="0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F91C8920-1396-4EF7-9CCB-A98E48D9A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Symptoms</a:t>
            </a:r>
          </a:p>
          <a:p>
            <a:pPr lvl="1"/>
            <a:r>
              <a:rPr lang="en-US" altLang="en-US" dirty="0"/>
              <a:t>Stuffy nose</a:t>
            </a:r>
          </a:p>
          <a:p>
            <a:pPr lvl="1"/>
            <a:r>
              <a:rPr lang="en-US" altLang="en-US" dirty="0"/>
              <a:t>Blocked sinus drainage</a:t>
            </a:r>
          </a:p>
          <a:p>
            <a:pPr lvl="1"/>
            <a:r>
              <a:rPr lang="en-US" altLang="en-US" dirty="0"/>
              <a:t>Headaches</a:t>
            </a:r>
          </a:p>
        </p:txBody>
      </p:sp>
    </p:spTree>
    <p:extLst>
      <p:ext uri="{BB962C8B-B14F-4D97-AF65-F5344CB8AC3E}">
        <p14:creationId xmlns:p14="http://schemas.microsoft.com/office/powerpoint/2010/main" val="299820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978B3F-12FA-4E91-9BE3-C280925BC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Deviated Septum (continued)</a:t>
            </a:r>
            <a:endParaRPr lang="en-US" altLang="x-none" dirty="0"/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ED0D5321-C336-4673-A2CD-115CC5D84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</a:t>
            </a:r>
          </a:p>
          <a:p>
            <a:pPr lvl="1"/>
            <a:r>
              <a:rPr lang="en-US" altLang="en-US" dirty="0" err="1"/>
              <a:t>Nasoseptoplasty</a:t>
            </a:r>
            <a:endParaRPr lang="en-US" altLang="en-US" dirty="0"/>
          </a:p>
          <a:p>
            <a:pPr lvl="2"/>
            <a:r>
              <a:rPr lang="en-US" altLang="en-US" dirty="0"/>
              <a:t>Monitor vital signs/bleeding.</a:t>
            </a:r>
          </a:p>
          <a:p>
            <a:pPr lvl="2"/>
            <a:r>
              <a:rPr lang="en-US" altLang="en-US" dirty="0"/>
              <a:t>Report excess swallowing.</a:t>
            </a:r>
          </a:p>
          <a:p>
            <a:pPr lvl="2"/>
            <a:r>
              <a:rPr lang="en-US" altLang="en-US" dirty="0"/>
              <a:t>Monitor dressing.</a:t>
            </a:r>
          </a:p>
          <a:p>
            <a:pPr lvl="2"/>
            <a:r>
              <a:rPr lang="en-US" altLang="en-US" dirty="0"/>
              <a:t>Teach post-op care: Avoid activities that increase pressure; avoid aspirin.</a:t>
            </a:r>
          </a:p>
        </p:txBody>
      </p:sp>
    </p:spTree>
    <p:extLst>
      <p:ext uri="{BB962C8B-B14F-4D97-AF65-F5344CB8AC3E}">
        <p14:creationId xmlns:p14="http://schemas.microsoft.com/office/powerpoint/2010/main" val="60171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2A696D-07DA-462A-ADD5-341FB459E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Sinusitis</a:t>
            </a:r>
            <a:endParaRPr lang="en-US" altLang="x-none" dirty="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A5CA81F1-299E-4130-8492-467B94BE4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Inflammation of sinus mucosa</a:t>
            </a:r>
          </a:p>
          <a:p>
            <a:pPr lvl="1"/>
            <a:r>
              <a:rPr lang="en-US" altLang="en-US" dirty="0"/>
              <a:t>Bacterial</a:t>
            </a:r>
          </a:p>
          <a:p>
            <a:pPr lvl="1"/>
            <a:r>
              <a:rPr lang="en-US" altLang="en-US" dirty="0"/>
              <a:t>Allergic</a:t>
            </a:r>
          </a:p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Pain over affected sinus</a:t>
            </a:r>
          </a:p>
          <a:p>
            <a:pPr lvl="1"/>
            <a:r>
              <a:rPr lang="en-US" altLang="en-US" dirty="0"/>
              <a:t>Fever</a:t>
            </a:r>
          </a:p>
          <a:p>
            <a:pPr lvl="1"/>
            <a:r>
              <a:rPr lang="en-US" altLang="en-US" dirty="0"/>
              <a:t>Nasal discharge</a:t>
            </a:r>
          </a:p>
        </p:txBody>
      </p:sp>
    </p:spTree>
    <p:extLst>
      <p:ext uri="{BB962C8B-B14F-4D97-AF65-F5344CB8AC3E}">
        <p14:creationId xmlns:p14="http://schemas.microsoft.com/office/powerpoint/2010/main" val="449335254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00c73501-d892-4798-8321-2611750ec216"/>
    <ds:schemaRef ds:uri="http://schemas.openxmlformats.org/package/2006/metadata/core-properties"/>
    <ds:schemaRef ds:uri="a592d4b5-ef12-4eb7-8b0a-4321abea656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1FB4B-F9F4-4253-B16D-0FCE79FB1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1190</TotalTime>
  <Words>801</Words>
  <Application>Microsoft Office PowerPoint</Application>
  <PresentationFormat>On-screen Show (4:3)</PresentationFormat>
  <Paragraphs>221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MS PGothic</vt:lpstr>
      <vt:lpstr>Arial</vt:lpstr>
      <vt:lpstr>Calibri</vt:lpstr>
      <vt:lpstr>Noto Sans Symbols</vt:lpstr>
      <vt:lpstr>Wingdings</vt:lpstr>
      <vt:lpstr>FAD_Nursing_Template_Sample</vt:lpstr>
      <vt:lpstr>Book cover for Understanding Medical-Surgical Nursing, Seventh Edition.</vt:lpstr>
      <vt:lpstr>Learning Outcomes</vt:lpstr>
      <vt:lpstr>Learning Outcomes (continued)</vt:lpstr>
      <vt:lpstr>Epistaxis</vt:lpstr>
      <vt:lpstr>Epistaxis (continued)</vt:lpstr>
      <vt:lpstr>Nasal Polyps</vt:lpstr>
      <vt:lpstr>Deviated Septum</vt:lpstr>
      <vt:lpstr>Deviated Septum (continued)</vt:lpstr>
      <vt:lpstr>Sinusitis</vt:lpstr>
      <vt:lpstr>Sinusitis (continued)</vt:lpstr>
      <vt:lpstr>Obstructive Sleep Apnea</vt:lpstr>
      <vt:lpstr>Obstructive Sleep Apnea (continued_1)</vt:lpstr>
      <vt:lpstr>Obstructive Sleep Apnea (continued_2)</vt:lpstr>
      <vt:lpstr>Infectious Disorders</vt:lpstr>
      <vt:lpstr>Influenza</vt:lpstr>
      <vt:lpstr>Influenza (continued)</vt:lpstr>
      <vt:lpstr>Other Respiratory Viruses</vt:lpstr>
      <vt:lpstr>Nursing Diagnoses for Upper            Respiratory Infections</vt:lpstr>
      <vt:lpstr>Cancer of the Larynx</vt:lpstr>
      <vt:lpstr>Cancer of the Larynx (continued_1)</vt:lpstr>
      <vt:lpstr>Cancer of the Larynx (continued_2)</vt:lpstr>
      <vt:lpstr>Cancer of the Larynx (continued_3)</vt:lpstr>
      <vt:lpstr>Cancer of the Larynx (continued_4)</vt:lpstr>
      <vt:lpstr>Devices to Aid Speech </vt:lpstr>
      <vt:lpstr>Review Question #1</vt:lpstr>
      <vt:lpstr>Review Question #1 Answer</vt:lpstr>
      <vt:lpstr>Review Question #2</vt:lpstr>
      <vt:lpstr>Review Question #2 Answer</vt:lpstr>
      <vt:lpstr>Review Question #3</vt:lpstr>
      <vt:lpstr>Review Question #3 Answer</vt:lpstr>
      <vt:lpstr>Review Question #4</vt:lpstr>
      <vt:lpstr>Review Question #4 Answer</vt:lpstr>
      <vt:lpstr>Review Question #5</vt:lpstr>
      <vt:lpstr>Review Question #5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30: Nursing Care of Patients With Upper Respiratory Tract Disorders</dc:title>
  <dc:creator>Williams and Hopper</dc:creator>
  <cp:lastModifiedBy>Paula Reeves</cp:lastModifiedBy>
  <cp:revision>967</cp:revision>
  <dcterms:created xsi:type="dcterms:W3CDTF">2020-02-13T08:47:30Z</dcterms:created>
  <dcterms:modified xsi:type="dcterms:W3CDTF">2024-02-20T16:22:48Z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