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0"/>
  </p:notesMasterIdLst>
  <p:handoutMasterIdLst>
    <p:handoutMasterId r:id="rId131"/>
  </p:handoutMasterIdLst>
  <p:sldIdLst>
    <p:sldId id="503" r:id="rId5"/>
    <p:sldId id="505" r:id="rId6"/>
    <p:sldId id="506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8" r:id="rId54"/>
    <p:sldId id="559" r:id="rId55"/>
    <p:sldId id="560" r:id="rId56"/>
    <p:sldId id="561" r:id="rId57"/>
    <p:sldId id="562" r:id="rId58"/>
    <p:sldId id="563" r:id="rId59"/>
    <p:sldId id="564" r:id="rId60"/>
    <p:sldId id="565" r:id="rId61"/>
    <p:sldId id="566" r:id="rId62"/>
    <p:sldId id="567" r:id="rId63"/>
    <p:sldId id="568" r:id="rId64"/>
    <p:sldId id="569" r:id="rId65"/>
    <p:sldId id="570" r:id="rId66"/>
    <p:sldId id="571" r:id="rId67"/>
    <p:sldId id="572" r:id="rId68"/>
    <p:sldId id="573" r:id="rId69"/>
    <p:sldId id="574" r:id="rId70"/>
    <p:sldId id="575" r:id="rId71"/>
    <p:sldId id="576" r:id="rId72"/>
    <p:sldId id="577" r:id="rId73"/>
    <p:sldId id="578" r:id="rId74"/>
    <p:sldId id="579" r:id="rId75"/>
    <p:sldId id="580" r:id="rId76"/>
    <p:sldId id="581" r:id="rId77"/>
    <p:sldId id="582" r:id="rId78"/>
    <p:sldId id="583" r:id="rId79"/>
    <p:sldId id="584" r:id="rId80"/>
    <p:sldId id="585" r:id="rId81"/>
    <p:sldId id="586" r:id="rId82"/>
    <p:sldId id="587" r:id="rId83"/>
    <p:sldId id="588" r:id="rId84"/>
    <p:sldId id="589" r:id="rId85"/>
    <p:sldId id="590" r:id="rId86"/>
    <p:sldId id="591" r:id="rId87"/>
    <p:sldId id="592" r:id="rId88"/>
    <p:sldId id="593" r:id="rId89"/>
    <p:sldId id="594" r:id="rId90"/>
    <p:sldId id="595" r:id="rId91"/>
    <p:sldId id="596" r:id="rId92"/>
    <p:sldId id="597" r:id="rId93"/>
    <p:sldId id="598" r:id="rId94"/>
    <p:sldId id="599" r:id="rId95"/>
    <p:sldId id="600" r:id="rId96"/>
    <p:sldId id="601" r:id="rId97"/>
    <p:sldId id="602" r:id="rId98"/>
    <p:sldId id="603" r:id="rId99"/>
    <p:sldId id="604" r:id="rId100"/>
    <p:sldId id="605" r:id="rId101"/>
    <p:sldId id="606" r:id="rId102"/>
    <p:sldId id="607" r:id="rId103"/>
    <p:sldId id="608" r:id="rId104"/>
    <p:sldId id="609" r:id="rId105"/>
    <p:sldId id="610" r:id="rId106"/>
    <p:sldId id="611" r:id="rId107"/>
    <p:sldId id="612" r:id="rId108"/>
    <p:sldId id="613" r:id="rId109"/>
    <p:sldId id="614" r:id="rId110"/>
    <p:sldId id="615" r:id="rId111"/>
    <p:sldId id="616" r:id="rId112"/>
    <p:sldId id="617" r:id="rId113"/>
    <p:sldId id="618" r:id="rId114"/>
    <p:sldId id="619" r:id="rId115"/>
    <p:sldId id="620" r:id="rId116"/>
    <p:sldId id="621" r:id="rId117"/>
    <p:sldId id="622" r:id="rId118"/>
    <p:sldId id="623" r:id="rId119"/>
    <p:sldId id="631" r:id="rId120"/>
    <p:sldId id="632" r:id="rId121"/>
    <p:sldId id="633" r:id="rId122"/>
    <p:sldId id="634" r:id="rId123"/>
    <p:sldId id="635" r:id="rId124"/>
    <p:sldId id="636" r:id="rId125"/>
    <p:sldId id="637" r:id="rId126"/>
    <p:sldId id="638" r:id="rId127"/>
    <p:sldId id="639" r:id="rId128"/>
    <p:sldId id="640" r:id="rId1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84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AD87EF-6294-A04B-DF4F-1B6571C89B58}" name="Leana Rupp" initials="LR" userId="S::lrupp@pps-ace.com::80a5ae71-4ae9-4b13-bcf6-514a0d53ca6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Mangoff" initials="JM" lastIdx="4" clrIdx="0"/>
  <p:cmAuthor id="1" name="admin" initials="a" lastIdx="1" clrIdx="1"/>
  <p:cmAuthor id="2" name="Amanda Minutola" initials="AM" lastIdx="2" clrIdx="2"/>
  <p:cmAuthor id="3" name="Sarah Pitt" initials="SP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2" autoAdjust="0"/>
    <p:restoredTop sz="86683" autoAdjust="0"/>
  </p:normalViewPr>
  <p:slideViewPr>
    <p:cSldViewPr>
      <p:cViewPr varScale="1">
        <p:scale>
          <a:sx n="110" d="100"/>
          <a:sy n="110" d="100"/>
        </p:scale>
        <p:origin x="1218" y="102"/>
      </p:cViewPr>
      <p:guideLst>
        <p:guide orient="horz" pos="912"/>
        <p:guide pos="2880"/>
        <p:guide orient="horz" pos="1584"/>
        <p:guide pos="720"/>
      </p:guideLst>
    </p:cSldViewPr>
  </p:slideViewPr>
  <p:outlineViewPr>
    <p:cViewPr>
      <p:scale>
        <a:sx n="33" d="100"/>
        <a:sy n="33" d="100"/>
      </p:scale>
      <p:origin x="0" y="-11032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notesMaster" Target="notesMasters/notesMaster1.xml"/><Relationship Id="rId135" Type="http://schemas.openxmlformats.org/officeDocument/2006/relationships/theme" Target="theme/theme1.xml"/><Relationship Id="rId151" Type="http://schemas.microsoft.com/office/2018/10/relationships/authors" Target="author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handoutMaster" Target="handoutMasters/handout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commentAuthors" Target="commentAuthor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1"/>
            <a:ext cx="4038600" cy="9144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756356" y="2285999"/>
            <a:ext cx="4038600" cy="3382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9144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1"/>
          </p:nvPr>
        </p:nvSpPr>
        <p:spPr>
          <a:xfrm>
            <a:off x="5023556" y="2321559"/>
            <a:ext cx="4038600" cy="334740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403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4038600" cy="1219201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2666999"/>
            <a:ext cx="4038600" cy="17526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08756" y="4572000"/>
            <a:ext cx="7397044" cy="12493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38200" y="2590800"/>
            <a:ext cx="4038600" cy="32766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852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4408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5334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263B5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5000"/>
              <a:defRPr/>
            </a:lvl1pPr>
            <a:lvl2pPr>
              <a:buSzPct val="65000"/>
              <a:defRPr/>
            </a:lvl2pPr>
            <a:lvl3pPr>
              <a:buSzPct val="65000"/>
              <a:defRPr/>
            </a:lvl3pPr>
            <a:lvl4pPr>
              <a:buSzPct val="65000"/>
              <a:defRPr/>
            </a:lvl4pPr>
            <a:lvl5pPr>
              <a:buSzPct val="65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50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C133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90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, Tab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3CB923-EBA5-4057-B84A-59701834B0B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" y="1905000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42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ulleted Lists" type="twoObj">
  <p:cSld name="2_Two Bulleted Lis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50292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50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ulleted Lists with Heads">
  <p:cSld name="1_2 Bulleted Lists with Head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4953000" y="1838094"/>
            <a:ext cx="4038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2"/>
          </p:nvPr>
        </p:nvSpPr>
        <p:spPr>
          <a:xfrm>
            <a:off x="762000" y="18288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3"/>
          </p:nvPr>
        </p:nvSpPr>
        <p:spPr>
          <a:xfrm>
            <a:off x="762000" y="1172739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4"/>
          </p:nvPr>
        </p:nvSpPr>
        <p:spPr>
          <a:xfrm>
            <a:off x="4949825" y="1172739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27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and Figure">
  <p:cSld name="1_Bulleted List and Figur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4953000" y="1219200"/>
            <a:ext cx="3733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8805C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99C2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37373"/>
              </a:buClr>
              <a:buSzPts val="2800"/>
              <a:buFont typeface="Calibri"/>
              <a:buChar char="‒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610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©2022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1_Ques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854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">
  <p:cSld name="1_Answ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671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Lead-in Head, and Bulleted List">
  <p:cSld name="1_Title, Lead-in Head, and Bulleted Lis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457200" y="1741449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65656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‒"/>
              <a:defRPr sz="2400">
                <a:solidFill>
                  <a:srgbClr val="565656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5656"/>
              </a:buClr>
              <a:buSzPts val="2000"/>
              <a:buFont typeface="Noto Sans Symbols"/>
              <a:buChar char="▪"/>
              <a:defRPr sz="20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255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ckerCheck">
  <p:cSld name="2_ClickerChec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1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ickerCheck">
  <p:cSld name="2_ClickerChec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07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1_Title and Tab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76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048000"/>
            <a:ext cx="8229600" cy="32766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312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111250"/>
            <a:ext cx="8229600" cy="565150"/>
          </a:xfrm>
        </p:spPr>
        <p:txBody>
          <a:bodyPr/>
          <a:lstStyle>
            <a:lvl1pPr marL="347663" indent="0" algn="l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5911850"/>
            <a:ext cx="8229600" cy="41275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4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3962400" cy="4202151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648200" y="1752600"/>
            <a:ext cx="4191000" cy="4191000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30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29752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5053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94" y="1904998"/>
            <a:ext cx="8153400" cy="4191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831903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8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0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408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0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824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66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418563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3682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875" y="38100"/>
            <a:ext cx="669925" cy="952500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24765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3886200"/>
            <a:ext cx="8534400" cy="2209800"/>
          </a:xfrm>
        </p:spPr>
        <p:txBody>
          <a:bodyPr/>
          <a:lstStyle>
            <a:lvl1pPr marL="1257300" indent="-342900">
              <a:buFont typeface="+mj-lt"/>
              <a:buAutoNum type="alphaU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287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0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cept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33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e 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e 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 marL="346075" indent="-346075">
              <a:buClr>
                <a:srgbClr val="7030A0"/>
              </a:buClr>
              <a:buFont typeface="Arial" panose="020B0604020202020204" pitchFamily="34" charset="0"/>
              <a:buChar char="•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actice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/>
          <a:lstStyle>
            <a:lvl1pPr marL="457200" indent="-457200">
              <a:buClr>
                <a:srgbClr val="209D07"/>
              </a:buClr>
              <a:buFont typeface="Wingdings" panose="05000000000000000000" pitchFamily="2" charset="2"/>
              <a:buChar char="§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873332"/>
          </a:xfrm>
          <a:noFill/>
        </p:spPr>
        <p:txBody>
          <a:bodyPr rtlCol="0"/>
          <a:lstStyle>
            <a:lvl1pPr algn="l">
              <a:defRPr lang="en-US" sz="3600" b="0">
                <a:solidFill>
                  <a:srgbClr val="209D0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800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69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91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BAR Handoff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33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BAR Handoff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346075" indent="-346075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57600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12954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81200"/>
            <a:ext cx="8229600" cy="41910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rationale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6858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here to add answer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8836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3528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2484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952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2480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219200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256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5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705" r:id="rId5"/>
    <p:sldLayoutId id="2147483703" r:id="rId6"/>
    <p:sldLayoutId id="2147483699" r:id="rId7"/>
    <p:sldLayoutId id="2147483701" r:id="rId8"/>
    <p:sldLayoutId id="2147483684" r:id="rId9"/>
    <p:sldLayoutId id="2147483692" r:id="rId10"/>
    <p:sldLayoutId id="2147483678" r:id="rId11"/>
    <p:sldLayoutId id="2147483726" r:id="rId12"/>
    <p:sldLayoutId id="2147483702" r:id="rId13"/>
    <p:sldLayoutId id="2147483679" r:id="rId14"/>
    <p:sldLayoutId id="2147483725" r:id="rId15"/>
    <p:sldLayoutId id="2147483680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7" r:id="rId23"/>
    <p:sldLayoutId id="2147483700" r:id="rId24"/>
    <p:sldLayoutId id="2147483704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7" r:id="rId43"/>
    <p:sldLayoutId id="2147483729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0" y="-8066"/>
            <a:ext cx="8763000" cy="923330"/>
          </a:xfrm>
        </p:spPr>
        <p:txBody>
          <a:bodyPr/>
          <a:lstStyle/>
          <a:p>
            <a:pPr algn="ctr"/>
            <a:r>
              <a:rPr lang="en-US" sz="3000" dirty="0"/>
              <a:t>Book cover for Understanding Medical-Surgical Nursing, Seventh Edition.</a:t>
            </a:r>
          </a:p>
        </p:txBody>
      </p:sp>
      <p:pic>
        <p:nvPicPr>
          <p:cNvPr id="7" name="Picture Placeholder 6" descr="Book cover for Understanding Medical-Surgical Nursing, Seventh Edition.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5" y="1264139"/>
            <a:ext cx="2643849" cy="344286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31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581400" y="3008008"/>
            <a:ext cx="5252356" cy="1563992"/>
          </a:xfrm>
        </p:spPr>
        <p:txBody>
          <a:bodyPr/>
          <a:lstStyle/>
          <a:p>
            <a:r>
              <a:rPr lang="en-US" altLang="en-US" dirty="0"/>
              <a:t>Nursing Care of Patients             With Lower Respiratory                  Tract Disorders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1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0A5559A-244A-412F-9FE6-4DAE9514B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Pneumonia (continued_2)</a:t>
            </a:r>
            <a:endParaRPr lang="en-US" altLang="x-none" dirty="0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27058A93-8841-4DE4-90E7-5EA5BAE2E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Persons at risk</a:t>
            </a:r>
          </a:p>
          <a:p>
            <a:pPr lvl="1"/>
            <a:r>
              <a:rPr lang="en-US" altLang="en-US" dirty="0"/>
              <a:t>Very young</a:t>
            </a:r>
          </a:p>
          <a:p>
            <a:pPr lvl="1"/>
            <a:r>
              <a:rPr lang="en-US" altLang="en-US" dirty="0"/>
              <a:t>Elderly</a:t>
            </a:r>
          </a:p>
          <a:p>
            <a:pPr lvl="1"/>
            <a:r>
              <a:rPr lang="en-US" altLang="en-US" dirty="0"/>
              <a:t>Hospitalized</a:t>
            </a:r>
          </a:p>
          <a:p>
            <a:pPr lvl="1"/>
            <a:r>
              <a:rPr lang="en-US" altLang="en-US" dirty="0"/>
              <a:t>Intubated</a:t>
            </a:r>
          </a:p>
          <a:p>
            <a:pPr lvl="1"/>
            <a:r>
              <a:rPr lang="en-US" altLang="en-US" dirty="0" err="1"/>
              <a:t>Immunocompromised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16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FD34FE2-41D0-43B9-94B9-4C4FEC678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Acute Respiratory Distress Syndrome (ARDS) (continued_3)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B4C1EE93-E7C7-44E6-A6D1-1B2F5A35B2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ABGs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/>
              <a:t>CT scan</a:t>
            </a:r>
          </a:p>
          <a:p>
            <a:pPr lvl="1"/>
            <a:r>
              <a:rPr lang="en-US" altLang="en-US" dirty="0"/>
              <a:t>Electrocardiogram</a:t>
            </a:r>
          </a:p>
          <a:p>
            <a:pPr lvl="1"/>
            <a:r>
              <a:rPr lang="en-US" altLang="en-US" dirty="0"/>
              <a:t>Tests to determine cause</a:t>
            </a:r>
          </a:p>
        </p:txBody>
      </p:sp>
    </p:spTree>
    <p:extLst>
      <p:ext uri="{BB962C8B-B14F-4D97-AF65-F5344CB8AC3E}">
        <p14:creationId xmlns:p14="http://schemas.microsoft.com/office/powerpoint/2010/main" val="20007204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46735B8E-10C7-4198-B7E6-FE36298B1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Acute Respiratory Distress Syndrome (ARDS) (continued_4)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297ACEE4-D9CD-45EB-AF8B-4E41E7F5C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Oxygen</a:t>
            </a:r>
          </a:p>
          <a:p>
            <a:pPr lvl="1"/>
            <a:r>
              <a:rPr lang="en-US" altLang="en-US" dirty="0"/>
              <a:t>Intubation </a:t>
            </a:r>
          </a:p>
          <a:p>
            <a:pPr lvl="1"/>
            <a:r>
              <a:rPr lang="en-US" altLang="en-US" dirty="0"/>
              <a:t>Mechanical ventilation </a:t>
            </a:r>
          </a:p>
          <a:p>
            <a:pPr lvl="1"/>
            <a:r>
              <a:rPr lang="en-US" altLang="en-US" dirty="0"/>
              <a:t>Treat underlying cause.</a:t>
            </a:r>
          </a:p>
          <a:p>
            <a:pPr lvl="1"/>
            <a:r>
              <a:rPr lang="en-US" altLang="en-US" dirty="0"/>
              <a:t>Supportive care</a:t>
            </a:r>
          </a:p>
        </p:txBody>
      </p:sp>
    </p:spTree>
    <p:extLst>
      <p:ext uri="{BB962C8B-B14F-4D97-AF65-F5344CB8AC3E}">
        <p14:creationId xmlns:p14="http://schemas.microsoft.com/office/powerpoint/2010/main" val="5282527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62E9395-86A5-48DA-B0A0-3A3A023EB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Nursing Diagnoses for Respiratory Failure</a:t>
            </a:r>
            <a:endParaRPr lang="en-US" altLang="x-none" dirty="0"/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705F4543-837C-4E73-91C5-7FAFEF2F0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Impaired Gas Exchange</a:t>
            </a:r>
          </a:p>
          <a:p>
            <a:r>
              <a:rPr lang="en-US" altLang="en-US" i="1" dirty="0"/>
              <a:t>Ineffective Airway Clearance</a:t>
            </a:r>
          </a:p>
          <a:p>
            <a:r>
              <a:rPr lang="en-US" altLang="en-US" i="1" dirty="0"/>
              <a:t>Ineffective Breathing Pattern</a:t>
            </a:r>
          </a:p>
          <a:p>
            <a:r>
              <a:rPr lang="en-US" altLang="en-US" i="1" dirty="0"/>
              <a:t>Activity Intolerance</a:t>
            </a:r>
          </a:p>
          <a:p>
            <a:r>
              <a:rPr lang="en-US" altLang="en-US" i="1" dirty="0"/>
              <a:t>Anxiety </a:t>
            </a:r>
          </a:p>
          <a:p>
            <a:r>
              <a:rPr lang="en-US" altLang="en-US" i="1" dirty="0"/>
              <a:t>Risk for Acute Confusion</a:t>
            </a:r>
          </a:p>
          <a:p>
            <a:r>
              <a:rPr lang="en-US" altLang="en-US" i="1" dirty="0"/>
              <a:t>Self-Care Deficit</a:t>
            </a:r>
          </a:p>
        </p:txBody>
      </p:sp>
    </p:spTree>
    <p:extLst>
      <p:ext uri="{BB962C8B-B14F-4D97-AF65-F5344CB8AC3E}">
        <p14:creationId xmlns:p14="http://schemas.microsoft.com/office/powerpoint/2010/main" val="17657674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DFED696-3851-4CCD-9349-33E2D7E02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Lung Cancer</a:t>
            </a:r>
            <a:endParaRPr lang="en-US" altLang="x-none" dirty="0"/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A20365AC-5AF4-4BDD-9AC2-FE59FA8E7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 cell lung cancer </a:t>
            </a:r>
          </a:p>
          <a:p>
            <a:r>
              <a:rPr lang="en-US" altLang="en-US" dirty="0"/>
              <a:t>Large cell carcinoma</a:t>
            </a:r>
          </a:p>
          <a:p>
            <a:r>
              <a:rPr lang="en-US" altLang="en-US" dirty="0"/>
              <a:t>Adenocarcinoma</a:t>
            </a:r>
          </a:p>
          <a:p>
            <a:r>
              <a:rPr lang="en-US" altLang="en-US" dirty="0"/>
              <a:t>Squamous cell carcinoma</a:t>
            </a:r>
          </a:p>
        </p:txBody>
      </p:sp>
    </p:spTree>
    <p:extLst>
      <p:ext uri="{BB962C8B-B14F-4D97-AF65-F5344CB8AC3E}">
        <p14:creationId xmlns:p14="http://schemas.microsoft.com/office/powerpoint/2010/main" val="30343111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B99E2C5B-26E8-4592-A580-238090BFF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Lung Cancer (continued_1)</a:t>
            </a:r>
            <a:endParaRPr lang="en-US" altLang="x-none" dirty="0"/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17D571EF-8773-42FA-9DE6-C5D10B2B1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Smoking </a:t>
            </a:r>
          </a:p>
          <a:p>
            <a:pPr lvl="2"/>
            <a:r>
              <a:rPr lang="en-US" altLang="en-US" dirty="0"/>
              <a:t>Smoking causes 80% to 90% of lung cancers.</a:t>
            </a:r>
          </a:p>
          <a:p>
            <a:pPr lvl="1"/>
            <a:r>
              <a:rPr lang="en-US" altLang="en-US" dirty="0"/>
              <a:t>Environmental tobacco smoke</a:t>
            </a:r>
          </a:p>
          <a:p>
            <a:pPr lvl="1"/>
            <a:r>
              <a:rPr lang="en-US" altLang="en-US" dirty="0"/>
              <a:t>Other carcinogens</a:t>
            </a:r>
          </a:p>
          <a:p>
            <a:pPr lvl="2"/>
            <a:r>
              <a:rPr lang="en-US" altLang="en-US" dirty="0"/>
              <a:t>Asbestos</a:t>
            </a:r>
          </a:p>
          <a:p>
            <a:pPr lvl="2"/>
            <a:r>
              <a:rPr lang="en-US" altLang="en-US" dirty="0"/>
              <a:t>Arsenic</a:t>
            </a:r>
          </a:p>
          <a:p>
            <a:pPr lvl="2"/>
            <a:r>
              <a:rPr lang="en-US" altLang="en-US" dirty="0"/>
              <a:t>Pollution</a:t>
            </a:r>
          </a:p>
        </p:txBody>
      </p:sp>
    </p:spTree>
    <p:extLst>
      <p:ext uri="{BB962C8B-B14F-4D97-AF65-F5344CB8AC3E}">
        <p14:creationId xmlns:p14="http://schemas.microsoft.com/office/powerpoint/2010/main" val="29484069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94B00E63-5920-49BA-B730-D03C61ACB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Lung Cancer (continued_2)</a:t>
            </a:r>
            <a:endParaRPr lang="en-US" altLang="x-none" dirty="0"/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DC0350F2-4CE7-4985-817B-69A950A1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None until late</a:t>
            </a:r>
          </a:p>
          <a:p>
            <a:pPr lvl="1"/>
            <a:r>
              <a:rPr lang="en-US" altLang="en-US" dirty="0"/>
              <a:t>Productive cough</a:t>
            </a:r>
          </a:p>
          <a:p>
            <a:pPr lvl="1"/>
            <a:r>
              <a:rPr lang="en-US" altLang="en-US" dirty="0"/>
              <a:t>Recurrent infection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Hemoptysis</a:t>
            </a:r>
          </a:p>
          <a:p>
            <a:pPr lvl="1"/>
            <a:r>
              <a:rPr lang="en-US" altLang="en-US" dirty="0"/>
              <a:t>Anorexia and weight loss</a:t>
            </a:r>
          </a:p>
          <a:p>
            <a:pPr lvl="1"/>
            <a:r>
              <a:rPr lang="en-US" altLang="en-US" dirty="0"/>
              <a:t>Pain</a:t>
            </a:r>
          </a:p>
          <a:p>
            <a:pPr lvl="1"/>
            <a:r>
              <a:rPr lang="en-US" altLang="en-US" dirty="0"/>
              <a:t>Wheezing/stridor</a:t>
            </a:r>
          </a:p>
        </p:txBody>
      </p:sp>
    </p:spTree>
    <p:extLst>
      <p:ext uri="{BB962C8B-B14F-4D97-AF65-F5344CB8AC3E}">
        <p14:creationId xmlns:p14="http://schemas.microsoft.com/office/powerpoint/2010/main" val="6067246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D797C003-3FB0-484D-8C89-2280C5061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Lung Cancer (continued_3)</a:t>
            </a:r>
            <a:endParaRPr lang="en-US" altLang="x-none" dirty="0"/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2C08BB3B-9E1B-4C7A-9E8D-6124F9822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Complications</a:t>
            </a:r>
          </a:p>
          <a:p>
            <a:pPr lvl="1"/>
            <a:r>
              <a:rPr lang="en-US" altLang="en-US" dirty="0"/>
              <a:t>Pleural effusion</a:t>
            </a:r>
          </a:p>
          <a:p>
            <a:pPr lvl="1"/>
            <a:r>
              <a:rPr lang="en-US" altLang="en-US" dirty="0"/>
              <a:t>Superior vena cava syndrome</a:t>
            </a:r>
          </a:p>
          <a:p>
            <a:pPr lvl="1"/>
            <a:r>
              <a:rPr lang="en-US" altLang="en-US" dirty="0"/>
              <a:t>Ectopic hormone secretion</a:t>
            </a:r>
          </a:p>
          <a:p>
            <a:pPr lvl="2"/>
            <a:r>
              <a:rPr lang="en-US" altLang="en-US" dirty="0"/>
              <a:t>Antidiuretic hormone (ADH; syndrome of inappropriate ADH [SIADH])</a:t>
            </a:r>
          </a:p>
          <a:p>
            <a:pPr lvl="2"/>
            <a:r>
              <a:rPr lang="en-US" altLang="en-US" dirty="0"/>
              <a:t>Adrenocorticotropic hormone (ACTH; Cushing </a:t>
            </a:r>
            <a:r>
              <a:rPr lang="en-US" altLang="ja-JP" dirty="0"/>
              <a:t>syndrome)</a:t>
            </a:r>
          </a:p>
          <a:p>
            <a:pPr lvl="1"/>
            <a:r>
              <a:rPr lang="en-US" altLang="en-US" dirty="0"/>
              <a:t>Metastasis </a:t>
            </a:r>
          </a:p>
        </p:txBody>
      </p:sp>
    </p:spTree>
    <p:extLst>
      <p:ext uri="{BB962C8B-B14F-4D97-AF65-F5344CB8AC3E}">
        <p14:creationId xmlns:p14="http://schemas.microsoft.com/office/powerpoint/2010/main" val="20270236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94898243-28C9-4D09-AEF3-CFA5B5FCD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Lung Cancer (continued_4)</a:t>
            </a:r>
            <a:endParaRPr lang="en-US" altLang="x-none" dirty="0"/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D494506C-7659-4A75-B006-5BC149E72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/>
              <a:t>CT scan</a:t>
            </a:r>
          </a:p>
          <a:p>
            <a:pPr lvl="1"/>
            <a:r>
              <a:rPr lang="en-US" altLang="en-US" dirty="0"/>
              <a:t>Sputum analysis</a:t>
            </a:r>
          </a:p>
          <a:p>
            <a:pPr lvl="1"/>
            <a:r>
              <a:rPr lang="en-US" altLang="en-US" dirty="0"/>
              <a:t>Biopsy</a:t>
            </a:r>
          </a:p>
          <a:p>
            <a:pPr lvl="1"/>
            <a:r>
              <a:rPr lang="en-US" altLang="en-US" dirty="0"/>
              <a:t>Additional tests to find metastasis</a:t>
            </a:r>
          </a:p>
        </p:txBody>
      </p:sp>
    </p:spTree>
    <p:extLst>
      <p:ext uri="{BB962C8B-B14F-4D97-AF65-F5344CB8AC3E}">
        <p14:creationId xmlns:p14="http://schemas.microsoft.com/office/powerpoint/2010/main" val="31721042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>
            <a:extLst>
              <a:ext uri="{FF2B5EF4-FFF2-40B4-BE49-F238E27FC236}">
                <a16:creationId xmlns:a16="http://schemas.microsoft.com/office/drawing/2014/main" id="{A491C1E6-F6B1-4A5C-BD67-4D793259B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Lung Cancer (continued_5)</a:t>
            </a:r>
            <a:endParaRPr lang="en-US" altLang="x-none" dirty="0"/>
          </a:p>
        </p:txBody>
      </p:sp>
      <p:pic>
        <p:nvPicPr>
          <p:cNvPr id="3" name="Content Placeholder 2" descr="A cross section of a lung with large white and black areas.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37" y="1676400"/>
            <a:ext cx="6110714" cy="3886200"/>
          </a:xfrm>
        </p:spPr>
      </p:pic>
    </p:spTree>
    <p:extLst>
      <p:ext uri="{BB962C8B-B14F-4D97-AF65-F5344CB8AC3E}">
        <p14:creationId xmlns:p14="http://schemas.microsoft.com/office/powerpoint/2010/main" val="21780022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BFCF908-D3C0-4712-BB02-43792952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Lung Cancer (continued_6)</a:t>
            </a:r>
            <a:endParaRPr lang="en-US" altLang="x-none" dirty="0"/>
          </a:p>
        </p:txBody>
      </p:sp>
      <p:sp>
        <p:nvSpPr>
          <p:cNvPr id="115714" name="Rectangle 3">
            <a:extLst>
              <a:ext uri="{FF2B5EF4-FFF2-40B4-BE49-F238E27FC236}">
                <a16:creationId xmlns:a16="http://schemas.microsoft.com/office/drawing/2014/main" id="{9A297D9D-18D7-47BD-9A00-BC004865E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Stage (tumor-node-metastasis system)</a:t>
            </a:r>
          </a:p>
          <a:p>
            <a:pPr lvl="1"/>
            <a:r>
              <a:rPr lang="en-US" altLang="en-US" dirty="0"/>
              <a:t>Chemotherapy (usually palliative)</a:t>
            </a:r>
          </a:p>
          <a:p>
            <a:pPr lvl="1"/>
            <a:r>
              <a:rPr lang="en-US" altLang="en-US" dirty="0"/>
              <a:t>Radiation (usually palliative)</a:t>
            </a:r>
          </a:p>
        </p:txBody>
      </p:sp>
    </p:spTree>
    <p:extLst>
      <p:ext uri="{BB962C8B-B14F-4D97-AF65-F5344CB8AC3E}">
        <p14:creationId xmlns:p14="http://schemas.microsoft.com/office/powerpoint/2010/main" val="114364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65BB6F0-E4B8-4A44-85E6-1A3A68C9C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Pneumonia (continued_3)</a:t>
            </a:r>
            <a:endParaRPr lang="en-US" altLang="x-none" dirty="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BCB604F-59D6-4CAA-A2CE-D91B99122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Prevention</a:t>
            </a:r>
          </a:p>
          <a:p>
            <a:pPr lvl="1"/>
            <a:r>
              <a:rPr lang="en-US" altLang="en-US" dirty="0"/>
              <a:t>Pneumococcal vaccine</a:t>
            </a:r>
          </a:p>
          <a:p>
            <a:pPr lvl="1"/>
            <a:r>
              <a:rPr lang="en-US" altLang="en-US" dirty="0"/>
              <a:t>Flu vaccine</a:t>
            </a:r>
          </a:p>
          <a:p>
            <a:pPr lvl="1"/>
            <a:r>
              <a:rPr lang="en-US" altLang="en-US" dirty="0"/>
              <a:t>Coughing and deep breathing</a:t>
            </a:r>
          </a:p>
          <a:p>
            <a:pPr lvl="1"/>
            <a:r>
              <a:rPr lang="en-US" altLang="en-US" dirty="0"/>
              <a:t>Hand washing</a:t>
            </a:r>
          </a:p>
          <a:p>
            <a:pPr lvl="1"/>
            <a:r>
              <a:rPr lang="en-US" altLang="en-US" dirty="0"/>
              <a:t>Frequent mouth care, continuous suction for VAP</a:t>
            </a:r>
          </a:p>
        </p:txBody>
      </p:sp>
    </p:spTree>
    <p:extLst>
      <p:ext uri="{BB962C8B-B14F-4D97-AF65-F5344CB8AC3E}">
        <p14:creationId xmlns:p14="http://schemas.microsoft.com/office/powerpoint/2010/main" val="15286108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4">
            <a:extLst>
              <a:ext uri="{FF2B5EF4-FFF2-40B4-BE49-F238E27FC236}">
                <a16:creationId xmlns:a16="http://schemas.microsoft.com/office/drawing/2014/main" id="{FA2522E1-DD0A-415E-AACD-DFFBDF34E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Lung Cancer (continued_7)</a:t>
            </a:r>
            <a:endParaRPr lang="en-US" altLang="x-none" dirty="0"/>
          </a:p>
        </p:txBody>
      </p:sp>
      <p:pic>
        <p:nvPicPr>
          <p:cNvPr id="6" name="Content Placeholder 5" descr="A. Cancer in the upper lobe of the lung removed with wedge resection.&#10;B. Cancer in the upper lobe of the lung removed with segmental resection.&#10;C. Cancer in the upper lobe of the lung removed with lobectomy. The entire upper lobe is removed.&#10;D. Cancer throughout the 3 lobes of a lung removed with pneumonectomy. The entire lung is removed.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28800"/>
            <a:ext cx="4336948" cy="4343400"/>
          </a:xfrm>
        </p:spPr>
      </p:pic>
      <p:sp>
        <p:nvSpPr>
          <p:cNvPr id="2" name="Text Placeholder 1"/>
          <p:cNvSpPr>
            <a:spLocks noGrp="1"/>
          </p:cNvSpPr>
          <p:nvPr>
            <p:ph sz="half" idx="2"/>
          </p:nvPr>
        </p:nvSpPr>
        <p:spPr>
          <a:xfrm>
            <a:off x="792216" y="1201271"/>
            <a:ext cx="7924800" cy="5334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Therapeutic interventions (continued)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08008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2F1EE701-A075-44E8-88DF-519D6DC70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Lung Cancer (continued_8)</a:t>
            </a:r>
            <a:endParaRPr lang="en-US" altLang="x-none" dirty="0"/>
          </a:p>
        </p:txBody>
      </p:sp>
      <p:sp>
        <p:nvSpPr>
          <p:cNvPr id="117762" name="Rectangle 3">
            <a:extLst>
              <a:ext uri="{FF2B5EF4-FFF2-40B4-BE49-F238E27FC236}">
                <a16:creationId xmlns:a16="http://schemas.microsoft.com/office/drawing/2014/main" id="{6A353EE0-68BB-4158-BF04-91CBCDAF6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Impaired Gas Exchange </a:t>
            </a:r>
          </a:p>
          <a:p>
            <a:pPr lvl="1"/>
            <a:r>
              <a:rPr lang="en-US" altLang="en-US" i="1" dirty="0"/>
              <a:t>Ineffective Airway Clearance</a:t>
            </a:r>
          </a:p>
          <a:p>
            <a:pPr lvl="1"/>
            <a:r>
              <a:rPr lang="en-US" altLang="en-US" i="1" dirty="0"/>
              <a:t>Imbalanced Nutrition</a:t>
            </a:r>
          </a:p>
          <a:p>
            <a:pPr lvl="1"/>
            <a:r>
              <a:rPr lang="en-US" altLang="en-US" i="1" dirty="0"/>
              <a:t>Acute Pain</a:t>
            </a:r>
          </a:p>
          <a:p>
            <a:pPr lvl="1"/>
            <a:r>
              <a:rPr lang="en-US" altLang="en-US" i="1" dirty="0"/>
              <a:t>Constipation</a:t>
            </a:r>
          </a:p>
          <a:p>
            <a:pPr lvl="1"/>
            <a:r>
              <a:rPr lang="en-US" altLang="en-US" i="1" dirty="0"/>
              <a:t>Grieving</a:t>
            </a:r>
          </a:p>
          <a:p>
            <a:pPr lvl="1"/>
            <a:r>
              <a:rPr lang="en-US" altLang="en-US" i="1" dirty="0"/>
              <a:t>Activity Intolerance</a:t>
            </a:r>
          </a:p>
        </p:txBody>
      </p:sp>
    </p:spTree>
    <p:extLst>
      <p:ext uri="{BB962C8B-B14F-4D97-AF65-F5344CB8AC3E}">
        <p14:creationId xmlns:p14="http://schemas.microsoft.com/office/powerpoint/2010/main" val="31865494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D910DE2D-68CA-4876-8B3E-0DF4EA59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Thoracic Surgery</a:t>
            </a:r>
            <a:endParaRPr lang="en-US" altLang="x-none" dirty="0"/>
          </a:p>
        </p:txBody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20E1F809-E401-4E98-9B9E-DE4995C37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Pneumonectomy</a:t>
            </a:r>
            <a:endParaRPr lang="en-US" altLang="en-US" dirty="0"/>
          </a:p>
          <a:p>
            <a:r>
              <a:rPr lang="en-US" altLang="en-US" dirty="0"/>
              <a:t>Lobectomy</a:t>
            </a:r>
          </a:p>
          <a:p>
            <a:r>
              <a:rPr lang="en-US" altLang="en-US" dirty="0"/>
              <a:t>Resection</a:t>
            </a:r>
          </a:p>
          <a:p>
            <a:r>
              <a:rPr lang="en-US" altLang="en-US" dirty="0"/>
              <a:t>Video-assisted </a:t>
            </a:r>
            <a:r>
              <a:rPr lang="en-US" altLang="en-US" dirty="0" err="1"/>
              <a:t>thoracoscopic</a:t>
            </a:r>
            <a:r>
              <a:rPr lang="en-US" altLang="en-US" dirty="0"/>
              <a:t> surgery </a:t>
            </a:r>
          </a:p>
          <a:p>
            <a:r>
              <a:rPr lang="en-US" altLang="en-US" dirty="0"/>
              <a:t>Transplant</a:t>
            </a:r>
          </a:p>
        </p:txBody>
      </p:sp>
    </p:spTree>
    <p:extLst>
      <p:ext uri="{BB962C8B-B14F-4D97-AF65-F5344CB8AC3E}">
        <p14:creationId xmlns:p14="http://schemas.microsoft.com/office/powerpoint/2010/main" val="26030479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4B56EC11-E303-4250-BD73-219E87D82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Thoracic Surgery (continued_1) </a:t>
            </a:r>
            <a:endParaRPr lang="en-US" altLang="x-none" dirty="0"/>
          </a:p>
        </p:txBody>
      </p:sp>
      <p:sp>
        <p:nvSpPr>
          <p:cNvPr id="119810" name="Rectangle 3">
            <a:extLst>
              <a:ext uri="{FF2B5EF4-FFF2-40B4-BE49-F238E27FC236}">
                <a16:creationId xmlns:a16="http://schemas.microsoft.com/office/drawing/2014/main" id="{9EE45F78-07E5-46F3-BE9B-077AE62C5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Preoperative care</a:t>
            </a:r>
          </a:p>
          <a:p>
            <a:pPr lvl="1"/>
            <a:r>
              <a:rPr lang="en-US" altLang="en-US" dirty="0"/>
              <a:t>Monitor respiratory status.</a:t>
            </a:r>
          </a:p>
          <a:p>
            <a:pPr lvl="1"/>
            <a:r>
              <a:rPr lang="en-US" altLang="en-US" dirty="0"/>
              <a:t>Teach </a:t>
            </a:r>
          </a:p>
          <a:p>
            <a:pPr lvl="2"/>
            <a:r>
              <a:rPr lang="en-US" altLang="en-US" dirty="0"/>
              <a:t>Routine pre-op teaching</a:t>
            </a:r>
          </a:p>
          <a:p>
            <a:pPr lvl="2"/>
            <a:r>
              <a:rPr lang="en-US" altLang="en-US" dirty="0"/>
              <a:t>What to expect</a:t>
            </a:r>
          </a:p>
          <a:p>
            <a:pPr lvl="2"/>
            <a:r>
              <a:rPr lang="en-US" altLang="en-US" dirty="0"/>
              <a:t>Visit surgical intensive care unit.</a:t>
            </a:r>
          </a:p>
          <a:p>
            <a:pPr lvl="2"/>
            <a:r>
              <a:rPr lang="en-US" altLang="en-US" dirty="0"/>
              <a:t>Include family.</a:t>
            </a:r>
          </a:p>
        </p:txBody>
      </p:sp>
    </p:spTree>
    <p:extLst>
      <p:ext uri="{BB962C8B-B14F-4D97-AF65-F5344CB8AC3E}">
        <p14:creationId xmlns:p14="http://schemas.microsoft.com/office/powerpoint/2010/main" val="4243629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F259C74C-71FB-41E5-8E07-F6FC5F834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Thoracic Surgery (continued_2)</a:t>
            </a:r>
            <a:endParaRPr lang="en-US" altLang="x-none" dirty="0"/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6E7A7E35-EF35-4B53-890B-AEBA519EF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Postoperative care </a:t>
            </a:r>
          </a:p>
          <a:p>
            <a:pPr lvl="1"/>
            <a:r>
              <a:rPr lang="en-US" altLang="en-US" dirty="0"/>
              <a:t>Intensive care setting</a:t>
            </a:r>
          </a:p>
          <a:p>
            <a:pPr lvl="1"/>
            <a:r>
              <a:rPr lang="en-US" altLang="en-US" dirty="0"/>
              <a:t>Monitor</a:t>
            </a:r>
          </a:p>
          <a:p>
            <a:pPr lvl="2"/>
            <a:r>
              <a:rPr lang="en-US" altLang="en-US" dirty="0"/>
              <a:t>Vital signs</a:t>
            </a:r>
          </a:p>
          <a:p>
            <a:pPr lvl="2"/>
            <a:r>
              <a:rPr lang="en-US" altLang="en-US" dirty="0" err="1"/>
              <a:t>SpO</a:t>
            </a:r>
            <a:r>
              <a:rPr lang="en-US" altLang="en-US" dirty="0"/>
              <a:t>₂, ABGs</a:t>
            </a:r>
          </a:p>
          <a:p>
            <a:pPr lvl="2"/>
            <a:r>
              <a:rPr lang="en-US" altLang="en-US" dirty="0"/>
              <a:t>Hemodynamic parameters</a:t>
            </a:r>
          </a:p>
          <a:p>
            <a:pPr lvl="2"/>
            <a:r>
              <a:rPr lang="en-US" altLang="en-US" dirty="0"/>
              <a:t>Lung sounds</a:t>
            </a:r>
          </a:p>
          <a:p>
            <a:pPr lvl="1"/>
            <a:r>
              <a:rPr lang="en-US" altLang="en-US" dirty="0"/>
              <a:t>Ventilator</a:t>
            </a:r>
          </a:p>
          <a:p>
            <a:pPr lvl="1"/>
            <a:r>
              <a:rPr lang="en-US" altLang="en-US" dirty="0"/>
              <a:t>Chest tubes</a:t>
            </a:r>
          </a:p>
        </p:txBody>
      </p:sp>
    </p:spTree>
    <p:extLst>
      <p:ext uri="{BB962C8B-B14F-4D97-AF65-F5344CB8AC3E}">
        <p14:creationId xmlns:p14="http://schemas.microsoft.com/office/powerpoint/2010/main" val="4589335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A5B7512-03BD-4F94-9073-6AB13A2FE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Thoracic Surgery (continued_3)</a:t>
            </a:r>
            <a:endParaRPr lang="en-US" altLang="x-none" dirty="0"/>
          </a:p>
        </p:txBody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B0F81606-9CC0-422C-9E52-FBAE152E9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Ineffective Airway Clearance</a:t>
            </a:r>
          </a:p>
          <a:p>
            <a:pPr lvl="1"/>
            <a:r>
              <a:rPr lang="en-US" altLang="en-US" i="1" dirty="0"/>
              <a:t>Impaired Gas Exchange</a:t>
            </a:r>
          </a:p>
          <a:p>
            <a:pPr lvl="1"/>
            <a:r>
              <a:rPr lang="en-US" altLang="en-US" i="1" dirty="0"/>
              <a:t>Acute Pain </a:t>
            </a:r>
          </a:p>
          <a:p>
            <a:pPr lvl="1"/>
            <a:r>
              <a:rPr lang="en-US" altLang="en-US" i="1" dirty="0"/>
              <a:t>Impaired Physical Mobility</a:t>
            </a:r>
          </a:p>
          <a:p>
            <a:pPr lvl="1"/>
            <a:r>
              <a:rPr lang="en-US" altLang="en-US" i="1" dirty="0"/>
              <a:t>Risk for Infection</a:t>
            </a:r>
          </a:p>
        </p:txBody>
      </p:sp>
    </p:spTree>
    <p:extLst>
      <p:ext uri="{BB962C8B-B14F-4D97-AF65-F5344CB8AC3E}">
        <p14:creationId xmlns:p14="http://schemas.microsoft.com/office/powerpoint/2010/main" val="4576000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61186-AE8A-4966-AB94-966DEB5E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 #1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9FCAE-627E-4C76-970F-6D0DA74285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952500"/>
          </a:xfrm>
        </p:spPr>
        <p:txBody>
          <a:bodyPr/>
          <a:lstStyle/>
          <a:p>
            <a:r>
              <a:rPr lang="en-US" dirty="0"/>
              <a:t>What are symptoms of bacterial pneumonia? </a:t>
            </a:r>
            <a:r>
              <a:rPr lang="en-US" b="0" i="1" dirty="0"/>
              <a:t>Select all that apply.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B4C6FE-BDE2-4BC4-B865-93B2F6424F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438400"/>
            <a:ext cx="8534400" cy="3200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Fever</a:t>
            </a:r>
          </a:p>
          <a:p>
            <a:pPr>
              <a:buFont typeface="+mj-lt"/>
              <a:buAutoNum type="arabicPeriod"/>
            </a:pPr>
            <a:r>
              <a:rPr lang="en-US" dirty="0"/>
              <a:t>Dry cough</a:t>
            </a:r>
          </a:p>
          <a:p>
            <a:pPr>
              <a:buFont typeface="+mj-lt"/>
              <a:buAutoNum type="arabicPeriod"/>
            </a:pPr>
            <a:r>
              <a:rPr lang="en-US" dirty="0"/>
              <a:t>Hemoptysis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Diminished lung sounds</a:t>
            </a:r>
          </a:p>
          <a:p>
            <a:pPr>
              <a:buFont typeface="+mj-lt"/>
              <a:buAutoNum type="arabicPeriod"/>
            </a:pPr>
            <a:r>
              <a:rPr lang="en-US" dirty="0"/>
              <a:t>Shaking chills</a:t>
            </a:r>
          </a:p>
        </p:txBody>
      </p:sp>
    </p:spTree>
    <p:extLst>
      <p:ext uri="{BB962C8B-B14F-4D97-AF65-F5344CB8AC3E}">
        <p14:creationId xmlns:p14="http://schemas.microsoft.com/office/powerpoint/2010/main" val="204979060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61186-AE8A-4966-AB94-966DEB5E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 #1 Answer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9FCAE-627E-4C76-970F-6D0DA74285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1, 3, 5</a:t>
            </a:r>
          </a:p>
        </p:txBody>
      </p:sp>
    </p:spTree>
    <p:extLst>
      <p:ext uri="{BB962C8B-B14F-4D97-AF65-F5344CB8AC3E}">
        <p14:creationId xmlns:p14="http://schemas.microsoft.com/office/powerpoint/2010/main" val="9479862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F08A8C1-59CC-44D8-8120-AF21DE74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#2</a:t>
            </a:r>
            <a:endParaRPr lang="en-US" altLang="x-none" dirty="0"/>
          </a:p>
        </p:txBody>
      </p:sp>
      <p:sp>
        <p:nvSpPr>
          <p:cNvPr id="124931" name="Text Placeholder 1">
            <a:extLst>
              <a:ext uri="{FF2B5EF4-FFF2-40B4-BE49-F238E27FC236}">
                <a16:creationId xmlns:a16="http://schemas.microsoft.com/office/drawing/2014/main" id="{2CFDCEDD-0894-4075-87FF-E777FA839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485900"/>
          </a:xfrm>
        </p:spPr>
        <p:txBody>
          <a:bodyPr/>
          <a:lstStyle/>
          <a:p>
            <a:r>
              <a:rPr lang="en-US" altLang="en-US" dirty="0"/>
              <a:t>What percent of people infected with mycobacterium tuberculosis develop                  TB disease?</a:t>
            </a:r>
          </a:p>
        </p:txBody>
      </p:sp>
      <p:sp>
        <p:nvSpPr>
          <p:cNvPr id="124930" name="Content Placeholder 2">
            <a:extLst>
              <a:ext uri="{FF2B5EF4-FFF2-40B4-BE49-F238E27FC236}">
                <a16:creationId xmlns:a16="http://schemas.microsoft.com/office/drawing/2014/main" id="{194A239D-C912-46E9-96F4-DC2A38B11C8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816506"/>
            <a:ext cx="8534400" cy="251749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10%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30%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50%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806763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F08A8C1-59CC-44D8-8120-AF21DE74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#2 Answer</a:t>
            </a:r>
            <a:endParaRPr lang="en-US" altLang="x-none" dirty="0"/>
          </a:p>
        </p:txBody>
      </p:sp>
      <p:sp>
        <p:nvSpPr>
          <p:cNvPr id="124931" name="Text Placeholder 1">
            <a:extLst>
              <a:ext uri="{FF2B5EF4-FFF2-40B4-BE49-F238E27FC236}">
                <a16:creationId xmlns:a16="http://schemas.microsoft.com/office/drawing/2014/main" id="{2CFDCEDD-0894-4075-87FF-E777FA839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</a:t>
            </a:r>
            <a:endParaRPr lang="en-US" altLang="en-US" b="1" dirty="0">
              <a:solidFill>
                <a:srgbClr val="288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3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70287BC-620A-423C-8E80-D446C3A73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Pneumonia (continued_4)</a:t>
            </a:r>
            <a:endParaRPr lang="en-US" altLang="x-none" dirty="0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CF86DBB-0DE9-41C7-A29B-A2D68BD9C8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Chest pain</a:t>
            </a:r>
          </a:p>
          <a:p>
            <a:pPr lvl="1"/>
            <a:r>
              <a:rPr lang="en-US" altLang="en-US" dirty="0"/>
              <a:t>Fever, chills</a:t>
            </a:r>
          </a:p>
          <a:p>
            <a:pPr lvl="1"/>
            <a:r>
              <a:rPr lang="en-US" altLang="en-US" dirty="0"/>
              <a:t>Cough, dyspnea</a:t>
            </a:r>
          </a:p>
          <a:p>
            <a:pPr lvl="1"/>
            <a:r>
              <a:rPr lang="en-US" altLang="en-US" dirty="0"/>
              <a:t>Yellow, rusty, or blood-tinged sputum</a:t>
            </a:r>
          </a:p>
          <a:p>
            <a:pPr lvl="1"/>
            <a:r>
              <a:rPr lang="en-US" altLang="en-US" dirty="0"/>
              <a:t>Crackles, wheezes</a:t>
            </a:r>
          </a:p>
          <a:p>
            <a:pPr lvl="1"/>
            <a:r>
              <a:rPr lang="en-US" altLang="en-US" dirty="0"/>
              <a:t>Malaise</a:t>
            </a:r>
          </a:p>
        </p:txBody>
      </p:sp>
    </p:spTree>
    <p:extLst>
      <p:ext uri="{BB962C8B-B14F-4D97-AF65-F5344CB8AC3E}">
        <p14:creationId xmlns:p14="http://schemas.microsoft.com/office/powerpoint/2010/main" val="42371883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D35D135-68DA-48DF-A54A-DA02F29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#3</a:t>
            </a:r>
            <a:endParaRPr lang="en-US" altLang="x-none" dirty="0"/>
          </a:p>
        </p:txBody>
      </p:sp>
      <p:sp>
        <p:nvSpPr>
          <p:cNvPr id="126979" name="Text Placeholder 1">
            <a:extLst>
              <a:ext uri="{FF2B5EF4-FFF2-40B4-BE49-F238E27FC236}">
                <a16:creationId xmlns:a16="http://schemas.microsoft.com/office/drawing/2014/main" id="{F412C70C-F586-438A-8FD6-0F9A90F4D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952500"/>
          </a:xfrm>
        </p:spPr>
        <p:txBody>
          <a:bodyPr/>
          <a:lstStyle/>
          <a:p>
            <a:r>
              <a:rPr lang="en-US" altLang="en-US" dirty="0"/>
              <a:t>When reading a purified protein derivative test, the nurse should check for which finding?</a:t>
            </a:r>
          </a:p>
        </p:txBody>
      </p:sp>
      <p:sp>
        <p:nvSpPr>
          <p:cNvPr id="126978" name="Content Placeholder 2">
            <a:extLst>
              <a:ext uri="{FF2B5EF4-FFF2-40B4-BE49-F238E27FC236}">
                <a16:creationId xmlns:a16="http://schemas.microsoft.com/office/drawing/2014/main" id="{D5F8CB2A-DEEE-4CD9-B68F-DBCE7B814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2895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Redness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Edema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Itching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Induration</a:t>
            </a:r>
          </a:p>
        </p:txBody>
      </p:sp>
    </p:spTree>
    <p:extLst>
      <p:ext uri="{BB962C8B-B14F-4D97-AF65-F5344CB8AC3E}">
        <p14:creationId xmlns:p14="http://schemas.microsoft.com/office/powerpoint/2010/main" val="40760890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D35D135-68DA-48DF-A54A-DA02F29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#3 Answer</a:t>
            </a:r>
            <a:endParaRPr lang="en-US" altLang="x-none" dirty="0"/>
          </a:p>
        </p:txBody>
      </p:sp>
      <p:sp>
        <p:nvSpPr>
          <p:cNvPr id="126979" name="Text Placeholder 1">
            <a:extLst>
              <a:ext uri="{FF2B5EF4-FFF2-40B4-BE49-F238E27FC236}">
                <a16:creationId xmlns:a16="http://schemas.microsoft.com/office/drawing/2014/main" id="{F412C70C-F586-438A-8FD6-0F9A90F4D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4</a:t>
            </a:r>
            <a:endParaRPr lang="en-US" altLang="en-US" b="1" dirty="0">
              <a:solidFill>
                <a:srgbClr val="288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494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D35D135-68DA-48DF-A54A-DA02F29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#4</a:t>
            </a:r>
            <a:endParaRPr lang="en-US" altLang="x-none" dirty="0"/>
          </a:p>
        </p:txBody>
      </p:sp>
      <p:sp>
        <p:nvSpPr>
          <p:cNvPr id="126979" name="Text Placeholder 1">
            <a:extLst>
              <a:ext uri="{FF2B5EF4-FFF2-40B4-BE49-F238E27FC236}">
                <a16:creationId xmlns:a16="http://schemas.microsoft.com/office/drawing/2014/main" id="{F412C70C-F586-438A-8FD6-0F9A90F4D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952500"/>
          </a:xfrm>
        </p:spPr>
        <p:txBody>
          <a:bodyPr/>
          <a:lstStyle/>
          <a:p>
            <a:r>
              <a:rPr lang="en-US" altLang="en-US" dirty="0"/>
              <a:t>What are nursing interventions for impaired gas exchange? </a:t>
            </a:r>
            <a:r>
              <a:rPr lang="en-US" altLang="en-US" b="0" i="1" dirty="0"/>
              <a:t>Select all that apply.</a:t>
            </a:r>
          </a:p>
        </p:txBody>
      </p:sp>
      <p:sp>
        <p:nvSpPr>
          <p:cNvPr id="126978" name="Content Placeholder 2">
            <a:extLst>
              <a:ext uri="{FF2B5EF4-FFF2-40B4-BE49-F238E27FC236}">
                <a16:creationId xmlns:a16="http://schemas.microsoft.com/office/drawing/2014/main" id="{D5F8CB2A-DEEE-4CD9-B68F-DBCE7B814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4038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Administer oxygen.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Place patient in Fowler position.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Administer morphine as needed.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Provide a room humidifier.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Encourage use of vibratory positive expiratory pressure device.</a:t>
            </a:r>
          </a:p>
        </p:txBody>
      </p:sp>
    </p:spTree>
    <p:extLst>
      <p:ext uri="{BB962C8B-B14F-4D97-AF65-F5344CB8AC3E}">
        <p14:creationId xmlns:p14="http://schemas.microsoft.com/office/powerpoint/2010/main" val="1187886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D35D135-68DA-48DF-A54A-DA02F29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#4 Answer</a:t>
            </a:r>
            <a:endParaRPr lang="en-US" altLang="x-none" dirty="0"/>
          </a:p>
        </p:txBody>
      </p:sp>
      <p:sp>
        <p:nvSpPr>
          <p:cNvPr id="126979" name="Text Placeholder 1">
            <a:extLst>
              <a:ext uri="{FF2B5EF4-FFF2-40B4-BE49-F238E27FC236}">
                <a16:creationId xmlns:a16="http://schemas.microsoft.com/office/drawing/2014/main" id="{F412C70C-F586-438A-8FD6-0F9A90F4D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1, 2, 3</a:t>
            </a:r>
            <a:endParaRPr lang="en-US" altLang="en-US" b="1" dirty="0">
              <a:solidFill>
                <a:srgbClr val="288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293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3D307B0-9546-4E1E-AB9D-3F07A2F1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#5</a:t>
            </a:r>
            <a:endParaRPr lang="en-US" altLang="x-none" dirty="0"/>
          </a:p>
        </p:txBody>
      </p:sp>
      <p:sp>
        <p:nvSpPr>
          <p:cNvPr id="131075" name="Text Placeholder 1">
            <a:extLst>
              <a:ext uri="{FF2B5EF4-FFF2-40B4-BE49-F238E27FC236}">
                <a16:creationId xmlns:a16="http://schemas.microsoft.com/office/drawing/2014/main" id="{5E0DC798-2614-4713-A7A2-CFD0013E6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/>
              <a:t>Which of the following is a restrictive disorder?</a:t>
            </a:r>
            <a:endParaRPr lang="en-US" altLang="en-US" dirty="0"/>
          </a:p>
        </p:txBody>
      </p:sp>
      <p:sp>
        <p:nvSpPr>
          <p:cNvPr id="131074" name="Content Placeholder 2">
            <a:extLst>
              <a:ext uri="{FF2B5EF4-FFF2-40B4-BE49-F238E27FC236}">
                <a16:creationId xmlns:a16="http://schemas.microsoft.com/office/drawing/2014/main" id="{36A804FC-2EF9-4673-9EA1-F0032DEBE8A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993930"/>
            <a:ext cx="8534400" cy="4038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Emphysema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Chronic bronchitis</a:t>
            </a:r>
          </a:p>
          <a:p>
            <a:pPr>
              <a:buFont typeface="+mj-lt"/>
              <a:buAutoNum type="arabicPeriod"/>
            </a:pPr>
            <a:r>
              <a:rPr lang="en-US" altLang="en-US" dirty="0" err="1"/>
              <a:t>Pleuritis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/>
              <a:t>Asthma</a:t>
            </a:r>
          </a:p>
        </p:txBody>
      </p:sp>
    </p:spTree>
    <p:extLst>
      <p:ext uri="{BB962C8B-B14F-4D97-AF65-F5344CB8AC3E}">
        <p14:creationId xmlns:p14="http://schemas.microsoft.com/office/powerpoint/2010/main" val="264444030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9308E88-2FD5-40EB-BAF9-D3E7D15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#5 Answer</a:t>
            </a:r>
            <a:endParaRPr lang="en-US" altLang="x-none" dirty="0"/>
          </a:p>
        </p:txBody>
      </p:sp>
      <p:sp>
        <p:nvSpPr>
          <p:cNvPr id="132099" name="Text Placeholder 1">
            <a:extLst>
              <a:ext uri="{FF2B5EF4-FFF2-40B4-BE49-F238E27FC236}">
                <a16:creationId xmlns:a16="http://schemas.microsoft.com/office/drawing/2014/main" id="{D3312E80-A2B0-41DE-A7B9-A5562ACB3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3</a:t>
            </a:r>
            <a:endParaRPr lang="en-US" altLang="en-US" b="1" dirty="0">
              <a:solidFill>
                <a:srgbClr val="288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56F06D-EF76-4A96-BED8-2CF5F0FA3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Pneumonia (continued_5)</a:t>
            </a:r>
            <a:endParaRPr lang="en-US" altLang="x-none" dirty="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3228F8F-ABC3-4081-9DA3-E30125B8E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 in elderly </a:t>
            </a:r>
          </a:p>
          <a:p>
            <a:pPr lvl="1"/>
            <a:r>
              <a:rPr lang="en-US" altLang="en-US" dirty="0"/>
              <a:t>New onset </a:t>
            </a:r>
          </a:p>
          <a:p>
            <a:pPr lvl="2"/>
            <a:r>
              <a:rPr lang="en-US" altLang="en-US" dirty="0"/>
              <a:t>Confusion</a:t>
            </a:r>
          </a:p>
          <a:p>
            <a:pPr lvl="2"/>
            <a:r>
              <a:rPr lang="en-US" altLang="en-US" dirty="0"/>
              <a:t>Lethargy</a:t>
            </a:r>
          </a:p>
          <a:p>
            <a:pPr lvl="2"/>
            <a:r>
              <a:rPr lang="en-US" altLang="en-US" dirty="0"/>
              <a:t>Fever</a:t>
            </a:r>
          </a:p>
          <a:p>
            <a:pPr lvl="2"/>
            <a:r>
              <a:rPr lang="en-US" altLang="en-US" dirty="0"/>
              <a:t>Dyspnea</a:t>
            </a:r>
          </a:p>
        </p:txBody>
      </p:sp>
    </p:spTree>
    <p:extLst>
      <p:ext uri="{BB962C8B-B14F-4D97-AF65-F5344CB8AC3E}">
        <p14:creationId xmlns:p14="http://schemas.microsoft.com/office/powerpoint/2010/main" val="107708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4018294-D3CB-47C9-98B6-C1D749C5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Pneumonia (continued_6)</a:t>
            </a:r>
            <a:endParaRPr lang="en-US" altLang="x-none" dirty="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588A483-5110-492F-9ADD-89D9365161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Complications</a:t>
            </a:r>
          </a:p>
          <a:p>
            <a:pPr lvl="1"/>
            <a:r>
              <a:rPr lang="en-US" altLang="en-US" dirty="0"/>
              <a:t>Pleurisy</a:t>
            </a:r>
          </a:p>
          <a:p>
            <a:pPr lvl="1"/>
            <a:r>
              <a:rPr lang="en-US" altLang="en-US" dirty="0"/>
              <a:t>Pleural effusion</a:t>
            </a:r>
          </a:p>
          <a:p>
            <a:pPr lvl="1"/>
            <a:r>
              <a:rPr lang="en-US" altLang="en-US" dirty="0"/>
              <a:t>Atelectasis</a:t>
            </a:r>
          </a:p>
          <a:p>
            <a:pPr lvl="1"/>
            <a:r>
              <a:rPr lang="en-US" altLang="en-US" dirty="0"/>
              <a:t>Spread of infection</a:t>
            </a:r>
          </a:p>
        </p:txBody>
      </p:sp>
    </p:spTree>
    <p:extLst>
      <p:ext uri="{BB962C8B-B14F-4D97-AF65-F5344CB8AC3E}">
        <p14:creationId xmlns:p14="http://schemas.microsoft.com/office/powerpoint/2010/main" val="396861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AF7ED19-424E-4C86-96C1-52E702B24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Pneumonia (continued_7)</a:t>
            </a:r>
            <a:endParaRPr lang="en-US" altLang="x-none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386BEDB-6ABF-4B28-B812-1601FFC59E6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/>
              <a:t>Sputum culture </a:t>
            </a:r>
          </a:p>
          <a:p>
            <a:pPr lvl="1"/>
            <a:r>
              <a:rPr lang="en-US" altLang="en-US" dirty="0"/>
              <a:t>Blood cultures</a:t>
            </a:r>
          </a:p>
        </p:txBody>
      </p:sp>
      <p:pic>
        <p:nvPicPr>
          <p:cNvPr id="3" name="Content Placeholder 2" descr="A chest x-ray with small white marks on the lungs.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1219200"/>
            <a:ext cx="4038600" cy="3275443"/>
          </a:xfrm>
        </p:spPr>
      </p:pic>
    </p:spTree>
    <p:extLst>
      <p:ext uri="{BB962C8B-B14F-4D97-AF65-F5344CB8AC3E}">
        <p14:creationId xmlns:p14="http://schemas.microsoft.com/office/powerpoint/2010/main" val="121533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6B7EB38-6992-486C-82B4-E0D8458ED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Pneumonia (continued_8)</a:t>
            </a:r>
            <a:endParaRPr lang="en-US" altLang="x-none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05151B95-B5C0-4B91-A977-59A7BF3C7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Antibiotics: By mouth (PO) or IV</a:t>
            </a:r>
          </a:p>
          <a:p>
            <a:pPr lvl="1"/>
            <a:r>
              <a:rPr lang="en-US" altLang="en-US" dirty="0"/>
              <a:t>Antiviral medication</a:t>
            </a:r>
          </a:p>
          <a:p>
            <a:pPr lvl="1"/>
            <a:r>
              <a:rPr lang="en-US" altLang="en-US" dirty="0"/>
              <a:t>Bronchodilators</a:t>
            </a:r>
          </a:p>
          <a:p>
            <a:pPr lvl="1"/>
            <a:r>
              <a:rPr lang="en-US" altLang="en-US" dirty="0"/>
              <a:t>Expectorants</a:t>
            </a:r>
          </a:p>
          <a:p>
            <a:pPr lvl="1"/>
            <a:r>
              <a:rPr lang="en-US" altLang="en-US" dirty="0"/>
              <a:t>Oxygen</a:t>
            </a:r>
          </a:p>
          <a:p>
            <a:pPr lvl="1"/>
            <a:r>
              <a:rPr lang="en-US" altLang="en-US" dirty="0"/>
              <a:t>Fluids</a:t>
            </a:r>
          </a:p>
        </p:txBody>
      </p:sp>
    </p:spTree>
    <p:extLst>
      <p:ext uri="{BB962C8B-B14F-4D97-AF65-F5344CB8AC3E}">
        <p14:creationId xmlns:p14="http://schemas.microsoft.com/office/powerpoint/2010/main" val="429391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8D33C0C-0E13-46ED-8E44-FCE5BDC21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Tuberculosis 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39C139C-B097-44B7-BDA2-701A7712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458200" cy="5053051"/>
          </a:xfrm>
        </p:spPr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Acid-fast bacillus implant on bronchioles or alveoli</a:t>
            </a:r>
          </a:p>
          <a:p>
            <a:pPr lvl="1"/>
            <a:r>
              <a:rPr lang="en-US" altLang="en-US" dirty="0"/>
              <a:t>Tubercle formed</a:t>
            </a:r>
          </a:p>
          <a:p>
            <a:pPr lvl="1"/>
            <a:r>
              <a:rPr lang="en-US" altLang="en-US" dirty="0"/>
              <a:t>Immune system keeps in check</a:t>
            </a:r>
          </a:p>
          <a:p>
            <a:pPr lvl="1"/>
            <a:r>
              <a:rPr lang="en-US" altLang="en-US" dirty="0"/>
              <a:t>5% to 10% infected become ill</a:t>
            </a:r>
          </a:p>
          <a:p>
            <a:pPr lvl="1"/>
            <a:r>
              <a:rPr lang="en-US" altLang="en-US" dirty="0"/>
              <a:t>May activate with impaired immunity</a:t>
            </a:r>
          </a:p>
        </p:txBody>
      </p:sp>
    </p:spTree>
    <p:extLst>
      <p:ext uri="{BB962C8B-B14F-4D97-AF65-F5344CB8AC3E}">
        <p14:creationId xmlns:p14="http://schemas.microsoft.com/office/powerpoint/2010/main" val="172974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52805F7-19F9-4C93-87F5-C64D3F6BD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Tuberculosis (continued_1)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3D036295-C1D3-4CA1-8D06-9B4A62171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Persons at risk</a:t>
            </a:r>
          </a:p>
          <a:p>
            <a:pPr lvl="1"/>
            <a:r>
              <a:rPr lang="en-US" altLang="en-US" dirty="0"/>
              <a:t>Elderly</a:t>
            </a:r>
          </a:p>
          <a:p>
            <a:pPr lvl="1"/>
            <a:r>
              <a:rPr lang="en-US" altLang="en-US" dirty="0"/>
              <a:t>Alcoholics</a:t>
            </a:r>
          </a:p>
          <a:p>
            <a:pPr lvl="1"/>
            <a:r>
              <a:rPr lang="en-US" altLang="en-US" dirty="0"/>
              <a:t>Those living in crowded conditions</a:t>
            </a:r>
          </a:p>
          <a:p>
            <a:pPr lvl="1"/>
            <a:r>
              <a:rPr lang="en-US" altLang="en-US" dirty="0"/>
              <a:t>New immigrants</a:t>
            </a:r>
          </a:p>
          <a:p>
            <a:pPr lvl="1"/>
            <a:r>
              <a:rPr lang="en-US" altLang="en-US" dirty="0"/>
              <a:t>Those with HIV</a:t>
            </a:r>
          </a:p>
        </p:txBody>
      </p:sp>
    </p:spTree>
    <p:extLst>
      <p:ext uri="{BB962C8B-B14F-4D97-AF65-F5344CB8AC3E}">
        <p14:creationId xmlns:p14="http://schemas.microsoft.com/office/powerpoint/2010/main" val="297683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FFEA0D-A69F-435F-BDB3-CD8873934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Tuberculosis (continued_2)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43ABA7E-A26C-4905-8DD6-FD8235029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Cough</a:t>
            </a:r>
          </a:p>
          <a:p>
            <a:pPr lvl="1"/>
            <a:r>
              <a:rPr lang="en-US" altLang="en-US" dirty="0"/>
              <a:t>Blood-tinged sputum</a:t>
            </a:r>
          </a:p>
          <a:p>
            <a:pPr lvl="1"/>
            <a:r>
              <a:rPr lang="en-US" altLang="en-US" dirty="0"/>
              <a:t>Night sweats</a:t>
            </a:r>
          </a:p>
          <a:p>
            <a:pPr lvl="1"/>
            <a:r>
              <a:rPr lang="en-US" altLang="en-US" dirty="0"/>
              <a:t>Anorexia and weight loss</a:t>
            </a:r>
          </a:p>
          <a:p>
            <a:pPr lvl="1"/>
            <a:r>
              <a:rPr lang="en-US" altLang="en-US" dirty="0"/>
              <a:t>Low-grade fever</a:t>
            </a:r>
          </a:p>
          <a:p>
            <a:pPr lvl="1"/>
            <a:r>
              <a:rPr lang="en-US" altLang="en-US" dirty="0"/>
              <a:t>Dyspnea, chest pain (late)</a:t>
            </a:r>
          </a:p>
        </p:txBody>
      </p:sp>
    </p:spTree>
    <p:extLst>
      <p:ext uri="{BB962C8B-B14F-4D97-AF65-F5344CB8AC3E}">
        <p14:creationId xmlns:p14="http://schemas.microsoft.com/office/powerpoint/2010/main" val="76818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6D4E0A3-F6A1-4786-ABA0-E0101DA9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Learning Outcomes</a:t>
            </a:r>
            <a:endParaRPr lang="en-US" altLang="x-none" dirty="0"/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7A1E2C9F-174C-4828-81A4-2B90D718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Explain the pathophysiology of each of the disorders of the lower respiratory tract.</a:t>
            </a:r>
          </a:p>
          <a:p>
            <a:r>
              <a:rPr lang="en-US" altLang="en-US" dirty="0"/>
              <a:t>Describe the etiologies and signs and symptoms of each of the disorders.</a:t>
            </a:r>
          </a:p>
          <a:p>
            <a:r>
              <a:rPr lang="en-US" altLang="en-US" dirty="0"/>
              <a:t>Identify tests that are used to diagnose lower respiratory disorders.</a:t>
            </a:r>
          </a:p>
          <a:p>
            <a:r>
              <a:rPr lang="en-US" altLang="en-US" dirty="0"/>
              <a:t>Describe therapeutic measures used for disorders of the lower respiratory tract.</a:t>
            </a:r>
          </a:p>
        </p:txBody>
      </p:sp>
    </p:spTree>
    <p:extLst>
      <p:ext uri="{BB962C8B-B14F-4D97-AF65-F5344CB8AC3E}">
        <p14:creationId xmlns:p14="http://schemas.microsoft.com/office/powerpoint/2010/main" val="4202604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0B70BBA-79E6-4020-9382-2025B8762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Tuberculosis (continued_3)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22F9BEE4-C5AB-427D-978B-3AEE8F670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Purified protein derivative skin test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/>
              <a:t>Sputum cultures</a:t>
            </a:r>
          </a:p>
          <a:p>
            <a:pPr lvl="1"/>
            <a:r>
              <a:rPr lang="en-US" altLang="en-US" dirty="0" err="1"/>
              <a:t>QuantiFERON</a:t>
            </a:r>
            <a:r>
              <a:rPr lang="en-US" altLang="en-US" dirty="0"/>
              <a:t>-TB and T-SPOT tests</a:t>
            </a:r>
          </a:p>
        </p:txBody>
      </p:sp>
    </p:spTree>
    <p:extLst>
      <p:ext uri="{BB962C8B-B14F-4D97-AF65-F5344CB8AC3E}">
        <p14:creationId xmlns:p14="http://schemas.microsoft.com/office/powerpoint/2010/main" val="405993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DA3FBF0-4F83-4F8D-8724-10224399B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Tuberculosis (continued_4)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E83EA88-7E0A-4F21-A121-546B3D03C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Combination of drugs for 6 to 24 months </a:t>
            </a:r>
          </a:p>
          <a:p>
            <a:pPr lvl="2"/>
            <a:r>
              <a:rPr lang="en-US" altLang="en-US" dirty="0"/>
              <a:t>Isoniazid</a:t>
            </a:r>
          </a:p>
          <a:p>
            <a:pPr lvl="2"/>
            <a:r>
              <a:rPr lang="en-US" altLang="en-US" dirty="0"/>
              <a:t>Rifampin</a:t>
            </a:r>
          </a:p>
          <a:p>
            <a:pPr lvl="2"/>
            <a:r>
              <a:rPr lang="en-US" altLang="en-US" dirty="0" err="1"/>
              <a:t>Ethambutol</a:t>
            </a:r>
            <a:endParaRPr lang="en-US" altLang="en-US" dirty="0"/>
          </a:p>
          <a:p>
            <a:pPr lvl="2"/>
            <a:r>
              <a:rPr lang="en-US" altLang="en-US" dirty="0"/>
              <a:t>Pyrazinamide</a:t>
            </a:r>
          </a:p>
          <a:p>
            <a:pPr lvl="1"/>
            <a:r>
              <a:rPr lang="en-US" altLang="en-US" dirty="0"/>
              <a:t>Occasional surgical removal</a:t>
            </a:r>
          </a:p>
          <a:p>
            <a:pPr lvl="1"/>
            <a:r>
              <a:rPr lang="en-US" altLang="en-US" dirty="0"/>
              <a:t>Isolation </a:t>
            </a:r>
          </a:p>
        </p:txBody>
      </p:sp>
    </p:spTree>
    <p:extLst>
      <p:ext uri="{BB962C8B-B14F-4D97-AF65-F5344CB8AC3E}">
        <p14:creationId xmlns:p14="http://schemas.microsoft.com/office/powerpoint/2010/main" val="34997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BBBAA85-8579-430D-B150-36D9A34C1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Nursing Diagnoses for Lower        Respiratory Disorders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92BEA291-1DB2-4D87-8895-09DB31447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Impaired Gas Exchange</a:t>
            </a:r>
          </a:p>
          <a:p>
            <a:r>
              <a:rPr lang="en-US" altLang="en-US" i="1" dirty="0"/>
              <a:t>Ineffective Airway Clearance</a:t>
            </a:r>
          </a:p>
          <a:p>
            <a:r>
              <a:rPr lang="en-US" altLang="en-US" i="1" dirty="0"/>
              <a:t>Ineffective Breathing Pattern</a:t>
            </a:r>
          </a:p>
          <a:p>
            <a:r>
              <a:rPr lang="en-US" altLang="en-US" i="1" dirty="0"/>
              <a:t>Activity Intolerance</a:t>
            </a:r>
          </a:p>
        </p:txBody>
      </p:sp>
    </p:spTree>
    <p:extLst>
      <p:ext uri="{BB962C8B-B14F-4D97-AF65-F5344CB8AC3E}">
        <p14:creationId xmlns:p14="http://schemas.microsoft.com/office/powerpoint/2010/main" val="88508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557C6C-27DD-4BE0-8516-4A572CB4B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Impaired Gas Exchange</a:t>
            </a:r>
            <a:endParaRPr lang="en-US" altLang="x-none" dirty="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758680C-2F1E-4A21-A4AA-BDCCE32E1D6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Monitor</a:t>
            </a:r>
          </a:p>
          <a:p>
            <a:pPr lvl="1"/>
            <a:r>
              <a:rPr lang="en-US" altLang="en-US" dirty="0"/>
              <a:t>Lung sounds, respiratory rate and effort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Mental status</a:t>
            </a:r>
          </a:p>
          <a:p>
            <a:pPr lvl="1"/>
            <a:r>
              <a:rPr lang="en-US" altLang="en-US" dirty="0"/>
              <a:t>Peripheral capillary oxygen saturation (</a:t>
            </a:r>
            <a:r>
              <a:rPr lang="en-US" altLang="en-US" dirty="0" err="1"/>
              <a:t>SpO</a:t>
            </a:r>
            <a:r>
              <a:rPr lang="en-US" altLang="en-US" dirty="0"/>
              <a:t>₂), arterial blood gases (ABGs)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754B50B1-B6DE-4140-827C-BB86E1DCD47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Position</a:t>
            </a:r>
          </a:p>
          <a:p>
            <a:pPr lvl="1"/>
            <a:r>
              <a:rPr lang="en-US" altLang="en-US" dirty="0"/>
              <a:t>Fowler</a:t>
            </a:r>
            <a:endParaRPr lang="en-US" altLang="ja-JP" dirty="0"/>
          </a:p>
          <a:p>
            <a:pPr lvl="1"/>
            <a:r>
              <a:rPr lang="en-US" altLang="en-US" dirty="0"/>
              <a:t>“Good lung down”</a:t>
            </a:r>
          </a:p>
          <a:p>
            <a:r>
              <a:rPr lang="en-US" altLang="en-US" dirty="0"/>
              <a:t>Administer oxygen.</a:t>
            </a:r>
          </a:p>
          <a:p>
            <a:r>
              <a:rPr lang="en-US" altLang="en-US" dirty="0"/>
              <a:t>Teach breathing exercises.</a:t>
            </a:r>
          </a:p>
          <a:p>
            <a:r>
              <a:rPr lang="en-US" altLang="en-US" dirty="0"/>
              <a:t>Discourage smoking.</a:t>
            </a:r>
          </a:p>
        </p:txBody>
      </p:sp>
    </p:spTree>
    <p:extLst>
      <p:ext uri="{BB962C8B-B14F-4D97-AF65-F5344CB8AC3E}">
        <p14:creationId xmlns:p14="http://schemas.microsoft.com/office/powerpoint/2010/main" val="203575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55B99F1-5126-4696-AC9C-CEC328EBD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Ineffective Airway Clearance</a:t>
            </a:r>
            <a:endParaRPr lang="en-US" altLang="x-none" dirty="0"/>
          </a:p>
        </p:txBody>
      </p:sp>
      <p:sp>
        <p:nvSpPr>
          <p:cNvPr id="28674" name="Rectangle 4">
            <a:extLst>
              <a:ext uri="{FF2B5EF4-FFF2-40B4-BE49-F238E27FC236}">
                <a16:creationId xmlns:a16="http://schemas.microsoft.com/office/drawing/2014/main" id="{6FE73EDB-CD98-4ACC-9EE1-AF69A9E7414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3282244" cy="4525963"/>
          </a:xfrm>
        </p:spPr>
        <p:txBody>
          <a:bodyPr/>
          <a:lstStyle/>
          <a:p>
            <a:r>
              <a:rPr lang="en-US" altLang="en-US" dirty="0"/>
              <a:t>Monitor</a:t>
            </a:r>
          </a:p>
          <a:p>
            <a:pPr lvl="1"/>
            <a:r>
              <a:rPr lang="en-US" altLang="en-US" dirty="0"/>
              <a:t>Lung sounds</a:t>
            </a:r>
          </a:p>
          <a:p>
            <a:pPr lvl="1"/>
            <a:r>
              <a:rPr lang="en-US" altLang="en-US" dirty="0"/>
              <a:t>Sputum</a:t>
            </a:r>
          </a:p>
          <a:p>
            <a:r>
              <a:rPr lang="en-US" altLang="en-US" dirty="0"/>
              <a:t>Encourage </a:t>
            </a:r>
          </a:p>
          <a:p>
            <a:pPr lvl="1"/>
            <a:r>
              <a:rPr lang="en-US" altLang="en-US" dirty="0"/>
              <a:t>Fluids</a:t>
            </a:r>
          </a:p>
          <a:p>
            <a:pPr lvl="1"/>
            <a:r>
              <a:rPr lang="en-US" altLang="en-US" dirty="0"/>
              <a:t>Deep breathing</a:t>
            </a:r>
          </a:p>
          <a:p>
            <a:pPr lvl="1"/>
            <a:r>
              <a:rPr lang="en-US" altLang="en-US" dirty="0"/>
              <a:t>Coughing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DBFDA536-8973-4164-B875-1A8E8B9223D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19600" y="1143000"/>
            <a:ext cx="4419600" cy="4525963"/>
          </a:xfrm>
        </p:spPr>
        <p:txBody>
          <a:bodyPr/>
          <a:lstStyle/>
          <a:p>
            <a:r>
              <a:rPr lang="en-US" altLang="en-US" dirty="0"/>
              <a:t>Administer expectorants.</a:t>
            </a:r>
          </a:p>
          <a:p>
            <a:r>
              <a:rPr lang="en-US" altLang="en-US" dirty="0"/>
              <a:t>Turn every 2 hours daily      or ambulate.</a:t>
            </a:r>
          </a:p>
          <a:p>
            <a:r>
              <a:rPr lang="en-US" altLang="en-US" dirty="0"/>
              <a:t>Suction as needed (</a:t>
            </a:r>
            <a:r>
              <a:rPr lang="en-US" altLang="en-US" dirty="0" err="1"/>
              <a:t>prn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Consider CPT or mucus clearance device.</a:t>
            </a:r>
          </a:p>
        </p:txBody>
      </p:sp>
    </p:spTree>
    <p:extLst>
      <p:ext uri="{BB962C8B-B14F-4D97-AF65-F5344CB8AC3E}">
        <p14:creationId xmlns:p14="http://schemas.microsoft.com/office/powerpoint/2010/main" val="137930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7BC3C20-6DA7-4CDA-A157-3C1C13EAD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Ineffective Breathing Pattern</a:t>
            </a:r>
            <a:endParaRPr lang="en-US" altLang="x-none" dirty="0"/>
          </a:p>
        </p:txBody>
      </p:sp>
      <p:sp>
        <p:nvSpPr>
          <p:cNvPr id="29698" name="Rectangle 4">
            <a:extLst>
              <a:ext uri="{FF2B5EF4-FFF2-40B4-BE49-F238E27FC236}">
                <a16:creationId xmlns:a16="http://schemas.microsoft.com/office/drawing/2014/main" id="{0F0A698B-E21F-4A90-BA3B-752AE6CAD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Monitor. </a:t>
            </a:r>
          </a:p>
          <a:p>
            <a:pPr lvl="1"/>
            <a:r>
              <a:rPr lang="en-US" altLang="en-US" dirty="0"/>
              <a:t>Respiratory rate, depth, effort</a:t>
            </a:r>
          </a:p>
          <a:p>
            <a:pPr lvl="1"/>
            <a:r>
              <a:rPr lang="en-US" altLang="en-US" dirty="0"/>
              <a:t>ABGs, </a:t>
            </a:r>
            <a:r>
              <a:rPr lang="en-US" altLang="en-US" dirty="0" err="1"/>
              <a:t>SpO</a:t>
            </a:r>
            <a:r>
              <a:rPr lang="en-US" altLang="en-US" dirty="0"/>
              <a:t>₂</a:t>
            </a:r>
          </a:p>
          <a:p>
            <a:r>
              <a:rPr lang="en-US" altLang="en-US" dirty="0"/>
              <a:t>Determine/treat cause.</a:t>
            </a:r>
          </a:p>
          <a:p>
            <a:r>
              <a:rPr lang="en-US" altLang="en-US" dirty="0"/>
              <a:t>Position.</a:t>
            </a:r>
          </a:p>
          <a:p>
            <a:r>
              <a:rPr lang="en-US" altLang="en-US" dirty="0"/>
              <a:t>Teach diaphragmatic breathing.</a:t>
            </a:r>
          </a:p>
        </p:txBody>
      </p:sp>
    </p:spTree>
    <p:extLst>
      <p:ext uri="{BB962C8B-B14F-4D97-AF65-F5344CB8AC3E}">
        <p14:creationId xmlns:p14="http://schemas.microsoft.com/office/powerpoint/2010/main" val="3082648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77A48BB-F47A-4AFF-B3CF-C121F4670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Decreased Activity Tolerance</a:t>
            </a:r>
            <a:endParaRPr lang="en-US" altLang="x-none" dirty="0"/>
          </a:p>
        </p:txBody>
      </p:sp>
      <p:sp>
        <p:nvSpPr>
          <p:cNvPr id="30722" name="Rectangle 4">
            <a:extLst>
              <a:ext uri="{FF2B5EF4-FFF2-40B4-BE49-F238E27FC236}">
                <a16:creationId xmlns:a16="http://schemas.microsoft.com/office/drawing/2014/main" id="{C0C62DD8-43D4-476E-8EC3-515D96D4CA4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Monitor response to activity. </a:t>
            </a:r>
          </a:p>
          <a:p>
            <a:pPr lvl="1"/>
            <a:r>
              <a:rPr lang="en-US" altLang="en-US" dirty="0"/>
              <a:t>Vital signs</a:t>
            </a:r>
          </a:p>
          <a:p>
            <a:pPr lvl="1"/>
            <a:r>
              <a:rPr lang="en-US" altLang="en-US" dirty="0" err="1"/>
              <a:t>SpO</a:t>
            </a:r>
            <a:r>
              <a:rPr lang="en-US" altLang="en-US" dirty="0"/>
              <a:t>₂ </a:t>
            </a:r>
          </a:p>
          <a:p>
            <a:r>
              <a:rPr lang="en-US" altLang="en-US" dirty="0"/>
              <a:t>Use portable O₂ for ambulation.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0215BD56-2DDE-42F5-B58E-B78C77C40E5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Allow rest between activities.</a:t>
            </a:r>
          </a:p>
          <a:p>
            <a:r>
              <a:rPr lang="en-US" altLang="en-US" dirty="0"/>
              <a:t>Obtain bedside commode.</a:t>
            </a:r>
          </a:p>
          <a:p>
            <a:r>
              <a:rPr lang="en-US" altLang="en-US" dirty="0"/>
              <a:t>Increase activity slowly.</a:t>
            </a:r>
          </a:p>
          <a:p>
            <a:r>
              <a:rPr lang="en-US" altLang="en-US" dirty="0"/>
              <a:t>Refer to pulmonary rehabilitation.</a:t>
            </a:r>
          </a:p>
        </p:txBody>
      </p:sp>
    </p:spTree>
    <p:extLst>
      <p:ext uri="{BB962C8B-B14F-4D97-AF65-F5344CB8AC3E}">
        <p14:creationId xmlns:p14="http://schemas.microsoft.com/office/powerpoint/2010/main" val="2174392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188EFB8-0B4D-4548-B221-99B6A32D4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Additional Diagnosis for Tuberculosis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234B31D-E013-4FD0-B55F-92A1FF61D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Ineffective health management </a:t>
            </a:r>
          </a:p>
          <a:p>
            <a:pPr lvl="1"/>
            <a:r>
              <a:rPr lang="en-US" altLang="en-US" dirty="0"/>
              <a:t>Teach patient and family to</a:t>
            </a:r>
          </a:p>
          <a:p>
            <a:pPr lvl="2"/>
            <a:r>
              <a:rPr lang="en-US" altLang="en-US" dirty="0"/>
              <a:t>Take drugs as scheduled for the entire course.</a:t>
            </a:r>
          </a:p>
          <a:p>
            <a:pPr lvl="2"/>
            <a:r>
              <a:rPr lang="en-US" altLang="en-US" dirty="0"/>
              <a:t>Consider home health-care nurse/directly                 observed therapy.</a:t>
            </a:r>
          </a:p>
          <a:p>
            <a:pPr lvl="2"/>
            <a:r>
              <a:rPr lang="en-US" altLang="en-US" dirty="0"/>
              <a:t>Avoid spreading the disease to others.</a:t>
            </a:r>
          </a:p>
        </p:txBody>
      </p:sp>
    </p:spTree>
    <p:extLst>
      <p:ext uri="{BB962C8B-B14F-4D97-AF65-F5344CB8AC3E}">
        <p14:creationId xmlns:p14="http://schemas.microsoft.com/office/powerpoint/2010/main" val="320855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53387EA-6D1B-41CC-82FE-A5DF707BC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Prevention of Tuberculosis Spread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7994CDBC-76CA-45B2-818F-D3D9C19C3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Clean, well-ventilated living areas</a:t>
            </a:r>
          </a:p>
          <a:p>
            <a:r>
              <a:rPr lang="en-US" altLang="en-US" dirty="0"/>
              <a:t>Isolation of patients who have active TB</a:t>
            </a:r>
          </a:p>
          <a:p>
            <a:r>
              <a:rPr lang="en-US" altLang="en-US" dirty="0"/>
              <a:t>High-efficiency filtration masks</a:t>
            </a:r>
          </a:p>
          <a:p>
            <a:r>
              <a:rPr lang="en-US" altLang="en-US" dirty="0"/>
              <a:t>Gowns, gloves, goggles if contact with sputum likely</a:t>
            </a:r>
          </a:p>
        </p:txBody>
      </p:sp>
    </p:spTree>
    <p:extLst>
      <p:ext uri="{BB962C8B-B14F-4D97-AF65-F5344CB8AC3E}">
        <p14:creationId xmlns:p14="http://schemas.microsoft.com/office/powerpoint/2010/main" val="341269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3596409-F689-4361-B5DC-DD8162E71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Restrictive Disorders</a:t>
            </a:r>
            <a:endParaRPr lang="en-US" altLang="x-none" dirty="0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741A7DA8-066F-47BF-B1B9-4CD53EFFB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Reduced compliance</a:t>
            </a:r>
          </a:p>
          <a:p>
            <a:r>
              <a:rPr lang="en-US" altLang="en-US" dirty="0"/>
              <a:t>Limited chest wall expansion</a:t>
            </a:r>
          </a:p>
        </p:txBody>
      </p:sp>
    </p:spTree>
    <p:extLst>
      <p:ext uri="{BB962C8B-B14F-4D97-AF65-F5344CB8AC3E}">
        <p14:creationId xmlns:p14="http://schemas.microsoft.com/office/powerpoint/2010/main" val="290847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2AB5679-994E-491C-A27C-20EF1E7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Learning Outcomes (continued)</a:t>
            </a:r>
            <a:endParaRPr lang="en-US" altLang="x-none" dirty="0"/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8E0455F6-F150-4D0D-AFDA-3FD78B26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053051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dirty="0"/>
              <a:t>List data to collect when caring for patients with disorders of the lower respiratory tract.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Assist in planning nursing care for patients with disorders of the lower respiratory tract.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Identify interventions for patients experiencing impaired gas exchange, ineffective airway clearance, or ineffective breathing pattern.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Explain how you will know if your nursing interventions have been effective.</a:t>
            </a:r>
          </a:p>
        </p:txBody>
      </p:sp>
    </p:spTree>
    <p:extLst>
      <p:ext uri="{BB962C8B-B14F-4D97-AF65-F5344CB8AC3E}">
        <p14:creationId xmlns:p14="http://schemas.microsoft.com/office/powerpoint/2010/main" val="1202848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D9A26C3-17D4-4AD4-8079-769980583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Pleurisy (Pleuritis)</a:t>
            </a:r>
            <a:endParaRPr lang="en-US" altLang="x-none" dirty="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5318E174-C1AA-4FAF-819D-1E5D66D1D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Inflammation of visceral and parietal pleurae</a:t>
            </a:r>
          </a:p>
          <a:p>
            <a:pPr lvl="1"/>
            <a:r>
              <a:rPr lang="en-US" altLang="en-US" dirty="0"/>
              <a:t>Friction between pleurae on inspiration</a:t>
            </a:r>
          </a:p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Secondary to pneumonia, TB, cancer</a:t>
            </a:r>
          </a:p>
        </p:txBody>
      </p:sp>
    </p:spTree>
    <p:extLst>
      <p:ext uri="{BB962C8B-B14F-4D97-AF65-F5344CB8AC3E}">
        <p14:creationId xmlns:p14="http://schemas.microsoft.com/office/powerpoint/2010/main" val="2794296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A038B1D-FDEC-4BB0-9C53-E77635F8A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Pleurisy (Pleuritis) (continued_1)</a:t>
            </a:r>
            <a:endParaRPr lang="en-US" altLang="x-none" dirty="0"/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E6EF3F8C-201B-4494-9649-5886049422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Sharp pain on inspiration</a:t>
            </a:r>
          </a:p>
          <a:p>
            <a:pPr lvl="1"/>
            <a:r>
              <a:rPr lang="en-US" altLang="en-US" dirty="0"/>
              <a:t>Shallow breathing</a:t>
            </a:r>
          </a:p>
          <a:p>
            <a:pPr lvl="1"/>
            <a:r>
              <a:rPr lang="en-US" altLang="en-US" dirty="0"/>
              <a:t>Fever, elevated white blood cells</a:t>
            </a:r>
          </a:p>
          <a:p>
            <a:pPr lvl="1"/>
            <a:r>
              <a:rPr lang="en-US" altLang="en-US" dirty="0"/>
              <a:t>Friction rub</a:t>
            </a:r>
          </a:p>
        </p:txBody>
      </p:sp>
    </p:spTree>
    <p:extLst>
      <p:ext uri="{BB962C8B-B14F-4D97-AF65-F5344CB8AC3E}">
        <p14:creationId xmlns:p14="http://schemas.microsoft.com/office/powerpoint/2010/main" val="1511811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20949C0-6EC9-4D66-AD85-EC8D23D1D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Pleurisy (Pleuritis) (continued_2)</a:t>
            </a:r>
            <a:endParaRPr lang="en-US" altLang="x-none" dirty="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FA041679-29A3-4EC3-8989-772F24BE2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/>
              <a:t>Complete blood count (CBC)</a:t>
            </a:r>
          </a:p>
          <a:p>
            <a:pPr lvl="1"/>
            <a:r>
              <a:rPr lang="en-US" altLang="en-US" dirty="0"/>
              <a:t>Forced vital capacity (FVC), forced expiratory volume in 1 second (FEV1)</a:t>
            </a:r>
          </a:p>
          <a:p>
            <a:pPr lvl="1"/>
            <a:r>
              <a:rPr lang="en-US" altLang="en-US" dirty="0"/>
              <a:t>Tests to determine cause</a:t>
            </a:r>
          </a:p>
        </p:txBody>
      </p:sp>
    </p:spTree>
    <p:extLst>
      <p:ext uri="{BB962C8B-B14F-4D97-AF65-F5344CB8AC3E}">
        <p14:creationId xmlns:p14="http://schemas.microsoft.com/office/powerpoint/2010/main" val="1146967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464409B-0020-4BAB-9CC3-7F33FE2D2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Pleurisy (Pleuritis) (continued_3)</a:t>
            </a:r>
            <a:endParaRPr lang="en-US" altLang="x-none" dirty="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6D1D5951-CA36-4D14-8949-8F874159F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Pain management</a:t>
            </a:r>
          </a:p>
          <a:p>
            <a:pPr lvl="1"/>
            <a:r>
              <a:rPr lang="en-US" altLang="en-US" dirty="0"/>
              <a:t>Treat underlying cause</a:t>
            </a:r>
          </a:p>
        </p:txBody>
      </p:sp>
    </p:spTree>
    <p:extLst>
      <p:ext uri="{BB962C8B-B14F-4D97-AF65-F5344CB8AC3E}">
        <p14:creationId xmlns:p14="http://schemas.microsoft.com/office/powerpoint/2010/main" val="2049808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DD864D9-3A6B-4F3F-A213-BA8EA7CED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Pleural Effusion</a:t>
            </a:r>
            <a:endParaRPr lang="en-US" altLang="x-none" dirty="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81197748-C336-48FE-9155-77B4A2EDC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Pathophysiology</a:t>
            </a:r>
          </a:p>
          <a:p>
            <a:pPr lvl="1"/>
            <a:r>
              <a:rPr lang="en-US" altLang="en-US" dirty="0"/>
              <a:t>Excess fluid between visceral and                     parietal pleurae</a:t>
            </a:r>
          </a:p>
          <a:p>
            <a:pPr lvl="1"/>
            <a:r>
              <a:rPr lang="en-US" altLang="en-US" dirty="0"/>
              <a:t>Pleural fluid not reabsorbed</a:t>
            </a:r>
          </a:p>
          <a:p>
            <a:pPr lvl="1"/>
            <a:r>
              <a:rPr lang="en-US" altLang="en-US" dirty="0"/>
              <a:t>May collapse lung</a:t>
            </a:r>
          </a:p>
        </p:txBody>
      </p:sp>
    </p:spTree>
    <p:extLst>
      <p:ext uri="{BB962C8B-B14F-4D97-AF65-F5344CB8AC3E}">
        <p14:creationId xmlns:p14="http://schemas.microsoft.com/office/powerpoint/2010/main" val="2972131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FFBBC7-D04E-4097-BE4D-787A076A3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Pleural Effusion (continued_1)</a:t>
            </a:r>
            <a:endParaRPr lang="en-US" altLang="x-none" dirty="0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35B846DE-CB94-4DFE-A5D6-8B53FDA58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 err="1"/>
              <a:t>Transudative</a:t>
            </a:r>
            <a:endParaRPr lang="en-US" altLang="en-US" dirty="0"/>
          </a:p>
          <a:p>
            <a:pPr lvl="2"/>
            <a:r>
              <a:rPr lang="en-US" altLang="en-US" dirty="0"/>
              <a:t>Heart failure</a:t>
            </a:r>
          </a:p>
          <a:p>
            <a:pPr lvl="2"/>
            <a:r>
              <a:rPr lang="en-US" altLang="en-US" dirty="0"/>
              <a:t>Liver or kidney disease</a:t>
            </a:r>
          </a:p>
          <a:p>
            <a:pPr lvl="1"/>
            <a:r>
              <a:rPr lang="en-US" altLang="en-US" dirty="0"/>
              <a:t>Exudative</a:t>
            </a:r>
          </a:p>
          <a:p>
            <a:pPr lvl="2"/>
            <a:r>
              <a:rPr lang="en-US" altLang="en-US" dirty="0"/>
              <a:t>Pneumonia</a:t>
            </a:r>
          </a:p>
          <a:p>
            <a:pPr lvl="2"/>
            <a:r>
              <a:rPr lang="en-US" altLang="en-US" dirty="0"/>
              <a:t>TB</a:t>
            </a:r>
          </a:p>
          <a:p>
            <a:pPr lvl="2"/>
            <a:r>
              <a:rPr lang="en-US" altLang="en-US" dirty="0"/>
              <a:t>Cancer</a:t>
            </a:r>
          </a:p>
        </p:txBody>
      </p:sp>
    </p:spTree>
    <p:extLst>
      <p:ext uri="{BB962C8B-B14F-4D97-AF65-F5344CB8AC3E}">
        <p14:creationId xmlns:p14="http://schemas.microsoft.com/office/powerpoint/2010/main" val="2366084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519B39-EBAF-4CDD-9281-9F49128C3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Pleural Effusion (continued_2)</a:t>
            </a:r>
            <a:endParaRPr lang="en-US" altLang="x-none" dirty="0"/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DD810236-1A12-4DBC-BC73-DF7087ED8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Pain</a:t>
            </a:r>
          </a:p>
          <a:p>
            <a:pPr lvl="1"/>
            <a:r>
              <a:rPr lang="en-US" altLang="en-US" dirty="0"/>
              <a:t>Cough</a:t>
            </a:r>
          </a:p>
          <a:p>
            <a:pPr lvl="1"/>
            <a:r>
              <a:rPr lang="en-US" altLang="en-US" dirty="0"/>
              <a:t>Tachypnea</a:t>
            </a:r>
          </a:p>
          <a:p>
            <a:pPr lvl="1"/>
            <a:r>
              <a:rPr lang="en-US" altLang="en-US" dirty="0"/>
              <a:t>Diminished lung sounds</a:t>
            </a:r>
          </a:p>
        </p:txBody>
      </p:sp>
    </p:spTree>
    <p:extLst>
      <p:ext uri="{BB962C8B-B14F-4D97-AF65-F5344CB8AC3E}">
        <p14:creationId xmlns:p14="http://schemas.microsoft.com/office/powerpoint/2010/main" val="210393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340037B-3FB2-4DD0-A73E-B483263A5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Pleural Effusion (continued_3)</a:t>
            </a:r>
            <a:endParaRPr lang="en-US" altLang="x-none" dirty="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F191308-5FFF-4DC6-A7B6-9D01EE195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 err="1"/>
              <a:t>Thoracentesis</a:t>
            </a:r>
            <a:endParaRPr lang="en-US" altLang="en-US" dirty="0"/>
          </a:p>
          <a:p>
            <a:pPr lvl="1"/>
            <a:r>
              <a:rPr lang="en-US" altLang="en-US" dirty="0"/>
              <a:t>Tests to determine cause</a:t>
            </a:r>
          </a:p>
        </p:txBody>
      </p:sp>
    </p:spTree>
    <p:extLst>
      <p:ext uri="{BB962C8B-B14F-4D97-AF65-F5344CB8AC3E}">
        <p14:creationId xmlns:p14="http://schemas.microsoft.com/office/powerpoint/2010/main" val="3391498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DD609BC-DE81-4C43-A79E-C8A4B3918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Pleural Effusion (continued_4)</a:t>
            </a:r>
            <a:endParaRPr lang="en-US" altLang="x-none" dirty="0"/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CF9DD94-E893-439A-87C4-32246422C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Treat underlying cause</a:t>
            </a:r>
          </a:p>
          <a:p>
            <a:pPr lvl="1"/>
            <a:r>
              <a:rPr lang="en-US" altLang="en-US" dirty="0"/>
              <a:t>Analgesics</a:t>
            </a:r>
          </a:p>
          <a:p>
            <a:pPr lvl="1"/>
            <a:r>
              <a:rPr lang="en-US" altLang="en-US" dirty="0" err="1"/>
              <a:t>Thoracentesis</a:t>
            </a:r>
            <a:r>
              <a:rPr lang="en-US" altLang="en-US" dirty="0"/>
              <a:t>/chest tube</a:t>
            </a:r>
          </a:p>
        </p:txBody>
      </p:sp>
    </p:spTree>
    <p:extLst>
      <p:ext uri="{BB962C8B-B14F-4D97-AF65-F5344CB8AC3E}">
        <p14:creationId xmlns:p14="http://schemas.microsoft.com/office/powerpoint/2010/main" val="776891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0CE5D3C-40BA-447F-AACD-7D44799C7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Fibrosis</a:t>
            </a:r>
            <a:endParaRPr lang="en-US" altLang="x-none" dirty="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7D566A8E-3EF3-40CF-A558-CB5ED6EBBF9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Injury to alveoli</a:t>
            </a:r>
          </a:p>
          <a:p>
            <a:pPr lvl="1"/>
            <a:r>
              <a:rPr lang="en-US" altLang="en-US" dirty="0"/>
              <a:t>Scarring, fibrosis</a:t>
            </a:r>
          </a:p>
          <a:p>
            <a:pPr lvl="1"/>
            <a:r>
              <a:rPr lang="en-US" altLang="en-US" dirty="0"/>
              <a:t>Impaired gas exchange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A27C86B7-5B6F-4C10-8617-44DED26C96C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Heredity</a:t>
            </a:r>
          </a:p>
          <a:p>
            <a:pPr lvl="1"/>
            <a:r>
              <a:rPr lang="en-US" altLang="en-US" dirty="0"/>
              <a:t>Virus</a:t>
            </a:r>
          </a:p>
          <a:p>
            <a:pPr lvl="1"/>
            <a:r>
              <a:rPr lang="en-US" altLang="en-US" dirty="0"/>
              <a:t>Environmental/</a:t>
            </a:r>
            <a:br>
              <a:rPr lang="en-US" altLang="en-US" dirty="0"/>
            </a:br>
            <a:r>
              <a:rPr lang="en-US" altLang="en-US" dirty="0"/>
              <a:t>occupational exposure</a:t>
            </a:r>
          </a:p>
          <a:p>
            <a:pPr lvl="1"/>
            <a:r>
              <a:rPr lang="en-US" altLang="en-US" dirty="0"/>
              <a:t>Immune dysfunction</a:t>
            </a:r>
          </a:p>
          <a:p>
            <a:pPr lvl="1"/>
            <a:r>
              <a:rPr lang="en-US" altLang="en-US" dirty="0"/>
              <a:t>Idiopathic </a:t>
            </a:r>
          </a:p>
        </p:txBody>
      </p:sp>
    </p:spTree>
    <p:extLst>
      <p:ext uri="{BB962C8B-B14F-4D97-AF65-F5344CB8AC3E}">
        <p14:creationId xmlns:p14="http://schemas.microsoft.com/office/powerpoint/2010/main" val="262292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C2FACAA0-881D-4976-B079-506767FCD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Bronchiectasis</a:t>
            </a:r>
            <a:endParaRPr lang="en-US" altLang="x-none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6EC816-170C-4957-9A39-E58572BDAFF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4120444" cy="4525963"/>
          </a:xfrm>
        </p:spPr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Chronic infection</a:t>
            </a:r>
          </a:p>
          <a:p>
            <a:pPr lvl="1"/>
            <a:r>
              <a:rPr lang="en-US" altLang="en-US" dirty="0"/>
              <a:t>Dilation of one or more large bronchi</a:t>
            </a:r>
          </a:p>
          <a:p>
            <a:pPr lvl="1"/>
            <a:r>
              <a:rPr lang="en-US" altLang="en-US" dirty="0"/>
              <a:t>Airway obstruction</a:t>
            </a:r>
          </a:p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Secondary to cystic fibrosis, asthma, tuberculosis (TB)</a:t>
            </a:r>
          </a:p>
        </p:txBody>
      </p:sp>
      <p:pic>
        <p:nvPicPr>
          <p:cNvPr id="9" name="Content Placeholder 8" descr="A bronchiole with dilated area labeled dilated airway. The smooth muscle and alveolar sac are labeled.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50" y="1196181"/>
            <a:ext cx="3048000" cy="4419600"/>
          </a:xfrm>
        </p:spPr>
      </p:pic>
    </p:spTree>
    <p:extLst>
      <p:ext uri="{BB962C8B-B14F-4D97-AF65-F5344CB8AC3E}">
        <p14:creationId xmlns:p14="http://schemas.microsoft.com/office/powerpoint/2010/main" val="1037917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0E9656D-7157-4336-8744-32A2828C5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Fibrosis (continued_1)</a:t>
            </a:r>
            <a:endParaRPr lang="en-US" altLang="x-none" dirty="0"/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7799F3E1-E741-4F7D-8980-4DB6873CD0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 </a:t>
            </a:r>
          </a:p>
          <a:p>
            <a:pPr lvl="1"/>
            <a:r>
              <a:rPr lang="en-US" altLang="en-US" dirty="0"/>
              <a:t>Progressive dyspnea</a:t>
            </a:r>
          </a:p>
          <a:p>
            <a:pPr lvl="1"/>
            <a:r>
              <a:rPr lang="en-US" altLang="en-US" dirty="0"/>
              <a:t>Crackles</a:t>
            </a:r>
          </a:p>
          <a:p>
            <a:pPr lvl="1"/>
            <a:r>
              <a:rPr lang="en-US" altLang="en-US" dirty="0"/>
              <a:t>Chronic cough</a:t>
            </a:r>
          </a:p>
          <a:p>
            <a:pPr lvl="1"/>
            <a:r>
              <a:rPr lang="en-US" altLang="en-US" dirty="0"/>
              <a:t>Fatigue</a:t>
            </a:r>
          </a:p>
          <a:p>
            <a:pPr lvl="1"/>
            <a:r>
              <a:rPr lang="en-US" altLang="en-US" dirty="0"/>
              <a:t>Clubbing</a:t>
            </a:r>
          </a:p>
        </p:txBody>
      </p:sp>
    </p:spTree>
    <p:extLst>
      <p:ext uri="{BB962C8B-B14F-4D97-AF65-F5344CB8AC3E}">
        <p14:creationId xmlns:p14="http://schemas.microsoft.com/office/powerpoint/2010/main" val="3960161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34458FC-347E-4809-B7EA-167D04F69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Fibrosis (continued_2)</a:t>
            </a:r>
            <a:endParaRPr lang="en-US" altLang="x-none" dirty="0"/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7D0433D9-1812-455D-B419-B454923A3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/>
              <a:t>CT scan</a:t>
            </a:r>
          </a:p>
          <a:p>
            <a:pPr lvl="1"/>
            <a:r>
              <a:rPr lang="en-US" altLang="en-US" dirty="0"/>
              <a:t>ABGs</a:t>
            </a:r>
          </a:p>
          <a:p>
            <a:pPr lvl="1"/>
            <a:r>
              <a:rPr lang="en-US" altLang="en-US" dirty="0"/>
              <a:t>Bronchoscopy</a:t>
            </a:r>
          </a:p>
          <a:p>
            <a:pPr lvl="1"/>
            <a:r>
              <a:rPr lang="en-US" altLang="en-US" dirty="0"/>
              <a:t>Lung biopsy</a:t>
            </a:r>
          </a:p>
          <a:p>
            <a:pPr lvl="1"/>
            <a:r>
              <a:rPr lang="en-US" altLang="en-US" dirty="0"/>
              <a:t>Antinuclear antibodies titer </a:t>
            </a:r>
          </a:p>
        </p:txBody>
      </p:sp>
    </p:spTree>
    <p:extLst>
      <p:ext uri="{BB962C8B-B14F-4D97-AF65-F5344CB8AC3E}">
        <p14:creationId xmlns:p14="http://schemas.microsoft.com/office/powerpoint/2010/main" val="2949240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0BE0736-4030-48A2-9058-10787ABE0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Fibrosis (continued_3)</a:t>
            </a:r>
            <a:endParaRPr lang="en-US" altLang="x-none" dirty="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F6B18883-A274-48AC-9D77-5791597C5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 err="1"/>
              <a:t>Pirfenidone</a:t>
            </a:r>
            <a:r>
              <a:rPr lang="en-US" altLang="en-US" dirty="0"/>
              <a:t> (</a:t>
            </a:r>
            <a:r>
              <a:rPr lang="en-US" altLang="en-US" dirty="0" err="1"/>
              <a:t>Esbriet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Nintedanib</a:t>
            </a:r>
            <a:r>
              <a:rPr lang="en-US" altLang="en-US" dirty="0"/>
              <a:t> (</a:t>
            </a:r>
            <a:r>
              <a:rPr lang="en-US" altLang="en-US" dirty="0" err="1"/>
              <a:t>Ofev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Smoking cessation</a:t>
            </a:r>
          </a:p>
          <a:p>
            <a:pPr lvl="1"/>
            <a:r>
              <a:rPr lang="en-US" altLang="en-US" dirty="0"/>
              <a:t>Oxygen</a:t>
            </a:r>
          </a:p>
          <a:p>
            <a:pPr lvl="1"/>
            <a:r>
              <a:rPr lang="en-US" altLang="en-US" dirty="0"/>
              <a:t>Flu/pneumonia vaccines</a:t>
            </a:r>
          </a:p>
          <a:p>
            <a:pPr lvl="1"/>
            <a:r>
              <a:rPr lang="en-US" altLang="en-US" dirty="0"/>
              <a:t>Pulmonary rehabilitation</a:t>
            </a:r>
          </a:p>
          <a:p>
            <a:pPr lvl="1"/>
            <a:r>
              <a:rPr lang="en-US" altLang="en-US" dirty="0"/>
              <a:t>Lung transplant</a:t>
            </a:r>
          </a:p>
        </p:txBody>
      </p:sp>
    </p:spTree>
    <p:extLst>
      <p:ext uri="{BB962C8B-B14F-4D97-AF65-F5344CB8AC3E}">
        <p14:creationId xmlns:p14="http://schemas.microsoft.com/office/powerpoint/2010/main" val="434433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90314C3-00C1-4D4D-A821-FC82CBBC0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Atelectasis</a:t>
            </a:r>
            <a:endParaRPr lang="en-US" altLang="x-none" dirty="0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C06F7175-A6B0-4B44-A0B0-3BE2925429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Collapse of alveoli</a:t>
            </a:r>
          </a:p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Hypoventilation</a:t>
            </a:r>
          </a:p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Fine crackles</a:t>
            </a:r>
          </a:p>
          <a:p>
            <a:pPr lvl="1"/>
            <a:r>
              <a:rPr lang="en-US" altLang="en-US" dirty="0"/>
              <a:t>Diminished breath sounds</a:t>
            </a:r>
          </a:p>
          <a:p>
            <a:pPr lvl="1"/>
            <a:r>
              <a:rPr lang="en-US" altLang="en-US" dirty="0"/>
              <a:t>Dyspnea</a:t>
            </a:r>
          </a:p>
        </p:txBody>
      </p:sp>
    </p:spTree>
    <p:extLst>
      <p:ext uri="{BB962C8B-B14F-4D97-AF65-F5344CB8AC3E}">
        <p14:creationId xmlns:p14="http://schemas.microsoft.com/office/powerpoint/2010/main" val="2649801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62FA111-C3FA-4B57-B547-649218788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Atelectasis (continued)</a:t>
            </a:r>
            <a:endParaRPr lang="en-US" altLang="x-none" dirty="0"/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0DBC6BBA-6288-411F-9DB6-39B014A9A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Prevention</a:t>
            </a:r>
          </a:p>
          <a:p>
            <a:pPr lvl="2"/>
            <a:r>
              <a:rPr lang="en-US" altLang="en-US" dirty="0"/>
              <a:t>Cough and deep breathe</a:t>
            </a:r>
          </a:p>
          <a:p>
            <a:pPr lvl="2"/>
            <a:r>
              <a:rPr lang="en-US" altLang="en-US" dirty="0"/>
              <a:t>Incentive spirometer</a:t>
            </a:r>
          </a:p>
          <a:p>
            <a:pPr lvl="2"/>
            <a:r>
              <a:rPr lang="en-US" altLang="en-US" dirty="0"/>
              <a:t>Turn</a:t>
            </a:r>
          </a:p>
          <a:p>
            <a:pPr lvl="2"/>
            <a:r>
              <a:rPr lang="en-US" altLang="en-US" dirty="0"/>
              <a:t>Ambulate</a:t>
            </a:r>
          </a:p>
        </p:txBody>
      </p:sp>
    </p:spTree>
    <p:extLst>
      <p:ext uri="{BB962C8B-B14F-4D97-AF65-F5344CB8AC3E}">
        <p14:creationId xmlns:p14="http://schemas.microsoft.com/office/powerpoint/2010/main" val="2495186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7B5D4D1-F1C5-42E1-98B7-D3588BD24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Nursing Diagnoses for Restrictive Disorders</a:t>
            </a:r>
            <a:endParaRPr lang="en-US" altLang="x-none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83D79EF6-4E02-4DBF-AD9B-1AE9E4B9E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Ineffective Breathing Pattern</a:t>
            </a:r>
          </a:p>
          <a:p>
            <a:r>
              <a:rPr lang="en-US" altLang="en-US" i="1" dirty="0"/>
              <a:t>Impaired Gas Exchange</a:t>
            </a:r>
          </a:p>
          <a:p>
            <a:r>
              <a:rPr lang="en-US" altLang="en-US" i="1" dirty="0"/>
              <a:t>Ineffective Airway Clearance</a:t>
            </a:r>
          </a:p>
          <a:p>
            <a:r>
              <a:rPr lang="en-US" altLang="en-US" i="1" dirty="0"/>
              <a:t>Activity Intolerance</a:t>
            </a:r>
          </a:p>
        </p:txBody>
      </p:sp>
    </p:spTree>
    <p:extLst>
      <p:ext uri="{BB962C8B-B14F-4D97-AF65-F5344CB8AC3E}">
        <p14:creationId xmlns:p14="http://schemas.microsoft.com/office/powerpoint/2010/main" val="1703644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E28CCCA-DBB8-488C-925A-3A62CAAC0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Obstructive Disorders</a:t>
            </a:r>
            <a:endParaRPr lang="en-US" altLang="x-none" dirty="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57475B50-1A32-4A78-B5F5-91BC80CAE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Airway obstruction</a:t>
            </a:r>
          </a:p>
          <a:p>
            <a:r>
              <a:rPr lang="en-US" altLang="en-US" dirty="0"/>
              <a:t>Difficult exhalation</a:t>
            </a:r>
          </a:p>
        </p:txBody>
      </p:sp>
    </p:spTree>
    <p:extLst>
      <p:ext uri="{BB962C8B-B14F-4D97-AF65-F5344CB8AC3E}">
        <p14:creationId xmlns:p14="http://schemas.microsoft.com/office/powerpoint/2010/main" val="1763290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A86D06AB-0C52-4354-9B7B-43193E0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Chronic Obstructive Pulmonary           Disease (COPD)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4036EC9-5251-4723-9EBA-4ABF7A90BA3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Combination of </a:t>
            </a:r>
          </a:p>
          <a:p>
            <a:pPr lvl="1"/>
            <a:r>
              <a:rPr lang="en-US" altLang="en-US" dirty="0"/>
              <a:t>Chronic bronchitis</a:t>
            </a:r>
          </a:p>
          <a:p>
            <a:pPr lvl="1"/>
            <a:r>
              <a:rPr lang="en-US" altLang="en-US" dirty="0"/>
              <a:t>Emphysema (asthma)</a:t>
            </a:r>
          </a:p>
          <a:p>
            <a:r>
              <a:rPr lang="en-US" altLang="en-US" dirty="0"/>
              <a:t>Chronic airflow limitation</a:t>
            </a:r>
          </a:p>
        </p:txBody>
      </p:sp>
      <p:pic>
        <p:nvPicPr>
          <p:cNvPr id="5" name="Content Placeholder 4" descr="Circles labeled chronic bronchitis, emphysema, and asthma overlap. C O P D is at the center of the 3 circles. A rectangle labeled airflow obstruction covers a large portion of the 3 circles.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7232" r="3617" b="6093"/>
          <a:stretch/>
        </p:blipFill>
        <p:spPr>
          <a:xfrm>
            <a:off x="5022850" y="1371600"/>
            <a:ext cx="4038600" cy="3791351"/>
          </a:xfrm>
        </p:spPr>
      </p:pic>
    </p:spTree>
    <p:extLst>
      <p:ext uri="{BB962C8B-B14F-4D97-AF65-F5344CB8AC3E}">
        <p14:creationId xmlns:p14="http://schemas.microsoft.com/office/powerpoint/2010/main" val="2017977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D59A543B-7518-480A-8986-ED8209955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Chronic Obstructive Pulmonary Disease (COPD) (continued_1)</a:t>
            </a:r>
          </a:p>
        </p:txBody>
      </p:sp>
      <p:pic>
        <p:nvPicPr>
          <p:cNvPr id="4" name="Content Placeholder 3" descr="A normal lung with open airway. A lung with chronic bronchitis with increased mucus, narrow airway, and thick wall. A lung with emphysema with enlarged alveoli.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85854"/>
            <a:ext cx="5717582" cy="4810146"/>
          </a:xfrm>
        </p:spPr>
      </p:pic>
    </p:spTree>
    <p:extLst>
      <p:ext uri="{BB962C8B-B14F-4D97-AF65-F5344CB8AC3E}">
        <p14:creationId xmlns:p14="http://schemas.microsoft.com/office/powerpoint/2010/main" val="669245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D32A574-FF95-48BD-B3F5-69AC12BA3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Chronic Obstructive Pulmonary Disease (COPD) (continued_2)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C796D499-4F6E-44DA-9426-C38DB20C3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Chronic bronchitis</a:t>
            </a:r>
          </a:p>
          <a:p>
            <a:pPr lvl="2"/>
            <a:r>
              <a:rPr lang="en-US" altLang="en-US" dirty="0"/>
              <a:t>Chronic inflammation</a:t>
            </a:r>
          </a:p>
          <a:p>
            <a:pPr lvl="2"/>
            <a:r>
              <a:rPr lang="en-US" altLang="en-US" dirty="0"/>
              <a:t>Low-grade infection</a:t>
            </a:r>
          </a:p>
          <a:p>
            <a:pPr lvl="2"/>
            <a:r>
              <a:rPr lang="en-US" altLang="en-US" dirty="0"/>
              <a:t>Hypertrophied mucous glands in bronchi</a:t>
            </a:r>
          </a:p>
          <a:p>
            <a:pPr lvl="2"/>
            <a:r>
              <a:rPr lang="en-US" altLang="en-US" dirty="0"/>
              <a:t>Impaired </a:t>
            </a:r>
            <a:r>
              <a:rPr lang="en-US" altLang="en-US" dirty="0" err="1"/>
              <a:t>ciliary</a:t>
            </a:r>
            <a:r>
              <a:rPr lang="en-US" altLang="en-US" dirty="0"/>
              <a:t> function</a:t>
            </a:r>
          </a:p>
          <a:p>
            <a:pPr lvl="2"/>
            <a:r>
              <a:rPr lang="en-US" altLang="en-US" dirty="0"/>
              <a:t>Ineffective airway clearance</a:t>
            </a:r>
          </a:p>
          <a:p>
            <a:pPr lvl="1"/>
            <a:r>
              <a:rPr lang="en-US" altLang="en-US" dirty="0"/>
              <a:t>Diagnosed after ill for 3 months of year for 2 consecutive years</a:t>
            </a:r>
          </a:p>
        </p:txBody>
      </p:sp>
    </p:spTree>
    <p:extLst>
      <p:ext uri="{BB962C8B-B14F-4D97-AF65-F5344CB8AC3E}">
        <p14:creationId xmlns:p14="http://schemas.microsoft.com/office/powerpoint/2010/main" val="97725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279BBF9-B1A0-4F30-A5C3-907B94F07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Bronchiectasis (continued_1)</a:t>
            </a:r>
            <a:endParaRPr lang="en-US" altLang="x-none" dirty="0"/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7A91219-B15F-4DF6-ABE3-9FEE4B3A2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Cough</a:t>
            </a:r>
          </a:p>
          <a:p>
            <a:pPr lvl="1"/>
            <a:r>
              <a:rPr lang="en-US" altLang="en-US" dirty="0"/>
              <a:t>Large amounts of sputum</a:t>
            </a:r>
          </a:p>
          <a:p>
            <a:pPr lvl="1"/>
            <a:r>
              <a:rPr lang="en-US" altLang="en-US" dirty="0"/>
              <a:t>Anorexia</a:t>
            </a:r>
          </a:p>
          <a:p>
            <a:pPr lvl="1"/>
            <a:r>
              <a:rPr lang="en-US" altLang="en-US" dirty="0"/>
              <a:t>Recurrent infection</a:t>
            </a:r>
          </a:p>
          <a:p>
            <a:pPr lvl="1"/>
            <a:r>
              <a:rPr lang="en-US" altLang="en-US" dirty="0"/>
              <a:t>Clubbing</a:t>
            </a:r>
          </a:p>
          <a:p>
            <a:pPr lvl="1"/>
            <a:r>
              <a:rPr lang="en-US" altLang="en-US" dirty="0"/>
              <a:t>Crackles and wheezes</a:t>
            </a:r>
          </a:p>
        </p:txBody>
      </p:sp>
    </p:spTree>
    <p:extLst>
      <p:ext uri="{BB962C8B-B14F-4D97-AF65-F5344CB8AC3E}">
        <p14:creationId xmlns:p14="http://schemas.microsoft.com/office/powerpoint/2010/main" val="1039430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4C8440E-3B7D-4642-B279-E40982591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Chronic Obstructive Pulmonary Disease (COPD) (continued_3)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DB8EE67F-91DA-45DA-B3E4-72E796A50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 (continued)</a:t>
            </a:r>
            <a:endParaRPr lang="en-US" altLang="ja-JP" dirty="0"/>
          </a:p>
          <a:p>
            <a:pPr lvl="1"/>
            <a:r>
              <a:rPr lang="en-US" altLang="en-US" dirty="0"/>
              <a:t>Emphysema</a:t>
            </a:r>
          </a:p>
          <a:p>
            <a:pPr lvl="2"/>
            <a:r>
              <a:rPr lang="en-US" altLang="en-US" dirty="0"/>
              <a:t>Destruction of alveolar walls</a:t>
            </a:r>
          </a:p>
          <a:p>
            <a:pPr lvl="2"/>
            <a:r>
              <a:rPr lang="en-US" altLang="en-US" dirty="0"/>
              <a:t>Loss of elastic recoil</a:t>
            </a:r>
          </a:p>
          <a:p>
            <a:pPr lvl="2"/>
            <a:r>
              <a:rPr lang="en-US" altLang="en-US" dirty="0"/>
              <a:t>Damage to pulmonary capillaries</a:t>
            </a:r>
          </a:p>
          <a:p>
            <a:pPr lvl="2"/>
            <a:r>
              <a:rPr lang="en-US" altLang="en-US" dirty="0"/>
              <a:t>Air trapping</a:t>
            </a:r>
          </a:p>
          <a:p>
            <a:pPr lvl="2"/>
            <a:r>
              <a:rPr lang="en-US" altLang="en-US" dirty="0"/>
              <a:t>Impaired gas exchange</a:t>
            </a:r>
          </a:p>
        </p:txBody>
      </p:sp>
    </p:spTree>
    <p:extLst>
      <p:ext uri="{BB962C8B-B14F-4D97-AF65-F5344CB8AC3E}">
        <p14:creationId xmlns:p14="http://schemas.microsoft.com/office/powerpoint/2010/main" val="4065200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47AB23E1-C697-4E64-A97A-67F7FCA52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Air Trapping</a:t>
            </a:r>
            <a:endParaRPr lang="en-US" altLang="x-none" dirty="0"/>
          </a:p>
        </p:txBody>
      </p:sp>
      <p:pic>
        <p:nvPicPr>
          <p:cNvPr id="3" name="Content Placeholder 2" descr="An alveoli with mucus limiting airflow. An alveoli with mucus blocking airflow.&#10;An alveoli with normal airflow. An alveoli that is collapsed and has reduced airway patency.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78433"/>
            <a:ext cx="3160776" cy="5023942"/>
          </a:xfrm>
        </p:spPr>
      </p:pic>
    </p:spTree>
    <p:extLst>
      <p:ext uri="{BB962C8B-B14F-4D97-AF65-F5344CB8AC3E}">
        <p14:creationId xmlns:p14="http://schemas.microsoft.com/office/powerpoint/2010/main" val="1912108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8072AA-3ED7-4870-B18E-88F12CB5D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Chronic Obstructive Pulmonary Disease (COPD) (continued_4)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B845F06D-E1C1-421D-A413-315F2DE47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Smoking</a:t>
            </a:r>
          </a:p>
          <a:p>
            <a:pPr lvl="1"/>
            <a:r>
              <a:rPr lang="en-US" altLang="en-US" dirty="0"/>
              <a:t>Passive smoke exposure</a:t>
            </a:r>
          </a:p>
          <a:p>
            <a:pPr lvl="1"/>
            <a:r>
              <a:rPr lang="en-US" altLang="en-US" dirty="0"/>
              <a:t>Pollutants</a:t>
            </a:r>
          </a:p>
          <a:p>
            <a:pPr lvl="1"/>
            <a:r>
              <a:rPr lang="en-US" altLang="en-US" dirty="0"/>
              <a:t>Familial predisposition</a:t>
            </a:r>
          </a:p>
          <a:p>
            <a:pPr lvl="1"/>
            <a:r>
              <a:rPr lang="en-US" altLang="en-US" dirty="0"/>
              <a:t>Alpha-1 antitrypsin (</a:t>
            </a:r>
            <a:r>
              <a:rPr lang="en-US" altLang="en-US" dirty="0">
                <a:sym typeface="Symbol" panose="05050102010706020507" pitchFamily="18" charset="2"/>
              </a:rPr>
              <a:t>AAT</a:t>
            </a:r>
            <a:r>
              <a:rPr lang="en-US" altLang="en-US" dirty="0"/>
              <a:t>) deficiency (emphysema)</a:t>
            </a:r>
          </a:p>
        </p:txBody>
      </p:sp>
    </p:spTree>
    <p:extLst>
      <p:ext uri="{BB962C8B-B14F-4D97-AF65-F5344CB8AC3E}">
        <p14:creationId xmlns:p14="http://schemas.microsoft.com/office/powerpoint/2010/main" val="225614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143FBF86-B878-41FC-ACD5-1E928A252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Effects of Smoking</a:t>
            </a:r>
            <a:endParaRPr lang="en-US" altLang="x-none" dirty="0"/>
          </a:p>
        </p:txBody>
      </p:sp>
      <p:pic>
        <p:nvPicPr>
          <p:cNvPr id="3" name="Content Placeholder 2" descr="A poster with description of the benefits of quitting smoking within different time points.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9" y="1480341"/>
            <a:ext cx="7161151" cy="4299131"/>
          </a:xfrm>
        </p:spPr>
      </p:pic>
    </p:spTree>
    <p:extLst>
      <p:ext uri="{BB962C8B-B14F-4D97-AF65-F5344CB8AC3E}">
        <p14:creationId xmlns:p14="http://schemas.microsoft.com/office/powerpoint/2010/main" val="3358038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F972F37-007D-4E77-AE79-A3E587F51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COPD Prevention</a:t>
            </a:r>
            <a:endParaRPr lang="en-US" altLang="x-none" dirty="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9A3FD50D-C8F6-4AC4-8AB5-EE7DDE25A76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1"/>
            <a:ext cx="2596444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b="1" dirty="0"/>
              <a:t>No smoking!</a:t>
            </a:r>
          </a:p>
        </p:txBody>
      </p:sp>
      <p:pic>
        <p:nvPicPr>
          <p:cNvPr id="3" name="Content Placeholder 2" descr="Red circle with a red line crossing diagonally through it. 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22532"/>
            <a:ext cx="4038600" cy="3609088"/>
          </a:xfrm>
        </p:spPr>
      </p:pic>
    </p:spTree>
    <p:extLst>
      <p:ext uri="{BB962C8B-B14F-4D97-AF65-F5344CB8AC3E}">
        <p14:creationId xmlns:p14="http://schemas.microsoft.com/office/powerpoint/2010/main" val="3492810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C4DD14A-6A37-4A08-81FA-5C7FD8958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Chronic Obstructive Pulmonary Disease (COPD) (continued_5)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0F6DD205-CBA1-4BB3-81E4-30B7036FE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Cough</a:t>
            </a:r>
          </a:p>
          <a:p>
            <a:pPr lvl="1"/>
            <a:r>
              <a:rPr lang="en-US" altLang="en-US" dirty="0"/>
              <a:t>Sputum production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Prolonged expiration</a:t>
            </a:r>
          </a:p>
          <a:p>
            <a:pPr lvl="1"/>
            <a:r>
              <a:rPr lang="en-US" altLang="en-US" dirty="0"/>
              <a:t>Barrel chest</a:t>
            </a:r>
          </a:p>
          <a:p>
            <a:pPr lvl="1"/>
            <a:r>
              <a:rPr lang="en-US" altLang="en-US" dirty="0"/>
              <a:t>Activity intolerance</a:t>
            </a:r>
          </a:p>
        </p:txBody>
      </p:sp>
    </p:spTree>
    <p:extLst>
      <p:ext uri="{BB962C8B-B14F-4D97-AF65-F5344CB8AC3E}">
        <p14:creationId xmlns:p14="http://schemas.microsoft.com/office/powerpoint/2010/main" val="3022429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15EFD07-BE4C-4A44-BA09-BD629E45B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Chronic Bronchitis</a:t>
            </a:r>
            <a:endParaRPr lang="en-US" altLang="x-none" dirty="0"/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4882011C-FEC9-43BC-8AFA-A43F21C13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Wheezing, crackles</a:t>
            </a:r>
          </a:p>
          <a:p>
            <a:pPr lvl="1"/>
            <a:r>
              <a:rPr lang="en-US" altLang="en-US" dirty="0"/>
              <a:t>Chronic cough 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Thick, tenacious sputum</a:t>
            </a:r>
          </a:p>
          <a:p>
            <a:pPr lvl="1"/>
            <a:r>
              <a:rPr lang="en-US" altLang="en-US" dirty="0"/>
              <a:t>Increased susceptibility to infection</a:t>
            </a:r>
          </a:p>
          <a:p>
            <a:pPr lvl="1"/>
            <a:r>
              <a:rPr lang="en-US" altLang="en-US" dirty="0"/>
              <a:t>Mucus plugs</a:t>
            </a:r>
          </a:p>
        </p:txBody>
      </p:sp>
    </p:spTree>
    <p:extLst>
      <p:ext uri="{BB962C8B-B14F-4D97-AF65-F5344CB8AC3E}">
        <p14:creationId xmlns:p14="http://schemas.microsoft.com/office/powerpoint/2010/main" val="27257539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932E899-A4D4-426B-A289-EDD8EBE46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Emphysema</a:t>
            </a:r>
            <a:endParaRPr lang="en-US" altLang="x-none" dirty="0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E65B3ED5-F191-4A39-ABD7-89B7A03B9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Diminished breath sounds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Progressive activity intolerance</a:t>
            </a:r>
          </a:p>
        </p:txBody>
      </p:sp>
    </p:spTree>
    <p:extLst>
      <p:ext uri="{BB962C8B-B14F-4D97-AF65-F5344CB8AC3E}">
        <p14:creationId xmlns:p14="http://schemas.microsoft.com/office/powerpoint/2010/main" val="2629837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2CECD0E-9983-42F1-A58E-5DBB7768A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Chronic Obstructive Pulmonary Disease (COPD) (continued_6)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A534B6F7-9838-4C3A-AA09-27A4CC920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Complications</a:t>
            </a:r>
          </a:p>
          <a:p>
            <a:pPr lvl="1"/>
            <a:r>
              <a:rPr lang="en-US" altLang="en-US" dirty="0" err="1"/>
              <a:t>Cor</a:t>
            </a:r>
            <a:r>
              <a:rPr lang="en-US" altLang="en-US" dirty="0"/>
              <a:t> </a:t>
            </a:r>
            <a:r>
              <a:rPr lang="en-US" altLang="en-US" dirty="0" err="1"/>
              <a:t>pulmonale</a:t>
            </a:r>
            <a:endParaRPr lang="en-US" altLang="en-US" dirty="0"/>
          </a:p>
          <a:p>
            <a:pPr lvl="1"/>
            <a:r>
              <a:rPr lang="en-US" altLang="en-US" dirty="0"/>
              <a:t>Weight loss</a:t>
            </a:r>
          </a:p>
          <a:p>
            <a:pPr lvl="1"/>
            <a:r>
              <a:rPr lang="en-US" altLang="en-US" dirty="0"/>
              <a:t>Pneumothorax </a:t>
            </a:r>
          </a:p>
          <a:p>
            <a:pPr lvl="2"/>
            <a:r>
              <a:rPr lang="en-US" altLang="en-US" dirty="0"/>
              <a:t>Bullae</a:t>
            </a:r>
          </a:p>
          <a:p>
            <a:pPr lvl="2"/>
            <a:r>
              <a:rPr lang="en-US" altLang="en-US" dirty="0"/>
              <a:t>Blebs </a:t>
            </a:r>
          </a:p>
          <a:p>
            <a:pPr lvl="1"/>
            <a:r>
              <a:rPr lang="en-US" altLang="en-US" dirty="0"/>
              <a:t>Respiratory failure</a:t>
            </a:r>
          </a:p>
        </p:txBody>
      </p:sp>
    </p:spTree>
    <p:extLst>
      <p:ext uri="{BB962C8B-B14F-4D97-AF65-F5344CB8AC3E}">
        <p14:creationId xmlns:p14="http://schemas.microsoft.com/office/powerpoint/2010/main" val="669420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72DF069-BAB4-48E7-91BE-B24CE0B47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Chronic Obstructive Pulmonary Disease (COPD) (continued_7)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117C34B-FB72-4213-97DC-A9F0BD0AA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/>
              <a:t>CT scan</a:t>
            </a:r>
          </a:p>
          <a:p>
            <a:pPr lvl="1"/>
            <a:r>
              <a:rPr lang="en-US" altLang="en-US" dirty="0"/>
              <a:t>ABGs </a:t>
            </a:r>
          </a:p>
          <a:p>
            <a:pPr lvl="1"/>
            <a:r>
              <a:rPr lang="en-US" altLang="en-US" dirty="0"/>
              <a:t>CBC</a:t>
            </a:r>
          </a:p>
          <a:p>
            <a:pPr lvl="1"/>
            <a:r>
              <a:rPr lang="en-GB" altLang="en-US" dirty="0">
                <a:sym typeface="Symbol" panose="05050102010706020507" pitchFamily="18" charset="2"/>
              </a:rPr>
              <a:t>Alpha-</a:t>
            </a:r>
            <a:r>
              <a:rPr lang="en-GB" altLang="en-US" dirty="0"/>
              <a:t>1 AT level </a:t>
            </a:r>
            <a:endParaRPr lang="en-US" altLang="en-US" dirty="0"/>
          </a:p>
          <a:p>
            <a:pPr lvl="1"/>
            <a:r>
              <a:rPr lang="en-US" altLang="en-US" dirty="0" err="1"/>
              <a:t>Spirometry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Sputum analysis</a:t>
            </a:r>
          </a:p>
        </p:txBody>
      </p:sp>
    </p:spTree>
    <p:extLst>
      <p:ext uri="{BB962C8B-B14F-4D97-AF65-F5344CB8AC3E}">
        <p14:creationId xmlns:p14="http://schemas.microsoft.com/office/powerpoint/2010/main" val="37951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764DE4A-8AE6-46FA-991D-BA565416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Bronchiectasis (continued_2)</a:t>
            </a:r>
            <a:endParaRPr lang="en-US" altLang="x-none" dirty="0"/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CFE7EEB7-A644-44B7-AE6D-17E122F43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X-ray</a:t>
            </a:r>
          </a:p>
          <a:p>
            <a:pPr lvl="1"/>
            <a:r>
              <a:rPr lang="en-US" altLang="en-US" dirty="0"/>
              <a:t>Computed tomography (CT) scan</a:t>
            </a:r>
          </a:p>
          <a:p>
            <a:pPr lvl="1"/>
            <a:r>
              <a:rPr lang="en-US" altLang="en-US" dirty="0"/>
              <a:t>Sputum culture</a:t>
            </a:r>
          </a:p>
          <a:p>
            <a:pPr lvl="1"/>
            <a:r>
              <a:rPr lang="en-US" altLang="en-US" dirty="0"/>
              <a:t>Tests to find underlying cause</a:t>
            </a:r>
          </a:p>
        </p:txBody>
      </p:sp>
    </p:spTree>
    <p:extLst>
      <p:ext uri="{BB962C8B-B14F-4D97-AF65-F5344CB8AC3E}">
        <p14:creationId xmlns:p14="http://schemas.microsoft.com/office/powerpoint/2010/main" val="12384889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0B9EED4-1C55-4A4F-BF0F-EB78E26D3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Chronic Obstructive Pulmonary Disease (COPD) (continued_8)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8E0713B5-8C77-4563-BB5F-F7E6D7EDFB8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4267200" cy="4525963"/>
          </a:xfrm>
        </p:spPr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Stop smoking!</a:t>
            </a:r>
          </a:p>
          <a:p>
            <a:pPr lvl="1"/>
            <a:r>
              <a:rPr lang="en-US" altLang="en-US" dirty="0"/>
              <a:t>Oxygen </a:t>
            </a:r>
          </a:p>
          <a:p>
            <a:pPr lvl="1"/>
            <a:r>
              <a:rPr lang="en-US" altLang="en-US" dirty="0"/>
              <a:t>Supportive care</a:t>
            </a:r>
          </a:p>
          <a:p>
            <a:pPr lvl="1"/>
            <a:r>
              <a:rPr lang="en-US" altLang="en-US" dirty="0"/>
              <a:t>Pulmonary rehabilitation</a:t>
            </a:r>
          </a:p>
          <a:p>
            <a:pPr lvl="1"/>
            <a:r>
              <a:rPr lang="en-US" altLang="en-US" dirty="0"/>
              <a:t>Surgery</a:t>
            </a:r>
          </a:p>
          <a:p>
            <a:pPr lvl="1"/>
            <a:r>
              <a:rPr lang="en-US" altLang="en-US" dirty="0" err="1"/>
              <a:t>Endobronchial</a:t>
            </a:r>
            <a:r>
              <a:rPr lang="en-US" altLang="en-US" dirty="0"/>
              <a:t> valve</a:t>
            </a:r>
          </a:p>
          <a:p>
            <a:pPr lvl="1"/>
            <a:r>
              <a:rPr lang="en-US" altLang="en-US" dirty="0"/>
              <a:t>Mechanical ventilation</a:t>
            </a: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D043924C-690F-4320-B4CC-C6E816410F0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23556" y="1716131"/>
            <a:ext cx="4038600" cy="3200400"/>
          </a:xfrm>
        </p:spPr>
        <p:txBody>
          <a:bodyPr/>
          <a:lstStyle/>
          <a:p>
            <a:pPr lvl="1"/>
            <a:r>
              <a:rPr lang="en-US" altLang="en-US" dirty="0"/>
              <a:t>End-of-life planning</a:t>
            </a:r>
          </a:p>
          <a:p>
            <a:pPr lvl="1"/>
            <a:r>
              <a:rPr lang="en-US" altLang="en-US" dirty="0"/>
              <a:t>Medications</a:t>
            </a:r>
          </a:p>
          <a:p>
            <a:pPr lvl="2"/>
            <a:r>
              <a:rPr lang="en-US" altLang="en-US" dirty="0"/>
              <a:t>Bronchodilators</a:t>
            </a:r>
          </a:p>
          <a:p>
            <a:pPr lvl="2"/>
            <a:r>
              <a:rPr lang="en-US" altLang="en-US" dirty="0"/>
              <a:t>Corticosteroids </a:t>
            </a:r>
          </a:p>
          <a:p>
            <a:pPr lvl="2"/>
            <a:r>
              <a:rPr lang="en-US" altLang="en-US" dirty="0"/>
              <a:t>Expectorants</a:t>
            </a:r>
          </a:p>
          <a:p>
            <a:pPr lvl="1"/>
            <a:r>
              <a:rPr lang="en-US" altLang="en-US" dirty="0"/>
              <a:t>Nebulized mist treatments/metered-     dose inhalers</a:t>
            </a:r>
          </a:p>
        </p:txBody>
      </p:sp>
    </p:spTree>
    <p:extLst>
      <p:ext uri="{BB962C8B-B14F-4D97-AF65-F5344CB8AC3E}">
        <p14:creationId xmlns:p14="http://schemas.microsoft.com/office/powerpoint/2010/main" val="2296156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B59B27D8-76DF-4BB5-B0E0-4C0327C25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Rehabilitation </a:t>
            </a:r>
            <a:endParaRPr lang="en-US" altLang="x-none" dirty="0"/>
          </a:p>
        </p:txBody>
      </p:sp>
      <p:pic>
        <p:nvPicPr>
          <p:cNvPr id="3" name="Content Placeholder 2" descr="A patient walking on a treadmill as a therapist monitors the patient's oxygen saturation.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72961"/>
            <a:ext cx="2935224" cy="4716645"/>
          </a:xfrm>
        </p:spPr>
      </p:pic>
    </p:spTree>
    <p:extLst>
      <p:ext uri="{BB962C8B-B14F-4D97-AF65-F5344CB8AC3E}">
        <p14:creationId xmlns:p14="http://schemas.microsoft.com/office/powerpoint/2010/main" val="472531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B1045E3-A037-4FE6-9945-FB1573F5A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Nursing Diagnoses for COPD</a:t>
            </a:r>
            <a:endParaRPr lang="en-US" altLang="x-none" dirty="0"/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3655DAD4-74E7-4666-A001-35A715647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Impaired Gas Exchange</a:t>
            </a:r>
          </a:p>
          <a:p>
            <a:r>
              <a:rPr lang="en-US" altLang="en-US" i="1" dirty="0"/>
              <a:t>Ineffective Airway Clearance</a:t>
            </a:r>
          </a:p>
          <a:p>
            <a:r>
              <a:rPr lang="en-US" altLang="en-US" i="1" dirty="0"/>
              <a:t>Activity Intolerance</a:t>
            </a:r>
          </a:p>
        </p:txBody>
      </p:sp>
    </p:spTree>
    <p:extLst>
      <p:ext uri="{BB962C8B-B14F-4D97-AF65-F5344CB8AC3E}">
        <p14:creationId xmlns:p14="http://schemas.microsoft.com/office/powerpoint/2010/main" val="17102449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4A9E842-0D1D-4A9C-8B6B-A96A24C16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Asthma</a:t>
            </a:r>
            <a:endParaRPr lang="en-US" altLang="x-none" dirty="0"/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EF31000-2349-476F-95AB-CF4F2C8C8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Inflammation of bronchial mucosa</a:t>
            </a:r>
          </a:p>
          <a:p>
            <a:pPr lvl="1"/>
            <a:r>
              <a:rPr lang="en-US" altLang="en-US" dirty="0"/>
              <a:t>Spasm of bronchial smooth muscles</a:t>
            </a:r>
          </a:p>
          <a:p>
            <a:pPr lvl="1"/>
            <a:r>
              <a:rPr lang="en-US" altLang="en-US" dirty="0"/>
              <a:t>Air trapping</a:t>
            </a:r>
          </a:p>
          <a:p>
            <a:pPr lvl="1"/>
            <a:r>
              <a:rPr lang="en-US" altLang="en-US" dirty="0"/>
              <a:t>Usually reversible</a:t>
            </a:r>
          </a:p>
          <a:p>
            <a:pPr lvl="1"/>
            <a:r>
              <a:rPr lang="en-US" altLang="en-US" dirty="0"/>
              <a:t>Airway remodeling</a:t>
            </a:r>
          </a:p>
        </p:txBody>
      </p:sp>
    </p:spTree>
    <p:extLst>
      <p:ext uri="{BB962C8B-B14F-4D97-AF65-F5344CB8AC3E}">
        <p14:creationId xmlns:p14="http://schemas.microsoft.com/office/powerpoint/2010/main" val="3986882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58CE38E-44B5-46BE-A738-0EC0FFB48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Asthma (continued_1)</a:t>
            </a:r>
            <a:endParaRPr lang="en-US" altLang="x-none" dirty="0"/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E9000C00-D1B7-4469-9FAE-85AB312834E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Heredity</a:t>
            </a:r>
          </a:p>
          <a:p>
            <a:pPr lvl="1"/>
            <a:r>
              <a:rPr lang="en-US" altLang="en-US" dirty="0"/>
              <a:t>Airborne allergies</a:t>
            </a:r>
          </a:p>
          <a:p>
            <a:pPr lvl="1"/>
            <a:r>
              <a:rPr lang="en-US" altLang="en-US" dirty="0"/>
              <a:t>Pollution</a:t>
            </a:r>
          </a:p>
          <a:p>
            <a:pPr lvl="1"/>
            <a:r>
              <a:rPr lang="en-US" altLang="en-US" dirty="0"/>
              <a:t>Smoking</a:t>
            </a:r>
          </a:p>
        </p:txBody>
      </p:sp>
      <p:sp>
        <p:nvSpPr>
          <p:cNvPr id="69635" name="Content Placeholder 1">
            <a:extLst>
              <a:ext uri="{FF2B5EF4-FFF2-40B4-BE49-F238E27FC236}">
                <a16:creationId xmlns:a16="http://schemas.microsoft.com/office/drawing/2014/main" id="{C644552F-7D52-4A27-96A9-3C24C00F5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Triggers</a:t>
            </a:r>
          </a:p>
          <a:p>
            <a:pPr lvl="1"/>
            <a:r>
              <a:rPr lang="en-US" altLang="en-US" dirty="0"/>
              <a:t>Smoking</a:t>
            </a:r>
          </a:p>
          <a:p>
            <a:pPr lvl="1"/>
            <a:r>
              <a:rPr lang="en-US" altLang="en-US" dirty="0"/>
              <a:t>Allergens</a:t>
            </a:r>
          </a:p>
          <a:p>
            <a:pPr lvl="1"/>
            <a:r>
              <a:rPr lang="en-US" altLang="en-US" dirty="0"/>
              <a:t>Infection</a:t>
            </a:r>
          </a:p>
          <a:p>
            <a:pPr lvl="1"/>
            <a:r>
              <a:rPr lang="en-US" altLang="en-US" dirty="0"/>
              <a:t>Sinusitis</a:t>
            </a:r>
          </a:p>
          <a:p>
            <a:pPr lvl="1"/>
            <a:r>
              <a:rPr lang="en-US" altLang="en-US" dirty="0"/>
              <a:t>Exercise</a:t>
            </a:r>
          </a:p>
          <a:p>
            <a:pPr lvl="1"/>
            <a:r>
              <a:rPr lang="en-US" altLang="en-US" dirty="0"/>
              <a:t>Stress </a:t>
            </a:r>
          </a:p>
          <a:p>
            <a:pPr lvl="1"/>
            <a:r>
              <a:rPr lang="en-US" altLang="en-US" dirty="0"/>
              <a:t>Some medications</a:t>
            </a:r>
          </a:p>
        </p:txBody>
      </p:sp>
    </p:spTree>
    <p:extLst>
      <p:ext uri="{BB962C8B-B14F-4D97-AF65-F5344CB8AC3E}">
        <p14:creationId xmlns:p14="http://schemas.microsoft.com/office/powerpoint/2010/main" val="298868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E725F09-64CD-400B-82D2-86A1C2691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Asthma (continued_2)</a:t>
            </a:r>
            <a:endParaRPr lang="en-US" altLang="x-none" dirty="0"/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901958BE-917C-4DDA-BAA1-DBDE52B3CE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Wheezing </a:t>
            </a:r>
          </a:p>
          <a:p>
            <a:pPr lvl="1"/>
            <a:r>
              <a:rPr lang="en-US" altLang="en-US" dirty="0"/>
              <a:t>Cough </a:t>
            </a:r>
          </a:p>
          <a:p>
            <a:pPr lvl="1"/>
            <a:r>
              <a:rPr lang="en-US" altLang="en-US" dirty="0"/>
              <a:t>Sputum</a:t>
            </a:r>
          </a:p>
          <a:p>
            <a:pPr lvl="1"/>
            <a:r>
              <a:rPr lang="en-US" altLang="en-US" dirty="0"/>
              <a:t>Use of accessory muscles</a:t>
            </a:r>
          </a:p>
          <a:p>
            <a:pPr lvl="1"/>
            <a:r>
              <a:rPr lang="en-US" altLang="en-US" dirty="0"/>
              <a:t>May be worse at night</a:t>
            </a:r>
          </a:p>
        </p:txBody>
      </p:sp>
    </p:spTree>
    <p:extLst>
      <p:ext uri="{BB962C8B-B14F-4D97-AF65-F5344CB8AC3E}">
        <p14:creationId xmlns:p14="http://schemas.microsoft.com/office/powerpoint/2010/main" val="2506633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2A15445-805A-4BB5-8316-3BA5DC9C4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Asthma (continued_3)</a:t>
            </a:r>
            <a:endParaRPr lang="en-US" altLang="x-none" dirty="0"/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6C1673F0-2243-4C82-B65F-1EB0B0DBA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Complication</a:t>
            </a:r>
          </a:p>
          <a:p>
            <a:pPr lvl="1"/>
            <a:r>
              <a:rPr lang="en-US" altLang="en-US" dirty="0"/>
              <a:t>Status </a:t>
            </a:r>
            <a:r>
              <a:rPr lang="en-US" altLang="en-US" dirty="0" err="1"/>
              <a:t>asthmaticus</a:t>
            </a:r>
            <a:endParaRPr lang="en-US" altLang="en-US" dirty="0"/>
          </a:p>
          <a:p>
            <a:pPr lvl="2"/>
            <a:r>
              <a:rPr lang="en-US" altLang="en-US" dirty="0"/>
              <a:t>Severe, sustained asthma</a:t>
            </a:r>
          </a:p>
          <a:p>
            <a:pPr lvl="2"/>
            <a:r>
              <a:rPr lang="en-US" altLang="en-US" dirty="0"/>
              <a:t>Worsening hypoxemia</a:t>
            </a:r>
          </a:p>
          <a:p>
            <a:pPr lvl="2"/>
            <a:r>
              <a:rPr lang="en-US" altLang="en-US" dirty="0"/>
              <a:t>Respiratory alkalosis progresses to respiratory acidosis</a:t>
            </a:r>
          </a:p>
          <a:p>
            <a:pPr lvl="2"/>
            <a:r>
              <a:rPr lang="en-US" altLang="en-US" dirty="0"/>
              <a:t>May be life-threatening</a:t>
            </a:r>
          </a:p>
        </p:txBody>
      </p:sp>
    </p:spTree>
    <p:extLst>
      <p:ext uri="{BB962C8B-B14F-4D97-AF65-F5344CB8AC3E}">
        <p14:creationId xmlns:p14="http://schemas.microsoft.com/office/powerpoint/2010/main" val="36092007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7F583C8-AEA3-493B-8CA3-E4FF4DBAB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Asthma (continued_4)</a:t>
            </a:r>
            <a:endParaRPr lang="en-US" altLang="x-none" dirty="0"/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693AA0C-1814-41F6-82DB-957A140FD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History and physical examination</a:t>
            </a:r>
          </a:p>
          <a:p>
            <a:pPr lvl="1"/>
            <a:r>
              <a:rPr lang="en-US" altLang="en-US" dirty="0" err="1"/>
              <a:t>Spirometry</a:t>
            </a:r>
            <a:endParaRPr lang="en-US" altLang="en-US" dirty="0"/>
          </a:p>
          <a:p>
            <a:pPr lvl="1"/>
            <a:r>
              <a:rPr lang="en-US" altLang="en-US" dirty="0"/>
              <a:t>ABGs</a:t>
            </a:r>
          </a:p>
          <a:p>
            <a:pPr lvl="1"/>
            <a:r>
              <a:rPr lang="en-US" altLang="en-US" dirty="0"/>
              <a:t>Allergy skin and blood testing</a:t>
            </a:r>
          </a:p>
        </p:txBody>
      </p:sp>
    </p:spTree>
    <p:extLst>
      <p:ext uri="{BB962C8B-B14F-4D97-AF65-F5344CB8AC3E}">
        <p14:creationId xmlns:p14="http://schemas.microsoft.com/office/powerpoint/2010/main" val="21898566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EB1953A1-72C5-4CFB-BC81-AF64A6B2B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Asthma (continued_5)</a:t>
            </a:r>
            <a:endParaRPr lang="en-US" altLang="x-none" dirty="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4000A23-855D-4C8A-9575-D567D2C83F0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4196644" cy="4525963"/>
          </a:xfrm>
        </p:spPr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Monitor with peak              flow meter.</a:t>
            </a:r>
          </a:p>
          <a:p>
            <a:pPr lvl="1"/>
            <a:r>
              <a:rPr lang="en-US" altLang="en-US" dirty="0"/>
              <a:t>Avoid triggers.</a:t>
            </a:r>
          </a:p>
          <a:p>
            <a:pPr lvl="1"/>
            <a:r>
              <a:rPr lang="en-US" altLang="en-US" dirty="0"/>
              <a:t>Avoid smoking. </a:t>
            </a:r>
          </a:p>
        </p:txBody>
      </p:sp>
      <p:pic>
        <p:nvPicPr>
          <p:cNvPr id="3" name="Content Placeholder 2" descr="A patient breathing into a peak flow meter.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1762047"/>
            <a:ext cx="4038600" cy="3287869"/>
          </a:xfrm>
        </p:spPr>
      </p:pic>
    </p:spTree>
    <p:extLst>
      <p:ext uri="{BB962C8B-B14F-4D97-AF65-F5344CB8AC3E}">
        <p14:creationId xmlns:p14="http://schemas.microsoft.com/office/powerpoint/2010/main" val="5687388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391F1E1C-DFA4-4915-BE45-15DC0F9F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Peak Flow Chart</a:t>
            </a:r>
            <a:endParaRPr lang="en-US" altLang="x-none" dirty="0"/>
          </a:p>
        </p:txBody>
      </p:sp>
      <p:pic>
        <p:nvPicPr>
          <p:cNvPr id="4" name="Content Placeholder 3" descr="A peak flow chart with values and times. Green zone, yellow zone, and red zone are labeled.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51414"/>
            <a:ext cx="6950435" cy="5096986"/>
          </a:xfrm>
        </p:spPr>
      </p:pic>
    </p:spTree>
    <p:extLst>
      <p:ext uri="{BB962C8B-B14F-4D97-AF65-F5344CB8AC3E}">
        <p14:creationId xmlns:p14="http://schemas.microsoft.com/office/powerpoint/2010/main" val="16407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545616-30D3-485F-8A46-552847081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Bronchiectasis (continued_3)</a:t>
            </a:r>
            <a:endParaRPr lang="en-US" altLang="x-none" dirty="0"/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CF14926-6672-4A99-A21C-9EDD5B8391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Antibiotics</a:t>
            </a:r>
          </a:p>
          <a:p>
            <a:pPr lvl="1"/>
            <a:r>
              <a:rPr lang="en-US" altLang="en-US" dirty="0" err="1"/>
              <a:t>Mucolytics</a:t>
            </a:r>
            <a:r>
              <a:rPr lang="en-US" altLang="en-US" dirty="0"/>
              <a:t>, expectorants</a:t>
            </a:r>
          </a:p>
          <a:p>
            <a:pPr lvl="1"/>
            <a:r>
              <a:rPr lang="en-US" altLang="en-US" dirty="0"/>
              <a:t>Bronchodilators</a:t>
            </a:r>
          </a:p>
          <a:p>
            <a:pPr lvl="1"/>
            <a:r>
              <a:rPr lang="en-US" altLang="en-US" dirty="0"/>
              <a:t>Chest physiotherapy (CPT)</a:t>
            </a:r>
          </a:p>
          <a:p>
            <a:pPr lvl="1"/>
            <a:r>
              <a:rPr lang="en-US" altLang="en-US" dirty="0"/>
              <a:t>Oxygen</a:t>
            </a:r>
          </a:p>
          <a:p>
            <a:pPr lvl="1"/>
            <a:r>
              <a:rPr lang="en-US" altLang="en-US" dirty="0"/>
              <a:t>Surgical resection</a:t>
            </a:r>
          </a:p>
        </p:txBody>
      </p:sp>
    </p:spTree>
    <p:extLst>
      <p:ext uri="{BB962C8B-B14F-4D97-AF65-F5344CB8AC3E}">
        <p14:creationId xmlns:p14="http://schemas.microsoft.com/office/powerpoint/2010/main" val="34094501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C7C4E79-0688-446A-962F-DBA709B58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Asthma (continued_6)</a:t>
            </a:r>
            <a:endParaRPr lang="en-US" altLang="x-none" dirty="0"/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BDF33016-31A2-46B5-A005-530126AD87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Therapeutic interventions (continued)</a:t>
            </a:r>
            <a:endParaRPr lang="en-US" altLang="ja-JP" dirty="0"/>
          </a:p>
          <a:p>
            <a:pPr lvl="1"/>
            <a:r>
              <a:rPr lang="en-US" altLang="en-US" dirty="0"/>
              <a:t>Bronchodilators</a:t>
            </a:r>
          </a:p>
          <a:p>
            <a:pPr lvl="2"/>
            <a:r>
              <a:rPr lang="en-US" altLang="en-US" dirty="0"/>
              <a:t>Short-acting beta agonists (SABAs), long-acting beta agonists (LABAs)</a:t>
            </a:r>
          </a:p>
          <a:p>
            <a:pPr lvl="2"/>
            <a:r>
              <a:rPr lang="en-US" altLang="en-US" dirty="0"/>
              <a:t>Leukotriene inhibitors: Z</a:t>
            </a:r>
            <a:r>
              <a:rPr lang="en-GB" altLang="en-US" dirty="0" err="1"/>
              <a:t>afirlukast</a:t>
            </a:r>
            <a:r>
              <a:rPr lang="en-GB" altLang="en-US" dirty="0"/>
              <a:t> (</a:t>
            </a:r>
            <a:r>
              <a:rPr lang="en-GB" altLang="en-US" dirty="0" err="1"/>
              <a:t>Accolate</a:t>
            </a:r>
            <a:r>
              <a:rPr lang="en-GB" altLang="en-US" dirty="0"/>
              <a:t>), </a:t>
            </a:r>
            <a:r>
              <a:rPr lang="en-GB" altLang="en-US" dirty="0" err="1"/>
              <a:t>montelukast</a:t>
            </a:r>
            <a:r>
              <a:rPr lang="en-GB" altLang="en-US" dirty="0"/>
              <a:t> (</a:t>
            </a:r>
            <a:r>
              <a:rPr lang="en-GB" altLang="en-US" dirty="0" err="1"/>
              <a:t>Singulair</a:t>
            </a:r>
            <a:r>
              <a:rPr lang="en-GB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Corticosteroids </a:t>
            </a:r>
          </a:p>
          <a:p>
            <a:pPr lvl="2"/>
            <a:r>
              <a:rPr lang="en-US" altLang="en-US" dirty="0"/>
              <a:t>Inhaled, IV, PO</a:t>
            </a:r>
          </a:p>
          <a:p>
            <a:pPr lvl="1"/>
            <a:r>
              <a:rPr lang="en-US" altLang="en-US" dirty="0"/>
              <a:t>Combined inhaled LABA with corticosteroid</a:t>
            </a:r>
          </a:p>
          <a:p>
            <a:pPr lvl="1"/>
            <a:r>
              <a:rPr lang="en-US" altLang="en-US" dirty="0"/>
              <a:t>Oxygen as needed</a:t>
            </a:r>
          </a:p>
        </p:txBody>
      </p:sp>
    </p:spTree>
    <p:extLst>
      <p:ext uri="{BB962C8B-B14F-4D97-AF65-F5344CB8AC3E}">
        <p14:creationId xmlns:p14="http://schemas.microsoft.com/office/powerpoint/2010/main" val="294135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445705F-5853-4128-908E-58CB85CC1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Cystic Fibrosis</a:t>
            </a:r>
            <a:endParaRPr lang="en-US" altLang="x-none" dirty="0"/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E455E1F9-240D-49ED-B222-5B8B5586B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Exocrine gland disorder</a:t>
            </a:r>
          </a:p>
          <a:p>
            <a:pPr lvl="1"/>
            <a:r>
              <a:rPr lang="en-US" altLang="en-US" dirty="0"/>
              <a:t>Thick, tenacious secretions</a:t>
            </a:r>
          </a:p>
          <a:p>
            <a:pPr lvl="1"/>
            <a:r>
              <a:rPr lang="en-US" altLang="en-US" dirty="0"/>
              <a:t>Blocked pancreatic enzymes</a:t>
            </a:r>
          </a:p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Heredity</a:t>
            </a:r>
          </a:p>
        </p:txBody>
      </p:sp>
    </p:spTree>
    <p:extLst>
      <p:ext uri="{BB962C8B-B14F-4D97-AF65-F5344CB8AC3E}">
        <p14:creationId xmlns:p14="http://schemas.microsoft.com/office/powerpoint/2010/main" val="33596174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9293CA2-336A-4C67-B474-3E9DFF5A4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Cystic Fibrosis (continued_1)</a:t>
            </a:r>
            <a:endParaRPr lang="en-US" altLang="x-none" dirty="0"/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37CC1F5B-D453-466A-BC46-C036057D2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	</a:t>
            </a:r>
          </a:p>
          <a:p>
            <a:pPr lvl="1"/>
            <a:r>
              <a:rPr lang="en-US" altLang="en-US" dirty="0"/>
              <a:t>Thick, tenacious sputum</a:t>
            </a:r>
          </a:p>
          <a:p>
            <a:pPr lvl="1"/>
            <a:r>
              <a:rPr lang="en-US" altLang="en-US" dirty="0"/>
              <a:t>Frequent respiratory infections</a:t>
            </a:r>
          </a:p>
          <a:p>
            <a:pPr lvl="1"/>
            <a:r>
              <a:rPr lang="en-US" altLang="en-US" dirty="0"/>
              <a:t>Finger clubbing</a:t>
            </a:r>
          </a:p>
          <a:p>
            <a:pPr lvl="1"/>
            <a:r>
              <a:rPr lang="en-US" altLang="en-US" dirty="0" err="1"/>
              <a:t>Malabsorption</a:t>
            </a:r>
            <a:endParaRPr lang="en-US" altLang="en-US" dirty="0"/>
          </a:p>
          <a:p>
            <a:pPr lvl="1"/>
            <a:r>
              <a:rPr lang="en-US" altLang="en-US" dirty="0"/>
              <a:t>Fatty, foul-smelling stools</a:t>
            </a:r>
          </a:p>
          <a:p>
            <a:pPr lvl="1"/>
            <a:r>
              <a:rPr lang="en-US" altLang="en-US" dirty="0"/>
              <a:t>Death from antibiotic-resistant infection</a:t>
            </a:r>
          </a:p>
        </p:txBody>
      </p:sp>
    </p:spTree>
    <p:extLst>
      <p:ext uri="{BB962C8B-B14F-4D97-AF65-F5344CB8AC3E}">
        <p14:creationId xmlns:p14="http://schemas.microsoft.com/office/powerpoint/2010/main" val="3323022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AF591AC-9D91-4456-97D7-37C301EBB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Cystic Fibrosis (continued_2)</a:t>
            </a:r>
            <a:endParaRPr lang="en-US" altLang="x-none" dirty="0"/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982F9D79-F1E0-4BB8-9958-4FC176A82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  <a:endParaRPr lang="en-US" altLang="ja-JP" dirty="0"/>
          </a:p>
          <a:p>
            <a:pPr lvl="1"/>
            <a:r>
              <a:rPr lang="en-US" altLang="ja-JP" dirty="0"/>
              <a:t>Genetic testing</a:t>
            </a:r>
          </a:p>
          <a:p>
            <a:pPr lvl="1"/>
            <a:r>
              <a:rPr lang="en-US" altLang="ja-JP" dirty="0"/>
              <a:t>Blood </a:t>
            </a:r>
            <a:r>
              <a:rPr lang="en-GB" altLang="ja-JP" dirty="0" err="1"/>
              <a:t>i</a:t>
            </a:r>
            <a:r>
              <a:rPr lang="en-GB" altLang="en-US" dirty="0" err="1"/>
              <a:t>mmunoreactive</a:t>
            </a:r>
            <a:r>
              <a:rPr lang="en-GB" altLang="en-US" dirty="0"/>
              <a:t> </a:t>
            </a:r>
            <a:r>
              <a:rPr lang="en-GB" altLang="en-US" dirty="0" err="1"/>
              <a:t>trypsinogen</a:t>
            </a:r>
            <a:r>
              <a:rPr lang="en-US" altLang="en-US" dirty="0"/>
              <a:t> </a:t>
            </a:r>
            <a:endParaRPr lang="en-US" altLang="ja-JP" dirty="0"/>
          </a:p>
          <a:p>
            <a:pPr lvl="1"/>
            <a:r>
              <a:rPr lang="en-US" altLang="ja-JP" dirty="0"/>
              <a:t>“Kiss your baby” campaign</a:t>
            </a:r>
          </a:p>
          <a:p>
            <a:pPr lvl="1"/>
            <a:r>
              <a:rPr lang="en-US" altLang="en-US" dirty="0"/>
              <a:t>Sweat chloride test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 err="1"/>
              <a:t>Spirometry</a:t>
            </a:r>
            <a:endParaRPr lang="en-US" altLang="en-US" dirty="0"/>
          </a:p>
          <a:p>
            <a:pPr lvl="1"/>
            <a:r>
              <a:rPr lang="en-US" altLang="en-US" dirty="0"/>
              <a:t>Gastrointestinal testing</a:t>
            </a:r>
          </a:p>
        </p:txBody>
      </p:sp>
    </p:spTree>
    <p:extLst>
      <p:ext uri="{BB962C8B-B14F-4D97-AF65-F5344CB8AC3E}">
        <p14:creationId xmlns:p14="http://schemas.microsoft.com/office/powerpoint/2010/main" val="268377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7CE3F42-F425-40FB-B883-796A3E59A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Cystic Fibrosis (continued_3)</a:t>
            </a:r>
            <a:endParaRPr lang="en-US" altLang="x-none" dirty="0"/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1DB3522D-55F8-4A16-B0B6-1F688FE34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Hydration </a:t>
            </a:r>
          </a:p>
          <a:p>
            <a:pPr lvl="1"/>
            <a:r>
              <a:rPr lang="en-US" altLang="en-US" dirty="0"/>
              <a:t>Inhaled mucolytic medication</a:t>
            </a:r>
          </a:p>
          <a:p>
            <a:pPr lvl="1"/>
            <a:r>
              <a:rPr lang="en-US" altLang="en-US" dirty="0"/>
              <a:t>Inhaled hypertonic saline</a:t>
            </a:r>
          </a:p>
          <a:p>
            <a:pPr lvl="1"/>
            <a:r>
              <a:rPr lang="en-US" altLang="en-US" dirty="0"/>
              <a:t>Bronchodilators, corticosteroids</a:t>
            </a:r>
          </a:p>
          <a:p>
            <a:pPr lvl="1"/>
            <a:r>
              <a:rPr lang="en-US" altLang="en-US" dirty="0"/>
              <a:t>Expectorants</a:t>
            </a:r>
          </a:p>
          <a:p>
            <a:pPr lvl="1"/>
            <a:r>
              <a:rPr lang="en-US" altLang="en-US" dirty="0"/>
              <a:t>CPT</a:t>
            </a:r>
          </a:p>
          <a:p>
            <a:pPr lvl="1"/>
            <a:r>
              <a:rPr lang="en-US" altLang="en-US" dirty="0"/>
              <a:t>Prevent infection</a:t>
            </a:r>
          </a:p>
          <a:p>
            <a:pPr lvl="1"/>
            <a:r>
              <a:rPr lang="en-US" altLang="en-US" dirty="0"/>
              <a:t>Antibiotics</a:t>
            </a:r>
          </a:p>
        </p:txBody>
      </p:sp>
    </p:spTree>
    <p:extLst>
      <p:ext uri="{BB962C8B-B14F-4D97-AF65-F5344CB8AC3E}">
        <p14:creationId xmlns:p14="http://schemas.microsoft.com/office/powerpoint/2010/main" val="4030547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FA1178A-93A5-4083-A16F-8A012235D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Cystic Fibrosis (continued_4)</a:t>
            </a:r>
            <a:endParaRPr lang="en-US" altLang="x-none" dirty="0"/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4613D419-9CAB-427E-97B7-161E3045B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 (continued)</a:t>
            </a:r>
            <a:endParaRPr lang="en-US" altLang="ja-JP" dirty="0"/>
          </a:p>
          <a:p>
            <a:pPr lvl="1"/>
            <a:r>
              <a:rPr lang="en-GB" altLang="en-US" dirty="0" err="1"/>
              <a:t>Dornase</a:t>
            </a:r>
            <a:r>
              <a:rPr lang="en-GB" altLang="en-US" dirty="0"/>
              <a:t> </a:t>
            </a:r>
            <a:r>
              <a:rPr lang="en-GB" altLang="en-US" dirty="0" err="1"/>
              <a:t>alfa</a:t>
            </a:r>
            <a:r>
              <a:rPr lang="en-GB" altLang="en-US" dirty="0"/>
              <a:t> (</a:t>
            </a:r>
            <a:r>
              <a:rPr lang="en-GB" altLang="en-US" dirty="0" err="1"/>
              <a:t>Pulmozyme</a:t>
            </a:r>
            <a:r>
              <a:rPr lang="en-GB" altLang="en-US" dirty="0"/>
              <a:t>)</a:t>
            </a:r>
            <a:r>
              <a:rPr lang="en-US" altLang="en-US" dirty="0"/>
              <a:t> </a:t>
            </a:r>
          </a:p>
          <a:p>
            <a:pPr lvl="1"/>
            <a:r>
              <a:rPr lang="en-GB" altLang="en-US" dirty="0" err="1"/>
              <a:t>Ivacaftor</a:t>
            </a:r>
            <a:r>
              <a:rPr lang="en-GB" altLang="en-US" dirty="0"/>
              <a:t> (</a:t>
            </a:r>
            <a:r>
              <a:rPr lang="en-GB" altLang="en-US" dirty="0" err="1"/>
              <a:t>Kalydeco</a:t>
            </a:r>
            <a:r>
              <a:rPr lang="en-GB" altLang="en-US" dirty="0"/>
              <a:t>)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Pancreatic enzyme replacement                  (</a:t>
            </a:r>
            <a:r>
              <a:rPr lang="en-US" altLang="en-US" dirty="0" err="1"/>
              <a:t>Pancrease</a:t>
            </a:r>
            <a:r>
              <a:rPr lang="en-US" altLang="en-US" dirty="0"/>
              <a:t>, </a:t>
            </a:r>
            <a:r>
              <a:rPr lang="en-US" altLang="en-US" dirty="0" err="1"/>
              <a:t>Viokase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Ibuprofen may slow lung deterioration.</a:t>
            </a:r>
          </a:p>
          <a:p>
            <a:pPr lvl="1"/>
            <a:r>
              <a:rPr lang="en-US" altLang="en-US" dirty="0"/>
              <a:t>Lung transplant</a:t>
            </a:r>
          </a:p>
        </p:txBody>
      </p:sp>
    </p:spTree>
    <p:extLst>
      <p:ext uri="{BB962C8B-B14F-4D97-AF65-F5344CB8AC3E}">
        <p14:creationId xmlns:p14="http://schemas.microsoft.com/office/powerpoint/2010/main" val="19309997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6D47750-CD8B-465D-A1E3-98804DF21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Embolism</a:t>
            </a:r>
            <a:endParaRPr lang="en-US" altLang="x-none" dirty="0"/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974F0CA2-FA70-4C72-879C-53A05B3C0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Pathophysiology</a:t>
            </a:r>
          </a:p>
          <a:p>
            <a:pPr lvl="1"/>
            <a:r>
              <a:rPr lang="en-US" altLang="en-US" dirty="0"/>
              <a:t>Blood clot in pulmonary artery</a:t>
            </a:r>
          </a:p>
          <a:p>
            <a:pPr lvl="1"/>
            <a:r>
              <a:rPr lang="en-US" altLang="en-US" dirty="0"/>
              <a:t>Ventilation-perfusion mismatch</a:t>
            </a:r>
          </a:p>
          <a:p>
            <a:pPr lvl="1"/>
            <a:r>
              <a:rPr lang="en-US" altLang="en-US" dirty="0"/>
              <a:t>Impaired gas exchange</a:t>
            </a:r>
          </a:p>
          <a:p>
            <a:pPr lvl="1"/>
            <a:r>
              <a:rPr lang="en-US" altLang="en-US" dirty="0"/>
              <a:t>Lung infarction</a:t>
            </a:r>
          </a:p>
        </p:txBody>
      </p:sp>
    </p:spTree>
    <p:extLst>
      <p:ext uri="{BB962C8B-B14F-4D97-AF65-F5344CB8AC3E}">
        <p14:creationId xmlns:p14="http://schemas.microsoft.com/office/powerpoint/2010/main" val="5908370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id="{7A5FA4E5-CE81-4698-9AF4-FBAFF5A51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Embolism (continued_1)</a:t>
            </a:r>
            <a:endParaRPr lang="en-US" altLang="x-none" dirty="0"/>
          </a:p>
        </p:txBody>
      </p:sp>
      <p:pic>
        <p:nvPicPr>
          <p:cNvPr id="3" name="Content Placeholder 2" descr="A blood clot forming within a pulmonary artery.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35" y="1143000"/>
            <a:ext cx="3822065" cy="4953000"/>
          </a:xfrm>
        </p:spPr>
      </p:pic>
    </p:spTree>
    <p:extLst>
      <p:ext uri="{BB962C8B-B14F-4D97-AF65-F5344CB8AC3E}">
        <p14:creationId xmlns:p14="http://schemas.microsoft.com/office/powerpoint/2010/main" val="5057679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C875722-85ED-4D15-9566-756074992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Embolism (continued_2)</a:t>
            </a:r>
            <a:endParaRPr lang="en-US" altLang="x-none" dirty="0"/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B873D91D-75E2-4C76-95B9-41C84399F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Deep vein thrombosis (DVT) most common</a:t>
            </a:r>
          </a:p>
          <a:p>
            <a:pPr lvl="1"/>
            <a:r>
              <a:rPr lang="en-US" altLang="en-US" dirty="0"/>
              <a:t>Fat emboli from compound fracture</a:t>
            </a:r>
          </a:p>
          <a:p>
            <a:pPr lvl="1"/>
            <a:r>
              <a:rPr lang="en-US" altLang="en-US" dirty="0"/>
              <a:t>Amniotic fluid emboli during labor and delivery</a:t>
            </a:r>
          </a:p>
        </p:txBody>
      </p:sp>
    </p:spTree>
    <p:extLst>
      <p:ext uri="{BB962C8B-B14F-4D97-AF65-F5344CB8AC3E}">
        <p14:creationId xmlns:p14="http://schemas.microsoft.com/office/powerpoint/2010/main" val="16853244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EE8FD0D-9A3C-49E2-938C-CF6FFE3B4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Embolism (continued_3)</a:t>
            </a:r>
            <a:endParaRPr lang="en-US" altLang="x-none" dirty="0"/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48908582-4984-4DBB-A1CC-0A4974E3F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Prevention</a:t>
            </a:r>
          </a:p>
          <a:p>
            <a:pPr lvl="1"/>
            <a:r>
              <a:rPr lang="en-US" altLang="en-US" dirty="0"/>
              <a:t>Regular ambulation</a:t>
            </a:r>
          </a:p>
          <a:p>
            <a:pPr lvl="1"/>
            <a:r>
              <a:rPr lang="en-US" altLang="en-US" dirty="0"/>
              <a:t>Prompt treatment of DVT</a:t>
            </a:r>
          </a:p>
          <a:p>
            <a:pPr lvl="1"/>
            <a:r>
              <a:rPr lang="en-US" altLang="en-US" dirty="0"/>
              <a:t>Anticoagulant medication in high-risk patients</a:t>
            </a:r>
          </a:p>
        </p:txBody>
      </p:sp>
    </p:spTree>
    <p:extLst>
      <p:ext uri="{BB962C8B-B14F-4D97-AF65-F5344CB8AC3E}">
        <p14:creationId xmlns:p14="http://schemas.microsoft.com/office/powerpoint/2010/main" val="30801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74162C3-365D-484F-9701-08DB3FDC6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Pneumonia</a:t>
            </a:r>
            <a:endParaRPr lang="en-US" altLang="x-none" dirty="0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CDE9F202-B0AA-4D6D-B3DA-7F0E26F71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Acute lung infection</a:t>
            </a:r>
          </a:p>
          <a:p>
            <a:pPr lvl="1"/>
            <a:r>
              <a:rPr lang="en-US" altLang="en-US" dirty="0"/>
              <a:t>Inflammation and alveolar damage</a:t>
            </a:r>
          </a:p>
          <a:p>
            <a:pPr lvl="1"/>
            <a:r>
              <a:rPr lang="en-US" altLang="en-US" dirty="0"/>
              <a:t>Alveoli filled with exudate</a:t>
            </a:r>
          </a:p>
          <a:p>
            <a:pPr lvl="1"/>
            <a:r>
              <a:rPr lang="en-US" altLang="en-US" dirty="0"/>
              <a:t>Reduced surface area for gas exchange</a:t>
            </a:r>
          </a:p>
        </p:txBody>
      </p:sp>
    </p:spTree>
    <p:extLst>
      <p:ext uri="{BB962C8B-B14F-4D97-AF65-F5344CB8AC3E}">
        <p14:creationId xmlns:p14="http://schemas.microsoft.com/office/powerpoint/2010/main" val="39702782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2433E46-C672-4BEF-B32D-0B4C9B3E1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Embolism (continued_4)</a:t>
            </a:r>
            <a:endParaRPr lang="en-US" altLang="x-none" dirty="0"/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8E97BBD6-3CDB-4546-86D9-DC97CBCA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Sudden onset dyspnea</a:t>
            </a:r>
          </a:p>
          <a:p>
            <a:pPr lvl="1"/>
            <a:r>
              <a:rPr lang="en-US" altLang="en-US" dirty="0"/>
              <a:t>Tachycardia</a:t>
            </a:r>
          </a:p>
          <a:p>
            <a:pPr lvl="1"/>
            <a:r>
              <a:rPr lang="en-US" altLang="en-US" dirty="0"/>
              <a:t>Tachypnea</a:t>
            </a:r>
          </a:p>
          <a:p>
            <a:pPr lvl="1"/>
            <a:r>
              <a:rPr lang="en-US" altLang="en-US" dirty="0"/>
              <a:t>Cough</a:t>
            </a:r>
          </a:p>
          <a:p>
            <a:pPr lvl="1"/>
            <a:r>
              <a:rPr lang="en-US" altLang="en-US" dirty="0"/>
              <a:t>Crackles</a:t>
            </a:r>
          </a:p>
          <a:p>
            <a:pPr lvl="1"/>
            <a:r>
              <a:rPr lang="en-US" altLang="en-US" dirty="0"/>
              <a:t>Hemoptysis </a:t>
            </a:r>
          </a:p>
        </p:txBody>
      </p:sp>
    </p:spTree>
    <p:extLst>
      <p:ext uri="{BB962C8B-B14F-4D97-AF65-F5344CB8AC3E}">
        <p14:creationId xmlns:p14="http://schemas.microsoft.com/office/powerpoint/2010/main" val="24234983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8904ED9-E757-4470-BE5A-01D07FFD8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Embolism (continued_5)</a:t>
            </a:r>
            <a:endParaRPr lang="en-US" altLang="x-none" dirty="0"/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2FE3C6B3-64B9-4F4B-A55F-708150C9F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 </a:t>
            </a:r>
          </a:p>
          <a:p>
            <a:pPr lvl="1"/>
            <a:r>
              <a:rPr lang="en-US" altLang="en-US" dirty="0"/>
              <a:t>D-dimer</a:t>
            </a:r>
          </a:p>
          <a:p>
            <a:pPr lvl="1"/>
            <a:r>
              <a:rPr lang="en-US" altLang="en-US" dirty="0"/>
              <a:t>Spiral CT scan</a:t>
            </a:r>
          </a:p>
          <a:p>
            <a:pPr lvl="1"/>
            <a:r>
              <a:rPr lang="en-US" altLang="en-US" dirty="0"/>
              <a:t>Lung scan</a:t>
            </a:r>
          </a:p>
          <a:p>
            <a:pPr lvl="1"/>
            <a:r>
              <a:rPr lang="en-US" altLang="en-US" dirty="0"/>
              <a:t>Angiogram</a:t>
            </a:r>
          </a:p>
        </p:txBody>
      </p:sp>
    </p:spTree>
    <p:extLst>
      <p:ext uri="{BB962C8B-B14F-4D97-AF65-F5344CB8AC3E}">
        <p14:creationId xmlns:p14="http://schemas.microsoft.com/office/powerpoint/2010/main" val="12838260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AFE9DAE-8534-4022-B9D3-0CB54C4A3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Embolism (continued_6)</a:t>
            </a:r>
            <a:endParaRPr lang="en-US" altLang="x-none" dirty="0"/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EA5190A7-CB30-4C33-BEF3-A3B0C76FCB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 err="1"/>
              <a:t>Thrombolytics</a:t>
            </a:r>
            <a:endParaRPr lang="en-US" altLang="en-US" dirty="0"/>
          </a:p>
          <a:p>
            <a:pPr lvl="1"/>
            <a:r>
              <a:rPr lang="en-US" altLang="en-US" dirty="0"/>
              <a:t>Anticoagulants</a:t>
            </a:r>
          </a:p>
          <a:p>
            <a:pPr lvl="1"/>
            <a:r>
              <a:rPr lang="en-US" altLang="en-US" dirty="0"/>
              <a:t>Oxygen</a:t>
            </a:r>
          </a:p>
          <a:p>
            <a:pPr lvl="1"/>
            <a:r>
              <a:rPr lang="en-US" altLang="en-US" dirty="0" err="1"/>
              <a:t>Embolectomy</a:t>
            </a:r>
            <a:r>
              <a:rPr lang="en-US" altLang="en-US" dirty="0"/>
              <a:t> (rare)</a:t>
            </a:r>
          </a:p>
          <a:p>
            <a:pPr lvl="1"/>
            <a:r>
              <a:rPr lang="en-US" altLang="en-US" dirty="0"/>
              <a:t>Jugular or femoral filter for recurrent          pulmonary embolism</a:t>
            </a:r>
          </a:p>
        </p:txBody>
      </p:sp>
    </p:spTree>
    <p:extLst>
      <p:ext uri="{BB962C8B-B14F-4D97-AF65-F5344CB8AC3E}">
        <p14:creationId xmlns:p14="http://schemas.microsoft.com/office/powerpoint/2010/main" val="134594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E84D2B5-9C9C-48DD-8E5E-663C0F47F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Pulmonary Embolism (continued_7)</a:t>
            </a:r>
            <a:endParaRPr lang="en-US" altLang="x-none" dirty="0"/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2C204D8D-FF75-4D0C-8541-5C42AC66F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458200" cy="5053051"/>
          </a:xfrm>
        </p:spPr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Impaired Gas Exchange</a:t>
            </a:r>
          </a:p>
          <a:p>
            <a:pPr lvl="1"/>
            <a:r>
              <a:rPr lang="en-US" altLang="en-US" i="1" dirty="0"/>
              <a:t>Anxiety</a:t>
            </a:r>
          </a:p>
          <a:p>
            <a:pPr lvl="1"/>
            <a:r>
              <a:rPr lang="en-US" altLang="en-US" i="1" dirty="0"/>
              <a:t>Risk for Bleeding </a:t>
            </a:r>
            <a:r>
              <a:rPr lang="en-US" altLang="en-US" dirty="0"/>
              <a:t>Related to Anticoagulant Therapy</a:t>
            </a:r>
          </a:p>
        </p:txBody>
      </p:sp>
    </p:spTree>
    <p:extLst>
      <p:ext uri="{BB962C8B-B14F-4D97-AF65-F5344CB8AC3E}">
        <p14:creationId xmlns:p14="http://schemas.microsoft.com/office/powerpoint/2010/main" val="34023286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D2FA0054-359E-4CEB-B19B-02169A297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Pneumothorax</a:t>
            </a:r>
            <a:endParaRPr lang="en-US" altLang="x-none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D991ED6-6C13-4108-A8BE-D78A46C639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1776451"/>
          </a:xfrm>
        </p:spPr>
        <p:txBody>
          <a:bodyPr/>
          <a:lstStyle/>
          <a:p>
            <a:r>
              <a:rPr lang="en-US" altLang="en-US" dirty="0"/>
              <a:t>Air in the </a:t>
            </a:r>
            <a:r>
              <a:rPr lang="en-US" altLang="en-US" dirty="0" err="1"/>
              <a:t>intrapleural</a:t>
            </a:r>
            <a:r>
              <a:rPr lang="en-US" altLang="en-US" dirty="0"/>
              <a:t> space</a:t>
            </a:r>
          </a:p>
          <a:p>
            <a:pPr lvl="1"/>
            <a:r>
              <a:rPr lang="en-US" altLang="en-US" dirty="0"/>
              <a:t>Complete or partial collapse of lung</a:t>
            </a:r>
          </a:p>
          <a:p>
            <a:r>
              <a:rPr lang="en-US" altLang="en-US" dirty="0"/>
              <a:t>Types (shown below)</a:t>
            </a:r>
          </a:p>
        </p:txBody>
      </p:sp>
      <p:pic>
        <p:nvPicPr>
          <p:cNvPr id="8" name="Content Placeholder 7" descr="A spontaneous pneumothorax with a small amount of air in the pleural space.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" y="3651504"/>
            <a:ext cx="2578608" cy="1938528"/>
          </a:xfrm>
        </p:spPr>
      </p:pic>
      <p:pic>
        <p:nvPicPr>
          <p:cNvPr id="9" name="Content Placeholder 8" descr="A traumatic pneumothorax caused by stabbing with a large amount of air in the pleural space."/>
          <p:cNvPicPr>
            <a:picLocks noGrp="1" noChangeAspect="1"/>
          </p:cNvPicPr>
          <p:nvPr>
            <p:ph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60" y="3657600"/>
            <a:ext cx="2164080" cy="1926336"/>
          </a:xfrm>
        </p:spPr>
      </p:pic>
      <p:pic>
        <p:nvPicPr>
          <p:cNvPr id="10" name="Content Placeholder 9" descr="A tension pneumothorax with large amount of air in the pleural space. The heart and vessels are compressed toward the other side of the chest."/>
          <p:cNvPicPr>
            <a:picLocks noGrp="1" noChangeAspect="1"/>
          </p:cNvPicPr>
          <p:nvPr>
            <p:ph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44" y="3639312"/>
            <a:ext cx="1658112" cy="1962912"/>
          </a:xfrm>
        </p:spPr>
      </p:pic>
    </p:spTree>
    <p:extLst>
      <p:ext uri="{BB962C8B-B14F-4D97-AF65-F5344CB8AC3E}">
        <p14:creationId xmlns:p14="http://schemas.microsoft.com/office/powerpoint/2010/main" val="37178334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5F9B17A-9A7E-4BD6-B28F-6914F581B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Pneumothorax (continued_1)</a:t>
            </a:r>
            <a:endParaRPr lang="en-US" altLang="x-none" dirty="0"/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64BE6F00-E6AC-42C4-82CA-815B0DF26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Shallow, rapid respirations</a:t>
            </a:r>
          </a:p>
          <a:p>
            <a:pPr lvl="1"/>
            <a:r>
              <a:rPr lang="en-US" altLang="en-US" dirty="0"/>
              <a:t>Asymmetrical chest expansion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Chest pain</a:t>
            </a:r>
          </a:p>
          <a:p>
            <a:pPr lvl="1"/>
            <a:r>
              <a:rPr lang="en-US" altLang="en-US" dirty="0"/>
              <a:t>Absent breath sounds over affected area</a:t>
            </a:r>
          </a:p>
        </p:txBody>
      </p:sp>
    </p:spTree>
    <p:extLst>
      <p:ext uri="{BB962C8B-B14F-4D97-AF65-F5344CB8AC3E}">
        <p14:creationId xmlns:p14="http://schemas.microsoft.com/office/powerpoint/2010/main" val="38633335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84D93E2-914D-4891-930D-5751A2D44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Tension Pneumothorax</a:t>
            </a:r>
            <a:endParaRPr lang="en-US" altLang="x-none" dirty="0"/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BFD62B19-D97D-450B-B89B-C3D7D8713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Tracheal deviation</a:t>
            </a:r>
          </a:p>
          <a:p>
            <a:pPr lvl="1"/>
            <a:r>
              <a:rPr lang="en-US" altLang="en-US" dirty="0"/>
              <a:t>Bradycardia</a:t>
            </a:r>
          </a:p>
          <a:p>
            <a:pPr lvl="1"/>
            <a:r>
              <a:rPr lang="en-US" altLang="en-US" dirty="0"/>
              <a:t>Cyanosis </a:t>
            </a:r>
          </a:p>
          <a:p>
            <a:pPr lvl="1"/>
            <a:r>
              <a:rPr lang="en-US" altLang="en-US" dirty="0"/>
              <a:t>Shock and death if untreated</a:t>
            </a:r>
          </a:p>
        </p:txBody>
      </p:sp>
    </p:spTree>
    <p:extLst>
      <p:ext uri="{BB962C8B-B14F-4D97-AF65-F5344CB8AC3E}">
        <p14:creationId xmlns:p14="http://schemas.microsoft.com/office/powerpoint/2010/main" val="27784821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4F5BCCA-680D-4C2B-A159-5177553C2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Pneumothorax (continued_2)</a:t>
            </a:r>
            <a:endParaRPr lang="en-US" altLang="x-none" dirty="0"/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6B825541-7639-44A4-88B0-2A6EE7157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History and physical examination</a:t>
            </a:r>
          </a:p>
          <a:p>
            <a:pPr lvl="1"/>
            <a:r>
              <a:rPr lang="en-US" altLang="en-US" dirty="0"/>
              <a:t>Bedside ultrasound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/>
              <a:t>ABGs, SpO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75211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E3B06E6-29FB-44FA-8FC6-C387C5CD7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Pneumothorax (continued_3)</a:t>
            </a:r>
            <a:endParaRPr lang="en-US" altLang="x-none" dirty="0"/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3B5EDA01-54C6-4177-AFAB-6CBD5E6D0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Monitor ABGs and respiratory status.</a:t>
            </a:r>
          </a:p>
          <a:p>
            <a:pPr lvl="1"/>
            <a:r>
              <a:rPr lang="en-US" altLang="en-US" dirty="0"/>
              <a:t>Chest tube to water seal drainage</a:t>
            </a:r>
          </a:p>
          <a:p>
            <a:pPr lvl="1"/>
            <a:r>
              <a:rPr lang="en-US" altLang="en-US" dirty="0" err="1"/>
              <a:t>Pleurodesis</a:t>
            </a:r>
            <a:r>
              <a:rPr lang="en-US" altLang="en-US" dirty="0"/>
              <a:t> (sclerosis) for recurrent collapse</a:t>
            </a:r>
          </a:p>
        </p:txBody>
      </p:sp>
    </p:spTree>
    <p:extLst>
      <p:ext uri="{BB962C8B-B14F-4D97-AF65-F5344CB8AC3E}">
        <p14:creationId xmlns:p14="http://schemas.microsoft.com/office/powerpoint/2010/main" val="29601637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81F3AAD-1E1D-421D-B756-061277FDA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Pneumothorax (continued_4)</a:t>
            </a:r>
            <a:endParaRPr lang="en-US" altLang="x-none" dirty="0"/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4CCEE6C8-3BD8-4883-8C2F-7C4C47B5B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care</a:t>
            </a:r>
          </a:p>
          <a:p>
            <a:pPr lvl="1"/>
            <a:r>
              <a:rPr lang="en-US" altLang="en-US" dirty="0"/>
              <a:t>Monitor respiratory status.</a:t>
            </a:r>
          </a:p>
          <a:p>
            <a:pPr lvl="1"/>
            <a:r>
              <a:rPr lang="en-US" altLang="en-US" dirty="0"/>
              <a:t>Monitor chest drainage system.</a:t>
            </a:r>
          </a:p>
          <a:p>
            <a:pPr lvl="1"/>
            <a:r>
              <a:rPr lang="en-US" altLang="en-US" dirty="0"/>
              <a:t>Report changes promptly.</a:t>
            </a:r>
          </a:p>
        </p:txBody>
      </p:sp>
    </p:spTree>
    <p:extLst>
      <p:ext uri="{BB962C8B-B14F-4D97-AF65-F5344CB8AC3E}">
        <p14:creationId xmlns:p14="http://schemas.microsoft.com/office/powerpoint/2010/main" val="35580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C442C33-B9B3-4B3B-92FF-E85FE450F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Pneumonia (continued_1)</a:t>
            </a:r>
            <a:endParaRPr lang="en-US" altLang="x-none" dirty="0"/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94F426D8-73B7-4D14-937C-F3322C57E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458200" cy="5053051"/>
          </a:xfrm>
        </p:spPr>
        <p:txBody>
          <a:bodyPr/>
          <a:lstStyle/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Bacteria, usually </a:t>
            </a:r>
            <a:r>
              <a:rPr lang="en-US" altLang="en-US" i="1" dirty="0"/>
              <a:t>Streptococcus </a:t>
            </a:r>
            <a:r>
              <a:rPr lang="en-US" altLang="en-US" i="1" dirty="0" err="1"/>
              <a:t>pneumoniae</a:t>
            </a:r>
            <a:endParaRPr lang="en-US" altLang="en-US" i="1" dirty="0"/>
          </a:p>
          <a:p>
            <a:pPr lvl="1"/>
            <a:r>
              <a:rPr lang="en-US" altLang="en-US" dirty="0"/>
              <a:t>Virus</a:t>
            </a:r>
          </a:p>
          <a:p>
            <a:pPr lvl="1"/>
            <a:r>
              <a:rPr lang="en-US" altLang="en-US" dirty="0"/>
              <a:t>Fungus</a:t>
            </a:r>
          </a:p>
          <a:p>
            <a:pPr lvl="1"/>
            <a:r>
              <a:rPr lang="en-US" altLang="en-US" dirty="0"/>
              <a:t>Aspiration</a:t>
            </a:r>
          </a:p>
          <a:p>
            <a:pPr lvl="1"/>
            <a:r>
              <a:rPr lang="en-US" altLang="en-US" dirty="0"/>
              <a:t>Artificial ventilation (</a:t>
            </a:r>
            <a:r>
              <a:rPr lang="en-GB" altLang="en-US" dirty="0"/>
              <a:t>ventilator-associated pneumonia [</a:t>
            </a:r>
            <a:r>
              <a:rPr lang="en-US" altLang="en-US" dirty="0"/>
              <a:t>VAP])</a:t>
            </a:r>
          </a:p>
          <a:p>
            <a:pPr lvl="1"/>
            <a:r>
              <a:rPr lang="en-US" altLang="en-US" dirty="0"/>
              <a:t>Chemical</a:t>
            </a:r>
          </a:p>
        </p:txBody>
      </p:sp>
    </p:spTree>
    <p:extLst>
      <p:ext uri="{BB962C8B-B14F-4D97-AF65-F5344CB8AC3E}">
        <p14:creationId xmlns:p14="http://schemas.microsoft.com/office/powerpoint/2010/main" val="13236403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E4DE794-F99D-4424-83EE-80939BD7A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Rib Fractures</a:t>
            </a:r>
            <a:endParaRPr lang="en-US" altLang="x-none" dirty="0"/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05113459-6C6B-4738-AA46-E1C6DB55C8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Trauma</a:t>
            </a:r>
          </a:p>
          <a:p>
            <a:pPr lvl="1"/>
            <a:r>
              <a:rPr lang="en-US" altLang="en-US" dirty="0"/>
              <a:t>Cough</a:t>
            </a:r>
          </a:p>
          <a:p>
            <a:pPr lvl="1"/>
            <a:r>
              <a:rPr lang="en-US" altLang="en-US" dirty="0"/>
              <a:t>CPR</a:t>
            </a:r>
          </a:p>
          <a:p>
            <a:r>
              <a:rPr lang="en-US" altLang="en-US" dirty="0"/>
              <a:t>Care</a:t>
            </a:r>
          </a:p>
          <a:p>
            <a:pPr lvl="1"/>
            <a:r>
              <a:rPr lang="en-US" altLang="en-US" dirty="0"/>
              <a:t>Control pain.</a:t>
            </a:r>
          </a:p>
          <a:p>
            <a:pPr lvl="1"/>
            <a:r>
              <a:rPr lang="en-US" altLang="en-US" dirty="0"/>
              <a:t>Encourage coughing and deep breathing.</a:t>
            </a:r>
          </a:p>
          <a:p>
            <a:pPr lvl="1"/>
            <a:r>
              <a:rPr lang="en-US" altLang="en-US" dirty="0"/>
              <a:t>Promote adequate ventilation.</a:t>
            </a:r>
          </a:p>
        </p:txBody>
      </p:sp>
    </p:spTree>
    <p:extLst>
      <p:ext uri="{BB962C8B-B14F-4D97-AF65-F5344CB8AC3E}">
        <p14:creationId xmlns:p14="http://schemas.microsoft.com/office/powerpoint/2010/main" val="26604067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3898D43-E74D-444A-942D-7BC04E47B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Flail Chest</a:t>
            </a:r>
            <a:endParaRPr lang="en-US" altLang="x-none" dirty="0"/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DDC01DA3-40AD-4419-9393-5F6628C476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Cause</a:t>
            </a:r>
          </a:p>
          <a:p>
            <a:pPr lvl="1"/>
            <a:r>
              <a:rPr lang="en-US" altLang="en-US" dirty="0"/>
              <a:t>Multiple rib fractures</a:t>
            </a:r>
          </a:p>
          <a:p>
            <a:pPr lvl="1"/>
            <a:r>
              <a:rPr lang="en-US" altLang="en-US" dirty="0"/>
              <a:t>Ribcage not able to maintain bellows action</a:t>
            </a:r>
          </a:p>
          <a:p>
            <a:r>
              <a:rPr lang="en-US" altLang="en-US" dirty="0"/>
              <a:t>Care </a:t>
            </a:r>
          </a:p>
          <a:p>
            <a:pPr lvl="1"/>
            <a:r>
              <a:rPr lang="en-US" altLang="en-US" dirty="0"/>
              <a:t>Monitor ABGs.</a:t>
            </a:r>
          </a:p>
          <a:p>
            <a:pPr lvl="1"/>
            <a:r>
              <a:rPr lang="en-US" altLang="en-US" dirty="0"/>
              <a:t>Mechanical ventilation</a:t>
            </a:r>
          </a:p>
        </p:txBody>
      </p:sp>
    </p:spTree>
    <p:extLst>
      <p:ext uri="{BB962C8B-B14F-4D97-AF65-F5344CB8AC3E}">
        <p14:creationId xmlns:p14="http://schemas.microsoft.com/office/powerpoint/2010/main" val="15963668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698BF21-7F36-4F38-969B-C4C2F9E08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Nursing Diagnoses for Chest Trauma</a:t>
            </a:r>
            <a:endParaRPr lang="en-US" altLang="x-none" dirty="0"/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41CB5BD2-4198-4682-AD42-244D52004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Impaired Gas Exchange</a:t>
            </a:r>
          </a:p>
          <a:p>
            <a:r>
              <a:rPr lang="en-US" altLang="en-US" i="1" dirty="0"/>
              <a:t>Ineffective Breathing Pattern </a:t>
            </a:r>
          </a:p>
          <a:p>
            <a:r>
              <a:rPr lang="en-US" altLang="en-US" i="1" dirty="0"/>
              <a:t>Acute Pain</a:t>
            </a:r>
          </a:p>
        </p:txBody>
      </p:sp>
    </p:spTree>
    <p:extLst>
      <p:ext uri="{BB962C8B-B14F-4D97-AF65-F5344CB8AC3E}">
        <p14:creationId xmlns:p14="http://schemas.microsoft.com/office/powerpoint/2010/main" val="22791935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DCD486F-13E4-403E-8135-DBC709C0E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Acute Respiratory Failure</a:t>
            </a:r>
            <a:endParaRPr lang="en-US" altLang="x-none" dirty="0"/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07F66FF8-A8DE-4F35-AFA9-A16E53B07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Hypoventilation</a:t>
            </a:r>
          </a:p>
          <a:p>
            <a:pPr lvl="1"/>
            <a:r>
              <a:rPr lang="en-US" altLang="en-US" dirty="0"/>
              <a:t>Unable to maintain ABGs</a:t>
            </a:r>
          </a:p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COPD</a:t>
            </a:r>
          </a:p>
          <a:p>
            <a:pPr lvl="1"/>
            <a:r>
              <a:rPr lang="en-US" altLang="en-US" dirty="0"/>
              <a:t>Aspiration</a:t>
            </a:r>
          </a:p>
          <a:p>
            <a:pPr lvl="1"/>
            <a:r>
              <a:rPr lang="en-US" altLang="en-US" dirty="0"/>
              <a:t>Neurological disease</a:t>
            </a:r>
          </a:p>
          <a:p>
            <a:pPr lvl="1"/>
            <a:r>
              <a:rPr lang="en-US" altLang="en-US" dirty="0"/>
              <a:t>Opioid overdose</a:t>
            </a:r>
          </a:p>
        </p:txBody>
      </p:sp>
    </p:spTree>
    <p:extLst>
      <p:ext uri="{BB962C8B-B14F-4D97-AF65-F5344CB8AC3E}">
        <p14:creationId xmlns:p14="http://schemas.microsoft.com/office/powerpoint/2010/main" val="38299436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009038CB-1E21-4C10-9554-774F1DC85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Acute Respiratory Failure (continued_1)</a:t>
            </a:r>
            <a:endParaRPr lang="en-US" altLang="x-none" dirty="0"/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7EFAB8E8-A508-4686-B85B-BD6B202EF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Worsening ABGs</a:t>
            </a:r>
          </a:p>
          <a:p>
            <a:pPr lvl="1"/>
            <a:r>
              <a:rPr lang="en-US" altLang="en-US" dirty="0"/>
              <a:t>Increasing dyspnea</a:t>
            </a:r>
          </a:p>
          <a:p>
            <a:pPr lvl="1"/>
            <a:r>
              <a:rPr lang="en-US" altLang="en-US" dirty="0"/>
              <a:t>Restlessness, confusion</a:t>
            </a:r>
          </a:p>
          <a:p>
            <a:pPr lvl="1"/>
            <a:r>
              <a:rPr lang="en-US" altLang="en-US" dirty="0"/>
              <a:t>Lethargy</a:t>
            </a:r>
          </a:p>
          <a:p>
            <a:pPr lvl="1"/>
            <a:r>
              <a:rPr lang="en-US" altLang="en-US" dirty="0"/>
              <a:t>Coma and death</a:t>
            </a:r>
          </a:p>
        </p:txBody>
      </p:sp>
    </p:spTree>
    <p:extLst>
      <p:ext uri="{BB962C8B-B14F-4D97-AF65-F5344CB8AC3E}">
        <p14:creationId xmlns:p14="http://schemas.microsoft.com/office/powerpoint/2010/main" val="10337778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AD68B79-D735-432D-A3CD-32ECA09DF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Acute Respiratory Failure (continued_2)</a:t>
            </a:r>
            <a:endParaRPr lang="en-US" altLang="x-none" dirty="0"/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067CFCCE-5248-42ED-8D7C-541526A89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458200" cy="5053051"/>
          </a:xfrm>
        </p:spPr>
        <p:txBody>
          <a:bodyPr/>
          <a:lstStyle/>
          <a:p>
            <a:r>
              <a:rPr lang="en-US" altLang="x-none" dirty="0"/>
              <a:t>Diagnostic tests</a:t>
            </a:r>
          </a:p>
          <a:p>
            <a:pPr lvl="1"/>
            <a:r>
              <a:rPr lang="en-US" altLang="x-none" dirty="0"/>
              <a:t>ABGs</a:t>
            </a:r>
          </a:p>
          <a:p>
            <a:pPr lvl="2"/>
            <a:r>
              <a:rPr lang="en-US" dirty="0"/>
              <a:t>Partial pressure of oxygen (</a:t>
            </a:r>
            <a:r>
              <a:rPr lang="en-US" dirty="0" err="1"/>
              <a:t>PaO</a:t>
            </a:r>
            <a:r>
              <a:rPr lang="en-US" dirty="0"/>
              <a:t>₂)</a:t>
            </a:r>
            <a:r>
              <a:rPr lang="en-US" altLang="x-none" dirty="0"/>
              <a:t> &lt;60 </a:t>
            </a:r>
            <a:r>
              <a:rPr lang="en-US" dirty="0"/>
              <a:t>millimeters            of mercury</a:t>
            </a:r>
            <a:endParaRPr lang="en-US" altLang="x-none" dirty="0"/>
          </a:p>
          <a:p>
            <a:pPr lvl="2"/>
            <a:r>
              <a:rPr lang="en-US" dirty="0"/>
              <a:t>Partial pressure of carbon dioxide (</a:t>
            </a:r>
            <a:r>
              <a:rPr lang="en-US" dirty="0" err="1"/>
              <a:t>PaCO</a:t>
            </a:r>
            <a:r>
              <a:rPr lang="en-US" dirty="0"/>
              <a:t>₂) </a:t>
            </a:r>
            <a:r>
              <a:rPr lang="en-US" altLang="x-none" dirty="0"/>
              <a:t>&gt;50 </a:t>
            </a:r>
            <a:r>
              <a:rPr lang="en-US" dirty="0"/>
              <a:t>millimeters of mercury</a:t>
            </a:r>
            <a:endParaRPr lang="en-US" altLang="x-none" dirty="0"/>
          </a:p>
          <a:p>
            <a:pPr lvl="1"/>
            <a:r>
              <a:rPr lang="en-US" altLang="x-none" dirty="0"/>
              <a:t>Tests to determine cause</a:t>
            </a:r>
          </a:p>
        </p:txBody>
      </p:sp>
    </p:spTree>
    <p:extLst>
      <p:ext uri="{BB962C8B-B14F-4D97-AF65-F5344CB8AC3E}">
        <p14:creationId xmlns:p14="http://schemas.microsoft.com/office/powerpoint/2010/main" val="32343629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89A09E0A-7504-437E-B779-090249B5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Acute Respiratory Failure (continued_3)</a:t>
            </a:r>
            <a:endParaRPr lang="en-US" altLang="x-none" dirty="0"/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A7DB51D5-E85A-4365-871B-7F8356D4FF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Oxygen to maintain </a:t>
            </a:r>
            <a:r>
              <a:rPr lang="en-US" altLang="en-US" dirty="0" err="1"/>
              <a:t>SpO</a:t>
            </a:r>
            <a:r>
              <a:rPr lang="en-US" altLang="en-US" dirty="0"/>
              <a:t>₂ 88% to 92%</a:t>
            </a:r>
          </a:p>
          <a:p>
            <a:pPr lvl="1"/>
            <a:r>
              <a:rPr lang="en-US" altLang="en-US" dirty="0"/>
              <a:t>Bronchodilators</a:t>
            </a:r>
          </a:p>
          <a:p>
            <a:pPr lvl="1"/>
            <a:r>
              <a:rPr lang="en-US" altLang="en-US" dirty="0"/>
              <a:t>Correct underlying cause</a:t>
            </a:r>
          </a:p>
          <a:p>
            <a:pPr lvl="1"/>
            <a:r>
              <a:rPr lang="en-US" altLang="en-US" dirty="0"/>
              <a:t>Intubation and ventilation</a:t>
            </a:r>
          </a:p>
          <a:p>
            <a:pPr lvl="2"/>
            <a:r>
              <a:rPr lang="en-US" altLang="en-US" dirty="0"/>
              <a:t>Check advance directives.</a:t>
            </a:r>
          </a:p>
        </p:txBody>
      </p:sp>
    </p:spTree>
    <p:extLst>
      <p:ext uri="{BB962C8B-B14F-4D97-AF65-F5344CB8AC3E}">
        <p14:creationId xmlns:p14="http://schemas.microsoft.com/office/powerpoint/2010/main" val="11104070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469782F-4720-4FCC-B27D-520025C3B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Acute Respiratory Distress                  Syndrome (ARDS)</a:t>
            </a: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09A755A9-38E5-4063-B60E-FDBCA749B0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 err="1"/>
              <a:t>Alveolocapillary</a:t>
            </a:r>
            <a:r>
              <a:rPr lang="en-US" altLang="en-US" dirty="0"/>
              <a:t> membrane damage</a:t>
            </a:r>
          </a:p>
          <a:p>
            <a:pPr lvl="1"/>
            <a:r>
              <a:rPr lang="en-US" altLang="en-US" dirty="0"/>
              <a:t>Pulmonary edema</a:t>
            </a:r>
          </a:p>
          <a:p>
            <a:pPr lvl="1"/>
            <a:r>
              <a:rPr lang="en-US" altLang="en-US" dirty="0"/>
              <a:t>Alveolar collapse</a:t>
            </a:r>
          </a:p>
          <a:p>
            <a:pPr lvl="1"/>
            <a:r>
              <a:rPr lang="en-US" altLang="en-US" dirty="0"/>
              <a:t>Lungs stiff and noncompliant</a:t>
            </a:r>
          </a:p>
          <a:p>
            <a:pPr lvl="1"/>
            <a:r>
              <a:rPr lang="en-US" altLang="en-US" dirty="0"/>
              <a:t>Lungs may hemorrhage</a:t>
            </a:r>
          </a:p>
        </p:txBody>
      </p:sp>
    </p:spTree>
    <p:extLst>
      <p:ext uri="{BB962C8B-B14F-4D97-AF65-F5344CB8AC3E}">
        <p14:creationId xmlns:p14="http://schemas.microsoft.com/office/powerpoint/2010/main" val="5583425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FD99901-9983-4266-81FE-61AEE048A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Acute Respiratory Distress Syndrome (ARDS) (continued_1)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E868D150-C668-4104-BE1B-EF1BFD572A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Acute lung injury</a:t>
            </a:r>
          </a:p>
          <a:p>
            <a:pPr lvl="2"/>
            <a:r>
              <a:rPr lang="en-US" altLang="en-US" dirty="0"/>
              <a:t>Sepsis</a:t>
            </a:r>
          </a:p>
          <a:p>
            <a:pPr lvl="2"/>
            <a:r>
              <a:rPr lang="en-US" altLang="en-US" dirty="0"/>
              <a:t>Shock</a:t>
            </a:r>
          </a:p>
          <a:p>
            <a:pPr lvl="2"/>
            <a:r>
              <a:rPr lang="en-US" altLang="en-US" dirty="0"/>
              <a:t>Aspiration</a:t>
            </a:r>
          </a:p>
          <a:p>
            <a:pPr lvl="1"/>
            <a:r>
              <a:rPr lang="en-US" altLang="en-US" dirty="0"/>
              <a:t>Not usually in patients with chronic            respiratory disease</a:t>
            </a:r>
          </a:p>
        </p:txBody>
      </p:sp>
    </p:spTree>
    <p:extLst>
      <p:ext uri="{BB962C8B-B14F-4D97-AF65-F5344CB8AC3E}">
        <p14:creationId xmlns:p14="http://schemas.microsoft.com/office/powerpoint/2010/main" val="21706123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C16AE16-8BD4-49C4-90B2-A8B195625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Acute Respiratory Distress Syndrome (ARDS) (continued_2)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14A98080-05F3-4633-A340-8FAEE1D3A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Elevated respiratory rate</a:t>
            </a:r>
          </a:p>
          <a:p>
            <a:pPr lvl="1"/>
            <a:r>
              <a:rPr lang="en-US" altLang="en-US" dirty="0"/>
              <a:t>Fine crackles</a:t>
            </a:r>
          </a:p>
          <a:p>
            <a:pPr lvl="1"/>
            <a:r>
              <a:rPr lang="en-US" altLang="en-US" dirty="0"/>
              <a:t>Respiratory acidosis</a:t>
            </a:r>
          </a:p>
          <a:p>
            <a:pPr lvl="1"/>
            <a:r>
              <a:rPr lang="en-US" altLang="en-US" dirty="0"/>
              <a:t>Restlessness, confusion</a:t>
            </a:r>
          </a:p>
          <a:p>
            <a:pPr lvl="1"/>
            <a:r>
              <a:rPr lang="en-US" altLang="en-US" dirty="0"/>
              <a:t>Death rate 40%</a:t>
            </a:r>
          </a:p>
        </p:txBody>
      </p:sp>
    </p:spTree>
    <p:extLst>
      <p:ext uri="{BB962C8B-B14F-4D97-AF65-F5344CB8AC3E}">
        <p14:creationId xmlns:p14="http://schemas.microsoft.com/office/powerpoint/2010/main" val="2300945736"/>
      </p:ext>
    </p:extLst>
  </p:cSld>
  <p:clrMapOvr>
    <a:masterClrMapping/>
  </p:clrMapOvr>
</p:sld>
</file>

<file path=ppt/theme/theme1.xml><?xml version="1.0" encoding="utf-8"?>
<a:theme xmlns:a="http://schemas.openxmlformats.org/drawingml/2006/main" name="FAD_Nursing_Template_Sampl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3" ma:contentTypeDescription="Create a new document." ma:contentTypeScope="" ma:versionID="84f80a8256f8ece89ad54ffc21cfa0ff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6c6750969e8aabc175007abb51572cb1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C939C3-7EE7-4FC7-818E-985D0213E860}">
  <ds:schemaRefs>
    <ds:schemaRef ds:uri="http://schemas.microsoft.com/office/2006/documentManagement/types"/>
    <ds:schemaRef ds:uri="a592d4b5-ef12-4eb7-8b0a-4321abea656b"/>
    <ds:schemaRef ds:uri="00c73501-d892-4798-8321-2611750ec216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0824F6A-7A18-4A3F-82FA-E11D1960F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1232</TotalTime>
  <Words>2766</Words>
  <Application>Microsoft Office PowerPoint</Application>
  <PresentationFormat>On-screen Show (4:3)</PresentationFormat>
  <Paragraphs>802</Paragraphs>
  <Slides>125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2" baseType="lpstr">
      <vt:lpstr>ＭＳ Ｐゴシック</vt:lpstr>
      <vt:lpstr>Arial</vt:lpstr>
      <vt:lpstr>Calibri</vt:lpstr>
      <vt:lpstr>Noto Sans Symbols</vt:lpstr>
      <vt:lpstr>Symbol</vt:lpstr>
      <vt:lpstr>Wingdings</vt:lpstr>
      <vt:lpstr>FAD_Nursing_Template_Sample</vt:lpstr>
      <vt:lpstr>Book cover for Understanding Medical-Surgical Nursing, Seventh Edition.</vt:lpstr>
      <vt:lpstr>Learning Outcomes</vt:lpstr>
      <vt:lpstr>Learning Outcomes (continued)</vt:lpstr>
      <vt:lpstr>Bronchiectasis</vt:lpstr>
      <vt:lpstr>Bronchiectasis (continued_1)</vt:lpstr>
      <vt:lpstr>Bronchiectasis (continued_2)</vt:lpstr>
      <vt:lpstr>Bronchiectasis (continued_3)</vt:lpstr>
      <vt:lpstr>Pneumonia</vt:lpstr>
      <vt:lpstr>Pneumonia (continued_1)</vt:lpstr>
      <vt:lpstr>Pneumonia (continued_2)</vt:lpstr>
      <vt:lpstr>Pneumonia (continued_3)</vt:lpstr>
      <vt:lpstr>Pneumonia (continued_4)</vt:lpstr>
      <vt:lpstr>Pneumonia (continued_5)</vt:lpstr>
      <vt:lpstr>Pneumonia (continued_6)</vt:lpstr>
      <vt:lpstr>Pneumonia (continued_7)</vt:lpstr>
      <vt:lpstr>Pneumonia (continued_8)</vt:lpstr>
      <vt:lpstr>Tuberculosis </vt:lpstr>
      <vt:lpstr>Tuberculosis (continued_1)</vt:lpstr>
      <vt:lpstr>Tuberculosis (continued_2)</vt:lpstr>
      <vt:lpstr>Tuberculosis (continued_3)</vt:lpstr>
      <vt:lpstr>Tuberculosis (continued_4)</vt:lpstr>
      <vt:lpstr>Nursing Diagnoses for Lower        Respiratory Disorders</vt:lpstr>
      <vt:lpstr>Impaired Gas Exchange</vt:lpstr>
      <vt:lpstr>Ineffective Airway Clearance</vt:lpstr>
      <vt:lpstr>Ineffective Breathing Pattern</vt:lpstr>
      <vt:lpstr>Decreased Activity Tolerance</vt:lpstr>
      <vt:lpstr>Additional Diagnosis for Tuberculosis</vt:lpstr>
      <vt:lpstr>Prevention of Tuberculosis Spread</vt:lpstr>
      <vt:lpstr>Restrictive Disorders</vt:lpstr>
      <vt:lpstr>Pleurisy (Pleuritis)</vt:lpstr>
      <vt:lpstr>Pleurisy (Pleuritis) (continued_1)</vt:lpstr>
      <vt:lpstr>Pleurisy (Pleuritis) (continued_2)</vt:lpstr>
      <vt:lpstr>Pleurisy (Pleuritis) (continued_3)</vt:lpstr>
      <vt:lpstr>Pleural Effusion</vt:lpstr>
      <vt:lpstr>Pleural Effusion (continued_1)</vt:lpstr>
      <vt:lpstr>Pleural Effusion (continued_2)</vt:lpstr>
      <vt:lpstr>Pleural Effusion (continued_3)</vt:lpstr>
      <vt:lpstr>Pleural Effusion (continued_4)</vt:lpstr>
      <vt:lpstr>Pulmonary Fibrosis</vt:lpstr>
      <vt:lpstr>Pulmonary Fibrosis (continued_1)</vt:lpstr>
      <vt:lpstr>Pulmonary Fibrosis (continued_2)</vt:lpstr>
      <vt:lpstr>Pulmonary Fibrosis (continued_3)</vt:lpstr>
      <vt:lpstr>Atelectasis</vt:lpstr>
      <vt:lpstr>Atelectasis (continued)</vt:lpstr>
      <vt:lpstr>Nursing Diagnoses for Restrictive Disorders</vt:lpstr>
      <vt:lpstr>Obstructive Disorders</vt:lpstr>
      <vt:lpstr>Chronic Obstructive Pulmonary           Disease (COPD)</vt:lpstr>
      <vt:lpstr>Chronic Obstructive Pulmonary Disease (COPD) (continued_1)</vt:lpstr>
      <vt:lpstr>Chronic Obstructive Pulmonary Disease (COPD) (continued_2)</vt:lpstr>
      <vt:lpstr>Chronic Obstructive Pulmonary Disease (COPD) (continued_3)</vt:lpstr>
      <vt:lpstr>Air Trapping</vt:lpstr>
      <vt:lpstr>Chronic Obstructive Pulmonary Disease (COPD) (continued_4)</vt:lpstr>
      <vt:lpstr>Effects of Smoking</vt:lpstr>
      <vt:lpstr>COPD Prevention</vt:lpstr>
      <vt:lpstr>Chronic Obstructive Pulmonary Disease (COPD) (continued_5)</vt:lpstr>
      <vt:lpstr>Chronic Bronchitis</vt:lpstr>
      <vt:lpstr>Emphysema</vt:lpstr>
      <vt:lpstr>Chronic Obstructive Pulmonary Disease (COPD) (continued_6)</vt:lpstr>
      <vt:lpstr>Chronic Obstructive Pulmonary Disease (COPD) (continued_7)</vt:lpstr>
      <vt:lpstr>Chronic Obstructive Pulmonary Disease (COPD) (continued_8)</vt:lpstr>
      <vt:lpstr>Pulmonary Rehabilitation </vt:lpstr>
      <vt:lpstr>Nursing Diagnoses for COPD</vt:lpstr>
      <vt:lpstr>Asthma</vt:lpstr>
      <vt:lpstr>Asthma (continued_1)</vt:lpstr>
      <vt:lpstr>Asthma (continued_2)</vt:lpstr>
      <vt:lpstr>Asthma (continued_3)</vt:lpstr>
      <vt:lpstr>Asthma (continued_4)</vt:lpstr>
      <vt:lpstr>Asthma (continued_5)</vt:lpstr>
      <vt:lpstr>Peak Flow Chart</vt:lpstr>
      <vt:lpstr>Asthma (continued_6)</vt:lpstr>
      <vt:lpstr>Cystic Fibrosis</vt:lpstr>
      <vt:lpstr>Cystic Fibrosis (continued_1)</vt:lpstr>
      <vt:lpstr>Cystic Fibrosis (continued_2)</vt:lpstr>
      <vt:lpstr>Cystic Fibrosis (continued_3)</vt:lpstr>
      <vt:lpstr>Cystic Fibrosis (continued_4)</vt:lpstr>
      <vt:lpstr>Pulmonary Embolism</vt:lpstr>
      <vt:lpstr>Pulmonary Embolism (continued_1)</vt:lpstr>
      <vt:lpstr>Pulmonary Embolism (continued_2)</vt:lpstr>
      <vt:lpstr>Pulmonary Embolism (continued_3)</vt:lpstr>
      <vt:lpstr>Pulmonary Embolism (continued_4)</vt:lpstr>
      <vt:lpstr>Pulmonary Embolism (continued_5)</vt:lpstr>
      <vt:lpstr>Pulmonary Embolism (continued_6)</vt:lpstr>
      <vt:lpstr>Pulmonary Embolism (continued_7)</vt:lpstr>
      <vt:lpstr>Pneumothorax</vt:lpstr>
      <vt:lpstr>Pneumothorax (continued_1)</vt:lpstr>
      <vt:lpstr>Tension Pneumothorax</vt:lpstr>
      <vt:lpstr>Pneumothorax (continued_2)</vt:lpstr>
      <vt:lpstr>Pneumothorax (continued_3)</vt:lpstr>
      <vt:lpstr>Pneumothorax (continued_4)</vt:lpstr>
      <vt:lpstr>Rib Fractures</vt:lpstr>
      <vt:lpstr>Flail Chest</vt:lpstr>
      <vt:lpstr>Nursing Diagnoses for Chest Trauma</vt:lpstr>
      <vt:lpstr>Acute Respiratory Failure</vt:lpstr>
      <vt:lpstr>Acute Respiratory Failure (continued_1)</vt:lpstr>
      <vt:lpstr>Acute Respiratory Failure (continued_2)</vt:lpstr>
      <vt:lpstr>Acute Respiratory Failure (continued_3)</vt:lpstr>
      <vt:lpstr>Acute Respiratory Distress                  Syndrome (ARDS)</vt:lpstr>
      <vt:lpstr>Acute Respiratory Distress Syndrome (ARDS) (continued_1)</vt:lpstr>
      <vt:lpstr>Acute Respiratory Distress Syndrome (ARDS) (continued_2)</vt:lpstr>
      <vt:lpstr>Acute Respiratory Distress Syndrome (ARDS) (continued_3)</vt:lpstr>
      <vt:lpstr>Acute Respiratory Distress Syndrome (ARDS) (continued_4)</vt:lpstr>
      <vt:lpstr>Nursing Diagnoses for Respiratory Failure</vt:lpstr>
      <vt:lpstr>Lung Cancer</vt:lpstr>
      <vt:lpstr>Lung Cancer (continued_1)</vt:lpstr>
      <vt:lpstr>Lung Cancer (continued_2)</vt:lpstr>
      <vt:lpstr>Lung Cancer (continued_3)</vt:lpstr>
      <vt:lpstr>Lung Cancer (continued_4)</vt:lpstr>
      <vt:lpstr>Lung Cancer (continued_5)</vt:lpstr>
      <vt:lpstr>Lung Cancer (continued_6)</vt:lpstr>
      <vt:lpstr>Lung Cancer (continued_7)</vt:lpstr>
      <vt:lpstr>Lung Cancer (continued_8)</vt:lpstr>
      <vt:lpstr>Thoracic Surgery</vt:lpstr>
      <vt:lpstr>Thoracic Surgery (continued_1) </vt:lpstr>
      <vt:lpstr>Thoracic Surgery (continued_2)</vt:lpstr>
      <vt:lpstr>Thoracic Surgery (continued_3)</vt:lpstr>
      <vt:lpstr>Review Question #1</vt:lpstr>
      <vt:lpstr>Review Question #1 Answer</vt:lpstr>
      <vt:lpstr>Review Question #2</vt:lpstr>
      <vt:lpstr>Review Question #2 Answer</vt:lpstr>
      <vt:lpstr>Review Question #3</vt:lpstr>
      <vt:lpstr>Review Question #3 Answer</vt:lpstr>
      <vt:lpstr>Review Question #4</vt:lpstr>
      <vt:lpstr>Review Question #4 Answer</vt:lpstr>
      <vt:lpstr>Review Question #5</vt:lpstr>
      <vt:lpstr>Review Question #5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31: Nursing Care of Patients With Lower Respiratory Tract Disorders</dc:title>
  <dc:creator>Williams and Hopper</dc:creator>
  <cp:lastModifiedBy>Paula Reeves</cp:lastModifiedBy>
  <cp:revision>1005</cp:revision>
  <dcterms:created xsi:type="dcterms:W3CDTF">2020-02-13T08:47:30Z</dcterms:created>
  <dcterms:modified xsi:type="dcterms:W3CDTF">2024-02-20T16:28:35Z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