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8"/>
  </p:notesMasterIdLst>
  <p:handoutMasterIdLst>
    <p:handoutMasterId r:id="rId59"/>
  </p:handoutMasterIdLst>
  <p:sldIdLst>
    <p:sldId id="503" r:id="rId5"/>
    <p:sldId id="505" r:id="rId6"/>
    <p:sldId id="506" r:id="rId7"/>
    <p:sldId id="507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7" r:id="rId23"/>
    <p:sldId id="528" r:id="rId24"/>
    <p:sldId id="529" r:id="rId25"/>
    <p:sldId id="530" r:id="rId26"/>
    <p:sldId id="531" r:id="rId27"/>
    <p:sldId id="532" r:id="rId28"/>
    <p:sldId id="533" r:id="rId29"/>
    <p:sldId id="538" r:id="rId30"/>
    <p:sldId id="539" r:id="rId31"/>
    <p:sldId id="540" r:id="rId32"/>
    <p:sldId id="541" r:id="rId33"/>
    <p:sldId id="542" r:id="rId34"/>
    <p:sldId id="543" r:id="rId35"/>
    <p:sldId id="544" r:id="rId36"/>
    <p:sldId id="545" r:id="rId37"/>
    <p:sldId id="546" r:id="rId38"/>
    <p:sldId id="547" r:id="rId39"/>
    <p:sldId id="548" r:id="rId40"/>
    <p:sldId id="549" r:id="rId41"/>
    <p:sldId id="550" r:id="rId42"/>
    <p:sldId id="551" r:id="rId43"/>
    <p:sldId id="552" r:id="rId44"/>
    <p:sldId id="553" r:id="rId45"/>
    <p:sldId id="554" r:id="rId46"/>
    <p:sldId id="555" r:id="rId47"/>
    <p:sldId id="559" r:id="rId48"/>
    <p:sldId id="560" r:id="rId49"/>
    <p:sldId id="561" r:id="rId50"/>
    <p:sldId id="562" r:id="rId51"/>
    <p:sldId id="563" r:id="rId52"/>
    <p:sldId id="564" r:id="rId53"/>
    <p:sldId id="565" r:id="rId54"/>
    <p:sldId id="566" r:id="rId55"/>
    <p:sldId id="567" r:id="rId56"/>
    <p:sldId id="568" r:id="rId5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584">
          <p15:clr>
            <a:srgbClr val="A4A3A4"/>
          </p15:clr>
        </p15:guide>
        <p15:guide id="4" pos="7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DAD87EF-6294-A04B-DF4F-1B6571C89B58}" name="Leana Rupp" initials="LR" userId="S::lrupp@pps-ace.com::80a5ae71-4ae9-4b13-bcf6-514a0d53ca6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ulie Mangoff" initials="JM" lastIdx="4" clrIdx="0"/>
  <p:cmAuthor id="1" name="admin" initials="a" lastIdx="1" clrIdx="1"/>
  <p:cmAuthor id="2" name="Amanda Minutola" initials="AM" lastIdx="2" clrIdx="2"/>
  <p:cmAuthor id="3" name="Sarah Pitt" initials="SP" lastIdx="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805C"/>
    <a:srgbClr val="D99C21"/>
    <a:srgbClr val="585858"/>
    <a:srgbClr val="737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24" autoAdjust="0"/>
    <p:restoredTop sz="90499" autoAdjust="0"/>
  </p:normalViewPr>
  <p:slideViewPr>
    <p:cSldViewPr>
      <p:cViewPr varScale="1">
        <p:scale>
          <a:sx n="115" d="100"/>
          <a:sy n="115" d="100"/>
        </p:scale>
        <p:origin x="1134" y="102"/>
      </p:cViewPr>
      <p:guideLst>
        <p:guide orient="horz" pos="912"/>
        <p:guide pos="2880"/>
        <p:guide orient="horz" pos="1584"/>
        <p:guide pos="720"/>
      </p:guideLst>
    </p:cSldViewPr>
  </p:slideViewPr>
  <p:outlineViewPr>
    <p:cViewPr>
      <p:scale>
        <a:sx n="33" d="100"/>
        <a:sy n="33" d="100"/>
      </p:scale>
      <p:origin x="0" y="-4216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169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82" Type="http://schemas.microsoft.com/office/2018/10/relationships/authors" Target="author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61E734-30F1-456B-8B88-B517BAE0A233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1CF74-1493-46D2-9CFB-D9771BD399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4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A6551-8743-415C-B8DC-7E8D559D5B4C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E3FD1-3D53-424A-A1AD-A3C30BC928D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89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65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71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3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0869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44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248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64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61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286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428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3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363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626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81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5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10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9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54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61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43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19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FE3FD1-3D53-424A-A1AD-A3C30BC928D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3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2689302" y="228600"/>
            <a:ext cx="3733800" cy="42672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noProof="0" dirty="0"/>
              <a:t>Click icon to add cover image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0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5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19161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57200" y="3886200"/>
            <a:ext cx="8229600" cy="2005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78941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452596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5903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356" y="1143001"/>
            <a:ext cx="4038600" cy="9144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756356" y="2285999"/>
            <a:ext cx="4038600" cy="3382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1143000"/>
            <a:ext cx="4038600" cy="9144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half" idx="11"/>
          </p:nvPr>
        </p:nvSpPr>
        <p:spPr>
          <a:xfrm>
            <a:off x="5023556" y="2321559"/>
            <a:ext cx="4038600" cy="3347403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3403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90600"/>
            <a:ext cx="4038600" cy="1219201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3556" y="2666999"/>
            <a:ext cx="4038600" cy="1752601"/>
          </a:xfrm>
        </p:spPr>
        <p:txBody>
          <a:bodyPr>
            <a:normAutofit/>
          </a:bodyPr>
          <a:lstStyle>
            <a:lvl1pPr marL="282575" indent="-282575">
              <a:defRPr lang="en-US" sz="2800" kern="20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1175" indent="-220663">
              <a:defRPr lang="en-US" sz="24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04863" indent="-293688">
              <a:defRPr lang="en-US" sz="2000" kern="1200" baseline="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9025" indent="-285750">
              <a:buFont typeface="Wingdings" panose="05000000000000000000" pitchFamily="2" charset="2"/>
              <a:buChar char="§"/>
              <a:defRPr lang="en-US" sz="1800" kern="1200" dirty="0" smtClean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908756" y="4572000"/>
            <a:ext cx="7397044" cy="12493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1"/>
          </p:nvPr>
        </p:nvSpPr>
        <p:spPr>
          <a:xfrm>
            <a:off x="838200" y="2590800"/>
            <a:ext cx="4038600" cy="3276600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08522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1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3842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Bulleted Lists with Hea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</p:nvPr>
        </p:nvSpPr>
        <p:spPr>
          <a:xfrm>
            <a:off x="755650" y="1173163"/>
            <a:ext cx="4044950" cy="639762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6"/>
          </p:nvPr>
        </p:nvSpPr>
        <p:spPr>
          <a:xfrm>
            <a:off x="755650" y="1901825"/>
            <a:ext cx="4044950" cy="3962400"/>
          </a:xfrm>
        </p:spPr>
        <p:txBody>
          <a:bodyPr/>
          <a:lstStyle>
            <a:lvl1pPr marL="237744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7" hasCustomPrompt="1"/>
          </p:nvPr>
        </p:nvSpPr>
        <p:spPr>
          <a:xfrm>
            <a:off x="4953000" y="1181100"/>
            <a:ext cx="4038600" cy="660400"/>
          </a:xfrm>
        </p:spPr>
        <p:txBody>
          <a:bodyPr/>
          <a:lstStyle>
            <a:lvl1pPr marL="0" indent="0">
              <a:buNone/>
              <a:defRPr sz="2800" b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4953000" y="1901825"/>
            <a:ext cx="4038600" cy="3962400"/>
          </a:xfrm>
        </p:spPr>
        <p:txBody>
          <a:bodyPr/>
          <a:lstStyle>
            <a:lvl1pPr marL="237744" indent="-274320">
              <a:defRPr sz="2800"/>
            </a:lvl1pPr>
            <a:lvl2pPr marL="457200" indent="-219456">
              <a:defRPr sz="2400"/>
            </a:lvl2pPr>
            <a:lvl3pPr marL="685800" indent="-237744">
              <a:defRPr sz="20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64408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ed List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219200"/>
            <a:ext cx="4038600" cy="4525963"/>
          </a:xfrm>
        </p:spPr>
        <p:txBody>
          <a:bodyPr>
            <a:normAutofit/>
          </a:bodyPr>
          <a:lstStyle>
            <a:lvl1pPr marL="290513" indent="-290513">
              <a:defRPr sz="2800">
                <a:solidFill>
                  <a:schemeClr val="tx1">
                    <a:lumMod val="75000"/>
                  </a:schemeClr>
                </a:solidFill>
              </a:defRPr>
            </a:lvl1pPr>
            <a:lvl2pPr marL="512763" indent="-222250">
              <a:defRPr sz="2400">
                <a:solidFill>
                  <a:schemeClr val="tx1">
                    <a:lumMod val="75000"/>
                  </a:schemeClr>
                </a:solidFill>
              </a:defRPr>
            </a:lvl2pPr>
            <a:lvl3pPr marL="803275" indent="-290513">
              <a:tabLst>
                <a:tab pos="803275" algn="l"/>
                <a:tab pos="858838" algn="l"/>
              </a:tabLst>
              <a:defRPr sz="2000">
                <a:solidFill>
                  <a:schemeClr val="tx1">
                    <a:lumMod val="75000"/>
                  </a:schemeClr>
                </a:solidFill>
              </a:defRPr>
            </a:lvl3pPr>
            <a:lvl4pPr marL="1081088" indent="-277813">
              <a:buFont typeface="Wingdings" panose="05000000000000000000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4953000" y="1219200"/>
            <a:ext cx="3733800" cy="452628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367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762000" y="1326995"/>
            <a:ext cx="3505200" cy="4540405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4495800" y="3200400"/>
            <a:ext cx="4495800" cy="8382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add Caption</a:t>
            </a:r>
          </a:p>
        </p:txBody>
      </p:sp>
    </p:spTree>
    <p:extLst>
      <p:ext uri="{BB962C8B-B14F-4D97-AF65-F5344CB8AC3E}">
        <p14:creationId xmlns:p14="http://schemas.microsoft.com/office/powerpoint/2010/main" val="13517107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5841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4572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5702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790700" y="1828800"/>
            <a:ext cx="5562600" cy="457200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3200"/>
            </a:lvl1pPr>
            <a:lvl2pPr marL="623887" indent="0">
              <a:buFontTx/>
              <a:buNone/>
              <a:defRPr/>
            </a:lvl2pPr>
            <a:lvl3pPr marL="969962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831169"/>
            <a:ext cx="7772400" cy="646331"/>
          </a:xfrm>
        </p:spPr>
        <p:txBody>
          <a:bodyPr/>
          <a:lstStyle>
            <a:lvl1pPr marL="0" algn="ctr" defTabSz="914400" rtl="0" eaLnBrk="1" latinLnBrk="0" hangingPunct="1">
              <a:defRPr lang="en-US" sz="4000" kern="1200" dirty="0">
                <a:solidFill>
                  <a:srgbClr val="737373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Click to add Chapter Title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©2021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904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219200"/>
            <a:ext cx="8534400" cy="5334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 dirty="0"/>
              <a:t>Click to answer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457200" y="2057400"/>
            <a:ext cx="8534400" cy="4038600"/>
          </a:xfrm>
        </p:spPr>
        <p:txBody>
          <a:bodyPr/>
          <a:lstStyle>
            <a:lvl1pPr marL="346075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5770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860425" indent="-514350">
              <a:buFont typeface="+mj-lt"/>
              <a:buAutoNum type="alphaU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7463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ickerChe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FontTx/>
              <a:buNone/>
              <a:defRPr sz="3200" b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3751"/>
            <a:ext cx="8229600" cy="4068763"/>
          </a:xfrm>
        </p:spPr>
        <p:txBody>
          <a:bodyPr/>
          <a:lstStyle>
            <a:lvl1pPr marL="346075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710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263B58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65000"/>
              <a:defRPr/>
            </a:lvl1pPr>
            <a:lvl2pPr>
              <a:buSzPct val="65000"/>
              <a:defRPr/>
            </a:lvl2pPr>
            <a:lvl3pPr>
              <a:buSzPct val="65000"/>
              <a:defRPr/>
            </a:lvl3pPr>
            <a:lvl4pPr>
              <a:buSzPct val="65000"/>
              <a:defRPr/>
            </a:lvl4pPr>
            <a:lvl5pPr>
              <a:buSzPct val="65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8354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371600"/>
            <a:ext cx="83820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41148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23502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 baseline="0">
                <a:solidFill>
                  <a:srgbClr val="C1331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429069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Title, Tab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/>
          <p:cNvSpPr>
            <a:spLocks noGrp="1"/>
          </p:cNvSpPr>
          <p:nvPr>
            <p:ph type="tbl" sz="quarter" idx="14"/>
          </p:nvPr>
        </p:nvSpPr>
        <p:spPr>
          <a:xfrm>
            <a:off x="762000" y="1338147"/>
            <a:ext cx="7620000" cy="4572000"/>
          </a:xfrm>
        </p:spPr>
        <p:txBody>
          <a:bodyPr rtlCol="0">
            <a:normAutofit/>
          </a:bodyPr>
          <a:lstStyle/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133CB923-EBA5-4057-B84A-59701834B0BD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7"/>
          </p:nvPr>
        </p:nvSpPr>
        <p:spPr>
          <a:xfrm>
            <a:off x="609600" y="1905000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642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ulleted Lists" type="twoObj">
  <p:cSld name="2_Two Bulleted Lis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5" name="Google Shape;55;p26"/>
          <p:cNvSpPr txBox="1">
            <a:spLocks noGrp="1"/>
          </p:cNvSpPr>
          <p:nvPr>
            <p:ph type="body" idx="2"/>
          </p:nvPr>
        </p:nvSpPr>
        <p:spPr>
          <a:xfrm>
            <a:off x="50292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24504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Bulleted Lists with Heads">
  <p:cSld name="1_2 Bulleted Lists with Head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4953000" y="1838094"/>
            <a:ext cx="4038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body" idx="2"/>
          </p:nvPr>
        </p:nvSpPr>
        <p:spPr>
          <a:xfrm>
            <a:off x="762000" y="18288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3"/>
          </p:nvPr>
        </p:nvSpPr>
        <p:spPr>
          <a:xfrm>
            <a:off x="762000" y="1172739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body" idx="4"/>
          </p:nvPr>
        </p:nvSpPr>
        <p:spPr>
          <a:xfrm>
            <a:off x="4949825" y="1172739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 sz="28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2027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 and Figure">
  <p:cSld name="1_Bulleted List and Figur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8"/>
          <p:cNvSpPr txBox="1">
            <a:spLocks noGrp="1"/>
          </p:cNvSpPr>
          <p:nvPr>
            <p:ph type="body" idx="1"/>
          </p:nvPr>
        </p:nvSpPr>
        <p:spPr>
          <a:xfrm>
            <a:off x="762000" y="1219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>
                <a:solidFill>
                  <a:srgbClr val="565656"/>
                </a:solidFill>
              </a:defRPr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rgbClr val="565656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>
                <a:solidFill>
                  <a:srgbClr val="565656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65656"/>
              </a:buClr>
              <a:buSzPts val="1800"/>
              <a:buFont typeface="Noto Sans Symbols"/>
              <a:buChar char="▪"/>
              <a:defRPr sz="18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4953000" y="1219200"/>
            <a:ext cx="373380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28805C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D99C2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737373"/>
              </a:buClr>
              <a:buSzPts val="2800"/>
              <a:buFont typeface="Calibri"/>
              <a:buChar char="‒"/>
              <a:defRPr sz="2800" b="0" i="0" u="none" strike="noStrike" cap="none">
                <a:solidFill>
                  <a:srgbClr val="56565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07610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©2022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9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1_Ques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6854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nswer">
  <p:cSld name="1_Answ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1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5671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Lead-in Head, and Bulleted List">
  <p:cSld name="1_Title, Lead-in Head, and Bulleted Lis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title"/>
          </p:nvPr>
        </p:nvSpPr>
        <p:spPr>
          <a:xfrm>
            <a:off x="762000" y="276034"/>
            <a:ext cx="8229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>
                <a:solidFill>
                  <a:srgbClr val="D99C2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457200" y="1741449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>
                <a:solidFill>
                  <a:srgbClr val="565656"/>
                </a:solidFill>
              </a:defRPr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‒"/>
              <a:defRPr sz="2400">
                <a:solidFill>
                  <a:srgbClr val="565656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565656"/>
              </a:buClr>
              <a:buSzPts val="2000"/>
              <a:buFont typeface="Noto Sans Symbols"/>
              <a:buChar char="▪"/>
              <a:defRPr sz="2000">
                <a:solidFill>
                  <a:srgbClr val="565656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3255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ickerCheck">
  <p:cSld name="2_ClickerChec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3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AutoNum type="alphaUcPeriod"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77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lickerCheck">
  <p:cSld name="2_ClickerChec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4"/>
          <p:cNvSpPr txBox="1">
            <a:spLocks noGrp="1"/>
          </p:cNvSpPr>
          <p:nvPr>
            <p:ph type="body" idx="1"/>
          </p:nvPr>
        </p:nvSpPr>
        <p:spPr>
          <a:xfrm>
            <a:off x="457200" y="1763751"/>
            <a:ext cx="8229600" cy="406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‒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Noto Sans Symbols"/>
              <a:buChar char="▪"/>
              <a:defRPr sz="1800">
                <a:solidFill>
                  <a:srgbClr val="737373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4"/>
          <p:cNvSpPr txBox="1">
            <a:spLocks noGrp="1"/>
          </p:cNvSpPr>
          <p:nvPr>
            <p:ph type="body" idx="2"/>
          </p:nvPr>
        </p:nvSpPr>
        <p:spPr>
          <a:xfrm>
            <a:off x="457200" y="1295400"/>
            <a:ext cx="8229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None/>
              <a:defRPr sz="3200" b="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‒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007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>
  <p:cSld name="1_Title and Tab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0"/>
          <p:cNvSpPr txBox="1">
            <a:spLocks noGrp="1"/>
          </p:cNvSpPr>
          <p:nvPr>
            <p:ph type="title"/>
          </p:nvPr>
        </p:nvSpPr>
        <p:spPr>
          <a:xfrm>
            <a:off x="762000" y="276225"/>
            <a:ext cx="8229600" cy="59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6172200" y="648176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2107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76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048000"/>
            <a:ext cx="8229600" cy="32766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673129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457200" y="1111250"/>
            <a:ext cx="8229600" cy="565150"/>
          </a:xfrm>
        </p:spPr>
        <p:txBody>
          <a:bodyPr/>
          <a:lstStyle>
            <a:lvl1pPr marL="347663" indent="0" algn="l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57200" y="5911850"/>
            <a:ext cx="8229600" cy="41275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40433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3962400" cy="4202151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2"/>
          </p:nvPr>
        </p:nvSpPr>
        <p:spPr>
          <a:xfrm>
            <a:off x="4648200" y="1752600"/>
            <a:ext cx="4191000" cy="4191000"/>
          </a:xfrm>
        </p:spPr>
        <p:txBody>
          <a:bodyPr/>
          <a:lstStyle>
            <a:lvl1pPr>
              <a:defRPr sz="2800"/>
            </a:lvl1pPr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30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29752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50530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91786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6694" y="1904998"/>
            <a:ext cx="8153400" cy="419100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8319030"/>
      </p:ext>
    </p:extLst>
  </p:cSld>
  <p:clrMapOvr>
    <a:masterClrMapping/>
  </p:clrMapOvr>
  <p:transition spd="med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08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048000"/>
            <a:ext cx="4040188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408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048000"/>
            <a:ext cx="4041775" cy="30781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82425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Chapter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81000" y="1143000"/>
            <a:ext cx="2590800" cy="35687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429000" y="2362200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423557" y="3008009"/>
            <a:ext cx="5410200" cy="565150"/>
          </a:xfrm>
        </p:spPr>
        <p:txBody>
          <a:bodyPr/>
          <a:lstStyle>
            <a:lvl1pPr marL="0" indent="0" algn="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Date Placeholder 3"/>
          <p:cNvSpPr txBox="1">
            <a:spLocks/>
          </p:cNvSpPr>
          <p:nvPr userDrawn="1"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8" name="Picture 13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 userDrawn="1"/>
        </p:nvSpPr>
        <p:spPr>
          <a:xfrm>
            <a:off x="0" y="4728898"/>
            <a:ext cx="9144000" cy="1708150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4728898"/>
            <a:ext cx="9144000" cy="0"/>
          </a:xfrm>
          <a:prstGeom prst="line">
            <a:avLst/>
          </a:prstGeom>
          <a:ln w="508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0" y="6426743"/>
            <a:ext cx="9169400" cy="48773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81000" y="163941"/>
            <a:ext cx="570653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lang="en-US" sz="3600" dirty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966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221163"/>
          </a:xfrm>
        </p:spPr>
        <p:txBody>
          <a:bodyPr/>
          <a:lstStyle>
            <a:lvl1pPr>
              <a:buClr>
                <a:srgbClr val="00B0F0"/>
              </a:buClr>
              <a:defRPr sz="2800"/>
            </a:lvl1pPr>
            <a:lvl2pPr marL="8001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400"/>
            </a:lvl2pPr>
            <a:lvl3pPr marL="1257300" indent="-342900">
              <a:buClr>
                <a:srgbClr val="00B0F0"/>
              </a:buClr>
              <a:buFont typeface="Arial" panose="020B0604020202020204" pitchFamily="34" charset="0"/>
              <a:buChar char="•"/>
              <a:defRPr sz="2000"/>
            </a:lvl3pPr>
            <a:lvl4pPr marL="16573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4pPr>
            <a:lvl5pPr marL="2114550" indent="-285750">
              <a:buClr>
                <a:srgbClr val="00B0F0"/>
              </a:buClr>
              <a:buFont typeface="Arial" panose="020B0604020202020204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418563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5400"/>
            </a:lvl1pPr>
          </a:lstStyle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636822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2"/>
          </p:nvPr>
        </p:nvSpPr>
        <p:spPr>
          <a:xfrm>
            <a:off x="15875" y="38100"/>
            <a:ext cx="669925" cy="952500"/>
          </a:xfrm>
        </p:spPr>
        <p:txBody>
          <a:bodyPr/>
          <a:lstStyle>
            <a:lvl1pPr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181100"/>
            <a:ext cx="8534400" cy="2476500"/>
          </a:xfrm>
        </p:spPr>
        <p:txBody>
          <a:bodyPr/>
          <a:lstStyle>
            <a:lvl1pPr marL="346075" indent="0">
              <a:buNone/>
              <a:defRPr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1"/>
          </p:nvPr>
        </p:nvSpPr>
        <p:spPr>
          <a:xfrm>
            <a:off x="457200" y="3886200"/>
            <a:ext cx="8534400" cy="2209800"/>
          </a:xfrm>
        </p:spPr>
        <p:txBody>
          <a:bodyPr/>
          <a:lstStyle>
            <a:lvl1pPr marL="1257300" indent="-342900">
              <a:buFont typeface="+mj-lt"/>
              <a:buAutoNum type="alphaUcPeriod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4287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cept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531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cept 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306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actice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399"/>
          </a:xfrm>
        </p:spPr>
        <p:txBody>
          <a:bodyPr/>
          <a:lstStyle>
            <a:lvl1pPr marL="457200" indent="-457200">
              <a:buClr>
                <a:srgbClr val="209D07"/>
              </a:buClr>
              <a:buFont typeface="Wingdings" panose="05000000000000000000" pitchFamily="2" charset="2"/>
              <a:buChar char="§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76200"/>
            <a:ext cx="8229600" cy="873332"/>
          </a:xfrm>
          <a:noFill/>
        </p:spPr>
        <p:txBody>
          <a:bodyPr rtlCol="0"/>
          <a:lstStyle>
            <a:lvl1pPr algn="l">
              <a:defRPr lang="en-US" sz="3600" b="0">
                <a:solidFill>
                  <a:srgbClr val="209D07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br>
              <a:rPr lang="en-US" dirty="0"/>
            </a:br>
            <a:r>
              <a:rPr lang="en-US" sz="2800" dirty="0"/>
              <a:t>Subhead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291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e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41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ue Recogn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/>
          <a:lstStyle>
            <a:lvl1pPr marL="346075" indent="-346075">
              <a:buClr>
                <a:srgbClr val="7030A0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8291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BAR Handoff Rep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399"/>
          </a:xfrm>
        </p:spPr>
        <p:txBody>
          <a:bodyPr/>
          <a:lstStyle>
            <a:lvl1pPr marL="346075" indent="-346075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7F31005-54C9-4F5E-8788-4AD1DB218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590931"/>
          </a:xfrm>
          <a:noFill/>
        </p:spPr>
        <p:txBody>
          <a:bodyPr rtlCol="0"/>
          <a:lstStyle>
            <a:lvl1pPr algn="l">
              <a:defRPr lang="en-US" sz="3600" b="1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622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2514600"/>
            <a:ext cx="8229600" cy="3657600"/>
          </a:xfrm>
        </p:spPr>
        <p:txBody>
          <a:bodyPr/>
          <a:lstStyle>
            <a:lvl1pPr marL="457200" indent="-457200">
              <a:buFont typeface="+mj-lt"/>
              <a:buAutoNum type="arabicPeriod"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options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12954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to add question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140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Review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981200"/>
            <a:ext cx="8229600" cy="4191000"/>
          </a:xfrm>
        </p:spPr>
        <p:txBody>
          <a:bodyPr/>
          <a:lstStyle>
            <a:lvl1pPr marL="0" indent="0">
              <a:buFont typeface="+mj-lt"/>
              <a:buNone/>
              <a:defRPr/>
            </a:lvl1pPr>
            <a:lvl2pPr marL="914400" indent="-290513">
              <a:defRPr/>
            </a:lvl2pPr>
            <a:lvl3pPr marL="1260475" indent="-290513"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>
                <a:solidFill>
                  <a:srgbClr val="737373"/>
                </a:solidFill>
              </a:defRPr>
            </a:lvl4pPr>
          </a:lstStyle>
          <a:p>
            <a:pPr lvl="0"/>
            <a:r>
              <a:rPr lang="en-US" dirty="0"/>
              <a:t>Click here to add answer rationale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1143000"/>
            <a:ext cx="8229600" cy="685800"/>
          </a:xfrm>
        </p:spPr>
        <p:txBody>
          <a:bodyPr anchor="t">
            <a:noAutofit/>
          </a:bodyPr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 dirty="0"/>
              <a:t>Click here to add answer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0665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/>
          </p:nvPr>
        </p:nvSpPr>
        <p:spPr>
          <a:xfrm>
            <a:off x="33528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2"/>
          </p:nvPr>
        </p:nvSpPr>
        <p:spPr>
          <a:xfrm>
            <a:off x="6248400" y="3962400"/>
            <a:ext cx="2667000" cy="25384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929522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57200" y="3124200"/>
            <a:ext cx="8229600" cy="17002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82480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195349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4648200" y="1219200"/>
            <a:ext cx="3886200" cy="4595851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62567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4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Lead-in Head, and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56356" y="234539"/>
            <a:ext cx="8235244" cy="5909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" y="1295400"/>
            <a:ext cx="8229600" cy="381000"/>
          </a:xfrm>
        </p:spPr>
        <p:txBody>
          <a:bodyPr anchor="ctr">
            <a:noAutofit/>
          </a:bodyPr>
          <a:lstStyle>
            <a:lvl1pPr marL="346075" indent="0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449"/>
            <a:ext cx="8229600" cy="4068763"/>
          </a:xfrm>
        </p:spPr>
        <p:txBody>
          <a:bodyPr/>
          <a:lstStyle>
            <a:lvl2pPr marL="914400" indent="-290513">
              <a:defRPr>
                <a:solidFill>
                  <a:schemeClr val="tx1">
                    <a:lumMod val="75000"/>
                  </a:schemeClr>
                </a:solidFill>
              </a:defRPr>
            </a:lvl2pPr>
            <a:lvl3pPr marL="1260475" indent="-290513">
              <a:defRPr sz="2400">
                <a:solidFill>
                  <a:schemeClr val="tx1">
                    <a:lumMod val="75000"/>
                  </a:schemeClr>
                </a:solidFill>
              </a:defRPr>
            </a:lvl3pPr>
            <a:lvl4pPr marL="16002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51827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0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microsoft.com/office/2007/relationships/hdphoto" Target="../media/hdphoto1.wdp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356350"/>
            <a:ext cx="9144000" cy="507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Date Placeholder 3"/>
          <p:cNvSpPr txBox="1">
            <a:spLocks/>
          </p:cNvSpPr>
          <p:nvPr/>
        </p:nvSpPr>
        <p:spPr>
          <a:xfrm>
            <a:off x="101599" y="6470650"/>
            <a:ext cx="2422525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rgbClr val="585858"/>
                </a:solidFill>
              </a:rPr>
              <a:t>Copyright ©2023 F.A. Davis Company</a:t>
            </a: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5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5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7294" y="6492183"/>
            <a:ext cx="1005840" cy="35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 preferRelativeResize="0">
            <a:picLocks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0" y="6434694"/>
            <a:ext cx="9171432" cy="45719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239154"/>
            <a:ext cx="8229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990600"/>
            <a:ext cx="9144000" cy="0"/>
          </a:xfrm>
          <a:prstGeom prst="line">
            <a:avLst/>
          </a:prstGeom>
          <a:ln w="12700">
            <a:solidFill>
              <a:srgbClr val="D99C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 preferRelativeResize="0">
            <a:picLocks/>
          </p:cNvPicPr>
          <p:nvPr/>
        </p:nvPicPr>
        <p:blipFill>
          <a:blip r:embed="rId56" cstate="print"/>
          <a:stretch>
            <a:fillRect/>
          </a:stretch>
        </p:blipFill>
        <p:spPr>
          <a:xfrm>
            <a:off x="0" y="6364006"/>
            <a:ext cx="9171432" cy="4571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400800"/>
            <a:ext cx="9144000" cy="45719"/>
          </a:xfrm>
          <a:prstGeom prst="rect">
            <a:avLst/>
          </a:prstGeom>
          <a:solidFill>
            <a:srgbClr val="2880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95" r:id="rId3"/>
    <p:sldLayoutId id="2147483683" r:id="rId4"/>
    <p:sldLayoutId id="2147483705" r:id="rId5"/>
    <p:sldLayoutId id="2147483703" r:id="rId6"/>
    <p:sldLayoutId id="2147483699" r:id="rId7"/>
    <p:sldLayoutId id="2147483701" r:id="rId8"/>
    <p:sldLayoutId id="2147483684" r:id="rId9"/>
    <p:sldLayoutId id="2147483692" r:id="rId10"/>
    <p:sldLayoutId id="2147483678" r:id="rId11"/>
    <p:sldLayoutId id="2147483726" r:id="rId12"/>
    <p:sldLayoutId id="2147483702" r:id="rId13"/>
    <p:sldLayoutId id="2147483679" r:id="rId14"/>
    <p:sldLayoutId id="2147483725" r:id="rId15"/>
    <p:sldLayoutId id="2147483680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690" r:id="rId22"/>
    <p:sldLayoutId id="2147483697" r:id="rId23"/>
    <p:sldLayoutId id="2147483700" r:id="rId24"/>
    <p:sldLayoutId id="2147483704" r:id="rId25"/>
    <p:sldLayoutId id="2147483706" r:id="rId26"/>
    <p:sldLayoutId id="2147483707" r:id="rId27"/>
    <p:sldLayoutId id="2147483708" r:id="rId28"/>
    <p:sldLayoutId id="2147483709" r:id="rId29"/>
    <p:sldLayoutId id="2147483710" r:id="rId30"/>
    <p:sldLayoutId id="2147483711" r:id="rId31"/>
    <p:sldLayoutId id="2147483712" r:id="rId32"/>
    <p:sldLayoutId id="2147483713" r:id="rId33"/>
    <p:sldLayoutId id="2147483714" r:id="rId34"/>
    <p:sldLayoutId id="2147483715" r:id="rId35"/>
    <p:sldLayoutId id="2147483718" r:id="rId36"/>
    <p:sldLayoutId id="2147483719" r:id="rId37"/>
    <p:sldLayoutId id="2147483720" r:id="rId38"/>
    <p:sldLayoutId id="2147483721" r:id="rId39"/>
    <p:sldLayoutId id="2147483722" r:id="rId40"/>
    <p:sldLayoutId id="2147483723" r:id="rId41"/>
    <p:sldLayoutId id="2147483724" r:id="rId42"/>
    <p:sldLayoutId id="2147483727" r:id="rId43"/>
    <p:sldLayoutId id="2147483729" r:id="rId44"/>
    <p:sldLayoutId id="2147483731" r:id="rId45"/>
    <p:sldLayoutId id="2147483732" r:id="rId46"/>
    <p:sldLayoutId id="2147483733" r:id="rId47"/>
    <p:sldLayoutId id="2147483734" r:id="rId48"/>
    <p:sldLayoutId id="2147483735" r:id="rId49"/>
    <p:sldLayoutId id="2147483736" r:id="rId50"/>
    <p:sldLayoutId id="2147483737" r:id="rId51"/>
    <p:sldLayoutId id="2147483738" r:id="rId5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3600" kern="1200">
          <a:solidFill>
            <a:srgbClr val="D99C21"/>
          </a:solidFill>
          <a:latin typeface="+mn-lt"/>
          <a:ea typeface="+mn-ea"/>
          <a:cs typeface="+mn-cs"/>
        </a:defRPr>
      </a:lvl1pPr>
      <a:lvl2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2pPr>
      <a:lvl3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3pPr>
      <a:lvl4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4pPr>
      <a:lvl5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5pPr>
      <a:lvl6pPr marL="4572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6pPr>
      <a:lvl7pPr marL="9144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7pPr>
      <a:lvl8pPr marL="13716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8pPr>
      <a:lvl9pPr marL="1828800"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rgbClr val="D99C21"/>
          </a:solidFill>
          <a:latin typeface="Calibri" panose="020F0502020204030204" pitchFamily="34" charset="0"/>
        </a:defRPr>
      </a:lvl9pPr>
    </p:titleStyle>
    <p:bodyStyle>
      <a:lvl1pPr marL="623888" indent="-277813" algn="l" rtl="0" eaLnBrk="1" fontAlgn="base" hangingPunct="1">
        <a:spcBef>
          <a:spcPct val="20000"/>
        </a:spcBef>
        <a:spcAft>
          <a:spcPct val="0"/>
        </a:spcAft>
        <a:buClr>
          <a:srgbClr val="28805C"/>
        </a:buClr>
        <a:buFont typeface="Wingdings" panose="05000000000000000000" pitchFamily="2" charset="2"/>
        <a:buChar char="§"/>
        <a:defRPr lang="en-US" sz="3200" kern="20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914400" indent="-290513" algn="l" rtl="0" eaLnBrk="1" fontAlgn="base" hangingPunct="1">
        <a:spcBef>
          <a:spcPct val="20000"/>
        </a:spcBef>
        <a:spcAft>
          <a:spcPct val="0"/>
        </a:spcAft>
        <a:buClr>
          <a:srgbClr val="D99C21"/>
        </a:buClr>
        <a:buFont typeface="Arial" panose="020B0604020202020204" pitchFamily="34" charset="0"/>
        <a:buChar char="•"/>
        <a:defRPr lang="en-US" sz="2800" kern="1200" dirty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260475" indent="-290513" algn="l" rtl="0" eaLnBrk="1" fontAlgn="base" hangingPunct="1">
        <a:spcBef>
          <a:spcPct val="20000"/>
        </a:spcBef>
        <a:spcAft>
          <a:spcPct val="0"/>
        </a:spcAft>
        <a:buClr>
          <a:srgbClr val="737373"/>
        </a:buClr>
        <a:buFont typeface="Calibri" panose="020F0502020204030204" pitchFamily="34" charset="0"/>
        <a:buChar char="‒"/>
        <a:tabLst>
          <a:tab pos="858838" algn="l"/>
        </a:tabLst>
        <a:defRPr sz="2800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>
          <a:xfrm>
            <a:off x="0" y="-8066"/>
            <a:ext cx="8763000" cy="923330"/>
          </a:xfrm>
        </p:spPr>
        <p:txBody>
          <a:bodyPr/>
          <a:lstStyle/>
          <a:p>
            <a:pPr algn="ctr"/>
            <a:r>
              <a:rPr lang="en-US" sz="3000" dirty="0"/>
              <a:t>Book cover for Understanding Medical-Surgical Nursing, Seventh Edition.</a:t>
            </a:r>
          </a:p>
        </p:txBody>
      </p:sp>
      <p:pic>
        <p:nvPicPr>
          <p:cNvPr id="7" name="Picture Placeholder 6" descr="Book cover for Understanding Medical-Surgical Nursing, Seventh Edition."/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475" y="1264139"/>
            <a:ext cx="2643849" cy="3442861"/>
          </a:xfrm>
        </p:spPr>
      </p:pic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276600" y="3008008"/>
            <a:ext cx="5557156" cy="1563992"/>
          </a:xfrm>
        </p:spPr>
        <p:txBody>
          <a:bodyPr/>
          <a:lstStyle/>
          <a:p>
            <a:r>
              <a:rPr lang="en-US" altLang="en-US" dirty="0"/>
              <a:t>Nursing Care of Patients with Fluid, Electrolyte, and</a:t>
            </a:r>
            <a:br>
              <a:rPr lang="en-US" altLang="en-US" dirty="0"/>
            </a:br>
            <a:r>
              <a:rPr lang="en-US" altLang="en-US" dirty="0"/>
              <a:t>Acid–Base Imbalances</a:t>
            </a:r>
          </a:p>
        </p:txBody>
      </p:sp>
    </p:spTree>
    <p:extLst>
      <p:ext uri="{BB962C8B-B14F-4D97-AF65-F5344CB8AC3E}">
        <p14:creationId xmlns:p14="http://schemas.microsoft.com/office/powerpoint/2010/main" val="2994719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7B526699-D2A6-4256-986C-27CBF6ABB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Fluid Imbalances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EF1CF75-4641-434C-AE01-C20F301F36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Dehydration</a:t>
            </a:r>
          </a:p>
          <a:p>
            <a:pPr lvl="1"/>
            <a:r>
              <a:rPr lang="en-US" altLang="en-US" dirty="0"/>
              <a:t>Hypovolemia</a:t>
            </a:r>
          </a:p>
          <a:p>
            <a:r>
              <a:rPr lang="en-US" altLang="en-US" dirty="0"/>
              <a:t>Fluid overload</a:t>
            </a:r>
          </a:p>
        </p:txBody>
      </p:sp>
    </p:spTree>
    <p:extLst>
      <p:ext uri="{BB962C8B-B14F-4D97-AF65-F5344CB8AC3E}">
        <p14:creationId xmlns:p14="http://schemas.microsoft.com/office/powerpoint/2010/main" val="145168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04611ECA-6A8B-4401-AD9E-77463A3DCB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Dehydration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7F1D83B-2CD9-4136-B647-64057927A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Thirst</a:t>
            </a:r>
          </a:p>
          <a:p>
            <a:r>
              <a:rPr lang="en-US" altLang="en-US" dirty="0"/>
              <a:t>Rapid, weak pulse</a:t>
            </a:r>
          </a:p>
          <a:p>
            <a:r>
              <a:rPr lang="en-US" altLang="en-US" dirty="0"/>
              <a:t>Low blood pressure</a:t>
            </a:r>
          </a:p>
          <a:p>
            <a:r>
              <a:rPr lang="en-US" altLang="en-US" dirty="0"/>
              <a:t>Dry skin and mucous membranes</a:t>
            </a:r>
          </a:p>
          <a:p>
            <a:r>
              <a:rPr lang="en-US" altLang="en-US" dirty="0"/>
              <a:t>Skin tenting</a:t>
            </a:r>
          </a:p>
          <a:p>
            <a:r>
              <a:rPr lang="en-US" altLang="en-US" dirty="0"/>
              <a:t>Decreased urine output</a:t>
            </a:r>
          </a:p>
          <a:p>
            <a:r>
              <a:rPr lang="en-US" altLang="en-US" dirty="0"/>
              <a:t>Increased temperature</a:t>
            </a:r>
          </a:p>
        </p:txBody>
      </p:sp>
    </p:spTree>
    <p:extLst>
      <p:ext uri="{BB962C8B-B14F-4D97-AF65-F5344CB8AC3E}">
        <p14:creationId xmlns:p14="http://schemas.microsoft.com/office/powerpoint/2010/main" val="115033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137F67FF-E6B2-4E85-99CB-3C13342CF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Deficient Fluid Volume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D6B62A-2268-4797-93A8-B728764742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Monitor daily weight.</a:t>
            </a:r>
          </a:p>
          <a:p>
            <a:r>
              <a:rPr lang="en-US" altLang="en-US" dirty="0"/>
              <a:t>Monitor intake and output.</a:t>
            </a:r>
          </a:p>
          <a:p>
            <a:r>
              <a:rPr lang="en-US" altLang="en-US" dirty="0"/>
              <a:t>Increase fluid intake.</a:t>
            </a:r>
          </a:p>
          <a:p>
            <a:r>
              <a:rPr lang="en-US" altLang="en-US" dirty="0"/>
              <a:t>Treat underlying cause.</a:t>
            </a:r>
          </a:p>
          <a:p>
            <a:r>
              <a:rPr lang="en-US" altLang="en-US" dirty="0"/>
              <a:t>Use caution with elderly patients.</a:t>
            </a:r>
          </a:p>
        </p:txBody>
      </p:sp>
    </p:spTree>
    <p:extLst>
      <p:ext uri="{BB962C8B-B14F-4D97-AF65-F5344CB8AC3E}">
        <p14:creationId xmlns:p14="http://schemas.microsoft.com/office/powerpoint/2010/main" val="753977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FD77AFD-477D-453B-BD98-01CD65A5D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Fluid Excess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A95556B-98F2-4786-B590-621D2014C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Bounding pulse </a:t>
            </a:r>
          </a:p>
          <a:p>
            <a:r>
              <a:rPr lang="en-US" altLang="en-US" dirty="0"/>
              <a:t>Elevated blood pressure</a:t>
            </a:r>
          </a:p>
          <a:p>
            <a:r>
              <a:rPr lang="en-US" altLang="en-US" dirty="0"/>
              <a:t>Respiratory changes</a:t>
            </a:r>
          </a:p>
          <a:p>
            <a:r>
              <a:rPr lang="en-US" altLang="en-US" dirty="0"/>
              <a:t>Edema</a:t>
            </a:r>
          </a:p>
          <a:p>
            <a:r>
              <a:rPr lang="en-US" altLang="en-US" dirty="0"/>
              <a:t>Increased urine output</a:t>
            </a:r>
          </a:p>
          <a:p>
            <a:r>
              <a:rPr lang="en-US" altLang="en-US" dirty="0"/>
              <a:t>Weight gain</a:t>
            </a:r>
          </a:p>
          <a:p>
            <a:r>
              <a:rPr lang="en-US" altLang="en-US" dirty="0"/>
              <a:t>Heart failure</a:t>
            </a:r>
          </a:p>
        </p:txBody>
      </p:sp>
    </p:spTree>
    <p:extLst>
      <p:ext uri="{BB962C8B-B14F-4D97-AF65-F5344CB8AC3E}">
        <p14:creationId xmlns:p14="http://schemas.microsoft.com/office/powerpoint/2010/main" val="296334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41EA02-5716-4631-899A-16CEAF9444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Excess Fluid Volume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EC8AA54-EC1F-4002-9C32-ADBC8683BD6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Monitor weight and urine output.</a:t>
            </a:r>
          </a:p>
          <a:p>
            <a:r>
              <a:rPr lang="en-US" altLang="en-US" dirty="0"/>
              <a:t>Place in Fowler p</a:t>
            </a:r>
            <a:r>
              <a:rPr lang="en-US" altLang="ja-JP" dirty="0"/>
              <a:t>osition.</a:t>
            </a:r>
          </a:p>
          <a:p>
            <a:r>
              <a:rPr lang="en-US" altLang="en-US" dirty="0"/>
              <a:t>Administer oxygen.</a:t>
            </a:r>
          </a:p>
          <a:p>
            <a:r>
              <a:rPr lang="en-US" altLang="en-US" dirty="0"/>
              <a:t>Administer diuretics.</a:t>
            </a:r>
          </a:p>
          <a:p>
            <a:r>
              <a:rPr lang="en-US" altLang="en-US" dirty="0"/>
              <a:t>Restrict fluid and sodium. </a:t>
            </a:r>
          </a:p>
        </p:txBody>
      </p:sp>
      <p:pic>
        <p:nvPicPr>
          <p:cNvPr id="6" name="Content Placeholder 5" descr="A patient sitting up in a hospital bed.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150" y="1500981"/>
            <a:ext cx="3810000" cy="3810000"/>
          </a:xfrm>
        </p:spPr>
      </p:pic>
    </p:spTree>
    <p:extLst>
      <p:ext uri="{BB962C8B-B14F-4D97-AF65-F5344CB8AC3E}">
        <p14:creationId xmlns:p14="http://schemas.microsoft.com/office/powerpoint/2010/main" val="347651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4FAF99F-DEB1-4761-90A6-C1FBC83606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Electrolytes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7A701C-229A-4F83-B5DF-C7928633D01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err="1"/>
              <a:t>Cations</a:t>
            </a:r>
            <a:endParaRPr lang="en-US" altLang="en-US" dirty="0"/>
          </a:p>
          <a:p>
            <a:pPr lvl="1"/>
            <a:r>
              <a:rPr lang="en-US" altLang="en-US" dirty="0"/>
              <a:t>Positive (+)</a:t>
            </a:r>
          </a:p>
          <a:p>
            <a:r>
              <a:rPr lang="en-US" altLang="en-US" dirty="0"/>
              <a:t>Anions</a:t>
            </a:r>
          </a:p>
          <a:p>
            <a:pPr lvl="1"/>
            <a:r>
              <a:rPr lang="en-US" altLang="en-US" dirty="0"/>
              <a:t>Negative (−)</a:t>
            </a:r>
          </a:p>
        </p:txBody>
      </p:sp>
      <p:pic>
        <p:nvPicPr>
          <p:cNvPr id="6" name="Content Placeholder 5" descr="A bar graph with electrolytes on the x-axis and milliequivalents per liter on the y-axis. Extracellular: the bar labeled sodium has value 142; potassium, 5; calcium, 6; magnesium, 1. Intracellular: the bar labeled sodium has value 10; potassium, 150; calcium, 0; magnesium, 40.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774" y="1272381"/>
            <a:ext cx="3730752" cy="4267200"/>
          </a:xfrm>
        </p:spPr>
      </p:pic>
    </p:spTree>
    <p:extLst>
      <p:ext uri="{BB962C8B-B14F-4D97-AF65-F5344CB8AC3E}">
        <p14:creationId xmlns:p14="http://schemas.microsoft.com/office/powerpoint/2010/main" val="1376219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93CD73B-4240-4927-BBCD-F9BB67FB59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Sodium Imbalances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8E7A3EE-C880-4592-9826-9E352F14DD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Hyponatremia</a:t>
            </a:r>
            <a:endParaRPr lang="en-US" altLang="en-US" dirty="0"/>
          </a:p>
          <a:p>
            <a:pPr lvl="1"/>
            <a:r>
              <a:rPr lang="en-US" altLang="en-US" dirty="0"/>
              <a:t>Sodium deficit</a:t>
            </a:r>
          </a:p>
          <a:p>
            <a:r>
              <a:rPr lang="en-US" altLang="en-US" dirty="0"/>
              <a:t>Hypernatremia</a:t>
            </a:r>
          </a:p>
          <a:p>
            <a:pPr lvl="1"/>
            <a:r>
              <a:rPr lang="en-US" altLang="en-US" dirty="0"/>
              <a:t>Sodium excess</a:t>
            </a:r>
          </a:p>
        </p:txBody>
      </p:sp>
    </p:spTree>
    <p:extLst>
      <p:ext uri="{BB962C8B-B14F-4D97-AF65-F5344CB8AC3E}">
        <p14:creationId xmlns:p14="http://schemas.microsoft.com/office/powerpoint/2010/main" val="940537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BB24EAA-AA81-48AE-AB71-EA6B553CA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Food Sources of Sodium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95830999-7291-49B6-932E-4F04AD4E33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4114800" cy="5053051"/>
          </a:xfrm>
        </p:spPr>
        <p:txBody>
          <a:bodyPr/>
          <a:lstStyle/>
          <a:p>
            <a:r>
              <a:rPr lang="en-US" altLang="en-US" dirty="0"/>
              <a:t>Pizza</a:t>
            </a:r>
          </a:p>
          <a:p>
            <a:r>
              <a:rPr lang="en-US" altLang="en-US" dirty="0"/>
              <a:t>Canned vegetables</a:t>
            </a:r>
          </a:p>
          <a:p>
            <a:r>
              <a:rPr lang="en-US" altLang="en-US" dirty="0"/>
              <a:t>Canned soups</a:t>
            </a:r>
          </a:p>
          <a:p>
            <a:r>
              <a:rPr lang="en-US" altLang="en-US" dirty="0"/>
              <a:t>Salty snacks</a:t>
            </a:r>
          </a:p>
          <a:p>
            <a:r>
              <a:rPr lang="en-US" altLang="en-US" dirty="0"/>
              <a:t>Prepared foods</a:t>
            </a:r>
          </a:p>
        </p:txBody>
      </p:sp>
      <p:sp>
        <p:nvSpPr>
          <p:cNvPr id="22531" name="WordArt 7" descr="The chemical symbol for sodium.">
            <a:extLst>
              <a:ext uri="{FF2B5EF4-FFF2-40B4-BE49-F238E27FC236}">
                <a16:creationId xmlns:a16="http://schemas.microsoft.com/office/drawing/2014/main" id="{ECF773F3-9E17-442A-BDE3-0356DECA186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486400" y="1981200"/>
            <a:ext cx="2743200" cy="2057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11500" kern="10" spc="-660" dirty="0"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Na+</a:t>
            </a:r>
          </a:p>
        </p:txBody>
      </p:sp>
    </p:spTree>
    <p:extLst>
      <p:ext uri="{BB962C8B-B14F-4D97-AF65-F5344CB8AC3E}">
        <p14:creationId xmlns:p14="http://schemas.microsoft.com/office/powerpoint/2010/main" val="2890283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22A0BEB-AFF8-4CB7-BE91-7AFFF32F7E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Hyponatremia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1A71E05-E08B-4FA2-8E6F-6A4EBD48E6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Sodium less than 135 </a:t>
            </a:r>
            <a:r>
              <a:rPr lang="en-US" dirty="0" err="1"/>
              <a:t>milliequivalents</a:t>
            </a:r>
            <a:r>
              <a:rPr lang="en-US" dirty="0"/>
              <a:t> per liter</a:t>
            </a:r>
            <a:endParaRPr lang="en-US" altLang="en-US" dirty="0"/>
          </a:p>
          <a:p>
            <a:r>
              <a:rPr lang="en-US" altLang="en-US" dirty="0"/>
              <a:t>Fluid excess or deficit</a:t>
            </a:r>
          </a:p>
          <a:p>
            <a:r>
              <a:rPr lang="en-US" altLang="en-US" dirty="0"/>
              <a:t>Mental status changes</a:t>
            </a:r>
          </a:p>
          <a:p>
            <a:r>
              <a:rPr lang="en-US" altLang="en-US" dirty="0"/>
              <a:t>Weakness</a:t>
            </a:r>
          </a:p>
          <a:p>
            <a:r>
              <a:rPr lang="en-US" altLang="en-US" dirty="0"/>
              <a:t>Nausea and vomiting</a:t>
            </a:r>
          </a:p>
        </p:txBody>
      </p:sp>
    </p:spTree>
    <p:extLst>
      <p:ext uri="{BB962C8B-B14F-4D97-AF65-F5344CB8AC3E}">
        <p14:creationId xmlns:p14="http://schemas.microsoft.com/office/powerpoint/2010/main" val="567272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D723675-7BDB-4009-AF97-68D61F111B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Hyponatremia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D9F5341-B432-4E96-A78E-4852DACF15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Monitor intake and output.</a:t>
            </a:r>
          </a:p>
          <a:p>
            <a:r>
              <a:rPr lang="en-US" altLang="en-US" dirty="0"/>
              <a:t>Monitor weight.</a:t>
            </a:r>
          </a:p>
          <a:p>
            <a:r>
              <a:rPr lang="en-US" altLang="en-US" dirty="0"/>
              <a:t>Restrict fluids.</a:t>
            </a:r>
          </a:p>
          <a:p>
            <a:r>
              <a:rPr lang="en-US" altLang="en-US" dirty="0"/>
              <a:t>Administer diuretics/steroids.</a:t>
            </a:r>
          </a:p>
        </p:txBody>
      </p:sp>
    </p:spTree>
    <p:extLst>
      <p:ext uri="{BB962C8B-B14F-4D97-AF65-F5344CB8AC3E}">
        <p14:creationId xmlns:p14="http://schemas.microsoft.com/office/powerpoint/2010/main" val="3682989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7A4DE0D-A23D-4574-A589-8DD69B91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Learning Outcomes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D71F70-7CDD-4930-AB6F-5862A531B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458200" cy="5053051"/>
          </a:xfrm>
        </p:spPr>
        <p:txBody>
          <a:bodyPr/>
          <a:lstStyle/>
          <a:p>
            <a:r>
              <a:rPr lang="en-US" altLang="en-US" dirty="0"/>
              <a:t>Identify the purposes of fluids and electrolytes in the body.</a:t>
            </a:r>
          </a:p>
          <a:p>
            <a:r>
              <a:rPr lang="en-US" altLang="en-US" dirty="0"/>
              <a:t>List the signs and symptoms of common</a:t>
            </a:r>
            <a:br>
              <a:rPr lang="en-US" altLang="en-US" dirty="0"/>
            </a:br>
            <a:r>
              <a:rPr lang="en-US" altLang="en-US" dirty="0"/>
              <a:t>fluid imbalances.</a:t>
            </a:r>
          </a:p>
          <a:p>
            <a:r>
              <a:rPr lang="en-US" altLang="en-US" dirty="0"/>
              <a:t>Predict patients who are at the highest risk for dehydration and fluid excess.</a:t>
            </a:r>
          </a:p>
          <a:p>
            <a:r>
              <a:rPr lang="en-US" altLang="en-US" dirty="0"/>
              <a:t>Identify data to collect in patients with fluid and electrolyte imbalances.</a:t>
            </a:r>
          </a:p>
        </p:txBody>
      </p:sp>
    </p:spTree>
    <p:extLst>
      <p:ext uri="{BB962C8B-B14F-4D97-AF65-F5344CB8AC3E}">
        <p14:creationId xmlns:p14="http://schemas.microsoft.com/office/powerpoint/2010/main" val="1012742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BA904EE-FA0A-43E1-9D3E-8827C27B9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Hypernatremia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47BDD81-1672-4300-9DE9-30B7FA3DB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Sodium greater than 145 </a:t>
            </a:r>
            <a:r>
              <a:rPr lang="en-US" dirty="0" err="1"/>
              <a:t>milliequivalents</a:t>
            </a:r>
            <a:r>
              <a:rPr lang="en-US" dirty="0"/>
              <a:t>/liter</a:t>
            </a:r>
            <a:endParaRPr lang="en-US" altLang="en-US" dirty="0"/>
          </a:p>
          <a:p>
            <a:r>
              <a:rPr lang="en-US" altLang="en-US" dirty="0"/>
              <a:t>Thirst</a:t>
            </a:r>
          </a:p>
          <a:p>
            <a:r>
              <a:rPr lang="en-US" altLang="en-US" dirty="0"/>
              <a:t>Mental status changes</a:t>
            </a:r>
          </a:p>
          <a:p>
            <a:r>
              <a:rPr lang="en-US" altLang="en-US" dirty="0"/>
              <a:t>Seizures</a:t>
            </a:r>
          </a:p>
          <a:p>
            <a:r>
              <a:rPr lang="en-US" altLang="en-US" dirty="0"/>
              <a:t>Muscle weakness</a:t>
            </a:r>
          </a:p>
          <a:p>
            <a:r>
              <a:rPr lang="en-US" altLang="en-US" dirty="0"/>
              <a:t>Respiratory compromise</a:t>
            </a:r>
          </a:p>
        </p:txBody>
      </p:sp>
    </p:spTree>
    <p:extLst>
      <p:ext uri="{BB962C8B-B14F-4D97-AF65-F5344CB8AC3E}">
        <p14:creationId xmlns:p14="http://schemas.microsoft.com/office/powerpoint/2010/main" val="843176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4D86C91D-6E19-4075-B243-E3A70166F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Hypernatremia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28F205B-DB8C-4567-B657-461BCB2818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Treat fluid imbalance first.</a:t>
            </a:r>
          </a:p>
          <a:p>
            <a:r>
              <a:rPr lang="en-US" altLang="en-US" dirty="0"/>
              <a:t>Monitor intake and output.</a:t>
            </a:r>
          </a:p>
          <a:p>
            <a:r>
              <a:rPr lang="en-US" altLang="en-US" dirty="0"/>
              <a:t>Monitor weight.</a:t>
            </a:r>
          </a:p>
          <a:p>
            <a:r>
              <a:rPr lang="en-US" altLang="en-US" dirty="0"/>
              <a:t>Administer diuretics.</a:t>
            </a:r>
          </a:p>
          <a:p>
            <a:r>
              <a:rPr lang="en-US" altLang="en-US" dirty="0"/>
              <a:t>Restrict dietary sodium.</a:t>
            </a:r>
          </a:p>
          <a:p>
            <a:r>
              <a:rPr lang="en-US" altLang="en-US" dirty="0"/>
              <a:t>Treat cause.</a:t>
            </a:r>
          </a:p>
        </p:txBody>
      </p:sp>
    </p:spTree>
    <p:extLst>
      <p:ext uri="{BB962C8B-B14F-4D97-AF65-F5344CB8AC3E}">
        <p14:creationId xmlns:p14="http://schemas.microsoft.com/office/powerpoint/2010/main" val="2183320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BFDAAD3-8B57-4E50-B66A-129F20F2C8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Potassium Imbalances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151F4D8-D8B0-402B-84C1-615EE71D83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Hypokalemia</a:t>
            </a:r>
          </a:p>
          <a:p>
            <a:pPr lvl="1"/>
            <a:r>
              <a:rPr lang="en-US" altLang="en-US" dirty="0"/>
              <a:t>Potassium deficit </a:t>
            </a:r>
          </a:p>
          <a:p>
            <a:r>
              <a:rPr lang="en-US" altLang="en-US" dirty="0"/>
              <a:t>Hyperkalemia</a:t>
            </a:r>
          </a:p>
          <a:p>
            <a:pPr lvl="1"/>
            <a:r>
              <a:rPr lang="en-US" altLang="en-US" dirty="0"/>
              <a:t>Potassium excess</a:t>
            </a:r>
          </a:p>
        </p:txBody>
      </p:sp>
    </p:spTree>
    <p:extLst>
      <p:ext uri="{BB962C8B-B14F-4D97-AF65-F5344CB8AC3E}">
        <p14:creationId xmlns:p14="http://schemas.microsoft.com/office/powerpoint/2010/main" val="142462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614D7F5-B3C7-4543-BDAA-62D049350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Food Sources of Potassium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7EC57FA-160C-4F02-A324-E343B4437E1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Sweet potatoes</a:t>
            </a:r>
          </a:p>
          <a:p>
            <a:r>
              <a:rPr lang="en-US" altLang="en-US" dirty="0"/>
              <a:t>Beet greens</a:t>
            </a:r>
          </a:p>
          <a:p>
            <a:r>
              <a:rPr lang="en-US" altLang="en-US" dirty="0"/>
              <a:t>Potatoes</a:t>
            </a:r>
          </a:p>
          <a:p>
            <a:r>
              <a:rPr lang="en-US" altLang="en-US" dirty="0"/>
              <a:t>Yogurt</a:t>
            </a:r>
          </a:p>
          <a:p>
            <a:r>
              <a:rPr lang="en-US" altLang="en-US" dirty="0"/>
              <a:t>Prune juice</a:t>
            </a:r>
          </a:p>
          <a:p>
            <a:r>
              <a:rPr lang="en-US" altLang="en-US" dirty="0"/>
              <a:t>Bananas</a:t>
            </a:r>
          </a:p>
          <a:p>
            <a:r>
              <a:rPr lang="en-US" altLang="en-US" dirty="0"/>
              <a:t>Orange juice</a:t>
            </a:r>
          </a:p>
          <a:p>
            <a:r>
              <a:rPr lang="en-US" altLang="en-US" dirty="0"/>
              <a:t>Avocados</a:t>
            </a:r>
          </a:p>
        </p:txBody>
      </p:sp>
      <p:sp>
        <p:nvSpPr>
          <p:cNvPr id="5" name="WordArt 7" descr="The chemical symbol for potassium.">
            <a:extLst>
              <a:ext uri="{FF2B5EF4-FFF2-40B4-BE49-F238E27FC236}">
                <a16:creationId xmlns:a16="http://schemas.microsoft.com/office/drawing/2014/main" id="{A11C61E4-CA6D-43FE-87DA-C05BD1FCF77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486400" y="1981200"/>
            <a:ext cx="1981200" cy="2057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11500" kern="10" spc="-660" dirty="0"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K+</a:t>
            </a:r>
          </a:p>
        </p:txBody>
      </p:sp>
    </p:spTree>
    <p:extLst>
      <p:ext uri="{BB962C8B-B14F-4D97-AF65-F5344CB8AC3E}">
        <p14:creationId xmlns:p14="http://schemas.microsoft.com/office/powerpoint/2010/main" val="380093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D0FEEF8-0E68-4DA6-9AA3-49B308165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Hypokalemia Signs and Symptoms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A2010E-DECB-4603-9009-9219326F28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Potassium (K+) lower than 3.5 </a:t>
            </a:r>
            <a:r>
              <a:rPr lang="en-US" dirty="0" err="1"/>
              <a:t>milliequivalents</a:t>
            </a:r>
            <a:r>
              <a:rPr lang="en-US" dirty="0"/>
              <a:t> per liter</a:t>
            </a:r>
            <a:endParaRPr lang="en-US" altLang="en-US" dirty="0"/>
          </a:p>
          <a:p>
            <a:r>
              <a:rPr lang="en-US" altLang="en-US" dirty="0"/>
              <a:t>Muscle weakness</a:t>
            </a:r>
          </a:p>
          <a:p>
            <a:r>
              <a:rPr lang="en-US" altLang="en-US" dirty="0"/>
              <a:t>Shallow respirations</a:t>
            </a:r>
          </a:p>
          <a:p>
            <a:r>
              <a:rPr lang="en-US" altLang="en-US" dirty="0"/>
              <a:t>Mental status changes</a:t>
            </a:r>
          </a:p>
          <a:p>
            <a:r>
              <a:rPr lang="en-US" altLang="en-US" dirty="0"/>
              <a:t>Cardiac arrhythmia and arrest</a:t>
            </a:r>
          </a:p>
        </p:txBody>
      </p:sp>
    </p:spTree>
    <p:extLst>
      <p:ext uri="{BB962C8B-B14F-4D97-AF65-F5344CB8AC3E}">
        <p14:creationId xmlns:p14="http://schemas.microsoft.com/office/powerpoint/2010/main" val="378983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6269C0FA-A97D-4E9F-98C3-3D6D241043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Hypokalemia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C6CD730-0F27-440D-8836-11BE274618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Treat underlying cause.</a:t>
            </a:r>
          </a:p>
          <a:p>
            <a:r>
              <a:rPr lang="en-US" altLang="en-US" dirty="0"/>
              <a:t>Offer potassium-rich foods.</a:t>
            </a:r>
          </a:p>
          <a:p>
            <a:r>
              <a:rPr lang="en-US" altLang="en-US" dirty="0"/>
              <a:t>Administer potassium replacement.</a:t>
            </a:r>
          </a:p>
          <a:p>
            <a:r>
              <a:rPr lang="en-US" altLang="en-US" dirty="0"/>
              <a:t>Teach patient</a:t>
            </a:r>
          </a:p>
          <a:p>
            <a:pPr lvl="1"/>
            <a:r>
              <a:rPr lang="en-US" altLang="en-US" dirty="0"/>
              <a:t>Signs and symptoms to report</a:t>
            </a:r>
          </a:p>
          <a:p>
            <a:pPr lvl="1"/>
            <a:r>
              <a:rPr lang="en-US" altLang="en-US" dirty="0"/>
              <a:t>Self-administration of supplement</a:t>
            </a:r>
          </a:p>
        </p:txBody>
      </p:sp>
    </p:spTree>
    <p:extLst>
      <p:ext uri="{BB962C8B-B14F-4D97-AF65-F5344CB8AC3E}">
        <p14:creationId xmlns:p14="http://schemas.microsoft.com/office/powerpoint/2010/main" val="33217127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944B3641-9CA1-40AB-9528-B263E08FD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Hyperkalemia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8831834-708C-4930-9A40-9FF749A087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K+ greater than 5 </a:t>
            </a:r>
            <a:r>
              <a:rPr lang="en-US" dirty="0" err="1"/>
              <a:t>milliequivalents</a:t>
            </a:r>
            <a:r>
              <a:rPr lang="en-US" dirty="0"/>
              <a:t> per liter</a:t>
            </a:r>
            <a:endParaRPr lang="en-US" altLang="en-US" dirty="0"/>
          </a:p>
          <a:p>
            <a:r>
              <a:rPr lang="en-US" altLang="en-US" dirty="0"/>
              <a:t>Muscle twitching and cramps </a:t>
            </a:r>
          </a:p>
          <a:p>
            <a:pPr lvl="1"/>
            <a:r>
              <a:rPr lang="en-US" altLang="en-US" dirty="0"/>
              <a:t>Later muscle weakness</a:t>
            </a:r>
          </a:p>
          <a:p>
            <a:r>
              <a:rPr lang="en-US" altLang="en-US" dirty="0"/>
              <a:t>Diarrhea</a:t>
            </a:r>
          </a:p>
          <a:p>
            <a:r>
              <a:rPr lang="en-US" altLang="en-US" dirty="0"/>
              <a:t>Low blood pressure</a:t>
            </a:r>
          </a:p>
          <a:p>
            <a:r>
              <a:rPr lang="en-US" altLang="en-US" dirty="0"/>
              <a:t>Cardiac arrhythmia and arrest</a:t>
            </a:r>
          </a:p>
        </p:txBody>
      </p:sp>
    </p:spTree>
    <p:extLst>
      <p:ext uri="{BB962C8B-B14F-4D97-AF65-F5344CB8AC3E}">
        <p14:creationId xmlns:p14="http://schemas.microsoft.com/office/powerpoint/2010/main" val="3076882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1589D1B-5E3D-42C1-9F04-0BDD134D2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Hyperkalemia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F8D2982-6DFA-41B1-B297-10BCE4F16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Limit dietary potassium.</a:t>
            </a:r>
          </a:p>
          <a:p>
            <a:r>
              <a:rPr lang="en-US" altLang="en-US" dirty="0"/>
              <a:t>Hold potassium supplements.</a:t>
            </a:r>
          </a:p>
          <a:p>
            <a:r>
              <a:rPr lang="en-US" altLang="en-US" dirty="0"/>
              <a:t>Administer medications as ordered.</a:t>
            </a:r>
          </a:p>
          <a:p>
            <a:pPr lvl="1"/>
            <a:r>
              <a:rPr lang="en-US" altLang="en-US" dirty="0"/>
              <a:t>Potassium-losing diuretic</a:t>
            </a:r>
          </a:p>
          <a:p>
            <a:pPr lvl="1"/>
            <a:r>
              <a:rPr lang="en-US" altLang="en-US" dirty="0" err="1"/>
              <a:t>Kayexalate</a:t>
            </a:r>
            <a:endParaRPr lang="en-US" altLang="en-US" dirty="0"/>
          </a:p>
          <a:p>
            <a:pPr lvl="1"/>
            <a:r>
              <a:rPr lang="en-US" altLang="en-US" dirty="0"/>
              <a:t>Insulin with glucose</a:t>
            </a:r>
          </a:p>
        </p:txBody>
      </p:sp>
    </p:spTree>
    <p:extLst>
      <p:ext uri="{BB962C8B-B14F-4D97-AF65-F5344CB8AC3E}">
        <p14:creationId xmlns:p14="http://schemas.microsoft.com/office/powerpoint/2010/main" val="39318986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1ACD675-06E7-4980-B149-86765CEF1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Calcium Imbalances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39DFE0B-069E-412B-AB90-247BC3F6A3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Hypocalcemia</a:t>
            </a:r>
            <a:endParaRPr lang="en-US" altLang="en-US" dirty="0"/>
          </a:p>
          <a:p>
            <a:pPr lvl="1"/>
            <a:r>
              <a:rPr lang="en-US" altLang="en-US" dirty="0"/>
              <a:t>Low calcium level</a:t>
            </a:r>
          </a:p>
          <a:p>
            <a:r>
              <a:rPr lang="en-US" altLang="en-US" dirty="0" err="1"/>
              <a:t>Hypercalcemia</a:t>
            </a:r>
            <a:endParaRPr lang="en-US" altLang="en-US" dirty="0"/>
          </a:p>
          <a:p>
            <a:pPr lvl="1"/>
            <a:r>
              <a:rPr lang="en-US" altLang="en-US" dirty="0"/>
              <a:t>High calcium level</a:t>
            </a:r>
          </a:p>
        </p:txBody>
      </p:sp>
    </p:spTree>
    <p:extLst>
      <p:ext uri="{BB962C8B-B14F-4D97-AF65-F5344CB8AC3E}">
        <p14:creationId xmlns:p14="http://schemas.microsoft.com/office/powerpoint/2010/main" val="2659143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898A7C59-481B-45A1-872C-A700ED019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Food Sources of Calcium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260F8F2-90AA-4CE4-928D-280BA6961D3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Fortified cereals</a:t>
            </a:r>
          </a:p>
          <a:p>
            <a:r>
              <a:rPr lang="en-US" altLang="en-US" dirty="0"/>
              <a:t>Canned salmon</a:t>
            </a:r>
          </a:p>
          <a:p>
            <a:r>
              <a:rPr lang="en-US" altLang="en-US" dirty="0"/>
              <a:t>Spinach</a:t>
            </a:r>
          </a:p>
          <a:p>
            <a:r>
              <a:rPr lang="en-US" altLang="en-US" dirty="0"/>
              <a:t>Yogurt</a:t>
            </a:r>
          </a:p>
          <a:p>
            <a:r>
              <a:rPr lang="en-US" altLang="en-US" dirty="0"/>
              <a:t>Cheese</a:t>
            </a:r>
          </a:p>
          <a:p>
            <a:r>
              <a:rPr lang="en-US" altLang="en-US" dirty="0"/>
              <a:t>Milk</a:t>
            </a:r>
          </a:p>
        </p:txBody>
      </p:sp>
      <p:sp>
        <p:nvSpPr>
          <p:cNvPr id="8" name="WordArt 7" descr="The chemical symbol for calcium.">
            <a:extLst>
              <a:ext uri="{FF2B5EF4-FFF2-40B4-BE49-F238E27FC236}">
                <a16:creationId xmlns:a16="http://schemas.microsoft.com/office/drawing/2014/main" id="{92FE8861-F427-444D-B123-B0E3EB8E18C4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105400" y="1981200"/>
            <a:ext cx="3585210" cy="2057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11500" kern="10" spc="-660" dirty="0" err="1"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Ca</a:t>
            </a:r>
            <a:r>
              <a:rPr lang="en-US" sz="11500" kern="10" spc="-660" dirty="0"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46012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F9B9FA9-923F-4D47-BBED-B201CC82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Learning Outcomes (continued_1)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F5A7BA-3F55-4944-83D9-851E593E6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Describe therapeutic measures for patients with fluid and electrolyte imbalances.</a:t>
            </a:r>
          </a:p>
          <a:p>
            <a:r>
              <a:rPr lang="en-US" altLang="en-US" dirty="0"/>
              <a:t>Identify the education needs of patients with fluid imbalances.</a:t>
            </a:r>
          </a:p>
          <a:p>
            <a:r>
              <a:rPr lang="en-US" altLang="en-US" dirty="0"/>
              <a:t>Categorize common causes, signs and symptoms, and treatments for sodium, potassium, calcium, and</a:t>
            </a:r>
            <a:br>
              <a:rPr lang="en-US" altLang="en-US" dirty="0"/>
            </a:br>
            <a:r>
              <a:rPr lang="en-US" altLang="en-US" dirty="0"/>
              <a:t>magnesium imbalances.</a:t>
            </a:r>
          </a:p>
        </p:txBody>
      </p:sp>
    </p:spTree>
    <p:extLst>
      <p:ext uri="{BB962C8B-B14F-4D97-AF65-F5344CB8AC3E}">
        <p14:creationId xmlns:p14="http://schemas.microsoft.com/office/powerpoint/2010/main" val="787437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D85E2C1-C67D-4D2C-972B-A3690BEDF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Hypocalcemia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4E3EFC3-6CEB-48DF-80FD-52E43F713D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Calcium (</a:t>
            </a:r>
            <a:r>
              <a:rPr lang="en-US" altLang="en-US" dirty="0" err="1"/>
              <a:t>Ca</a:t>
            </a:r>
            <a:r>
              <a:rPr lang="en-US" altLang="en-US" dirty="0"/>
              <a:t>++) less than 9 milligrams per deciliter or 4.5 </a:t>
            </a:r>
            <a:r>
              <a:rPr lang="en-US" altLang="en-US" dirty="0" err="1"/>
              <a:t>milliequivalents</a:t>
            </a:r>
            <a:r>
              <a:rPr lang="en-US" altLang="en-US" dirty="0"/>
              <a:t> per liter</a:t>
            </a:r>
          </a:p>
          <a:p>
            <a:r>
              <a:rPr lang="en-US" altLang="en-US" dirty="0"/>
              <a:t>Mental status changes</a:t>
            </a:r>
          </a:p>
          <a:p>
            <a:r>
              <a:rPr lang="en-US" altLang="en-US" dirty="0"/>
              <a:t>Hyperactive deep tendon reflexes</a:t>
            </a:r>
          </a:p>
          <a:p>
            <a:r>
              <a:rPr lang="en-US" altLang="en-US" dirty="0"/>
              <a:t>Diarrhea</a:t>
            </a:r>
          </a:p>
          <a:p>
            <a:r>
              <a:rPr lang="en-US" altLang="en-US" dirty="0"/>
              <a:t>Cardiac arrhythmia and arrest</a:t>
            </a:r>
          </a:p>
        </p:txBody>
      </p:sp>
    </p:spTree>
    <p:extLst>
      <p:ext uri="{BB962C8B-B14F-4D97-AF65-F5344CB8AC3E}">
        <p14:creationId xmlns:p14="http://schemas.microsoft.com/office/powerpoint/2010/main" val="1955826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C5141DFB-FA06-4CD7-9972-915040733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Hypocalcemia Signs and Symptoms (continued)</a:t>
            </a:r>
          </a:p>
        </p:txBody>
      </p:sp>
      <p:pic>
        <p:nvPicPr>
          <p:cNvPr id="6" name="Content Placeholder 5" descr="A hand in palmar flexion as a blood pressure cuff is inflated on the arm.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302" y="1295400"/>
            <a:ext cx="3511296" cy="352348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4F88EC-1B92-4F85-9EEE-880683B5FC7B}"/>
              </a:ext>
            </a:extLst>
          </p:cNvPr>
          <p:cNvSpPr txBox="1"/>
          <p:nvPr/>
        </p:nvSpPr>
        <p:spPr>
          <a:xfrm>
            <a:off x="801022" y="5029200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Trousseau sign</a:t>
            </a:r>
          </a:p>
        </p:txBody>
      </p:sp>
      <p:pic>
        <p:nvPicPr>
          <p:cNvPr id="7" name="Content Placeholder 6" descr="A woman's face twitching as a person touches near her eye."/>
          <p:cNvPicPr>
            <a:picLocks noGrp="1" noChangeAspect="1"/>
          </p:cNvPicPr>
          <p:nvPr>
            <p:ph sz="half" idx="2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1" b="34964"/>
          <a:stretch/>
        </p:blipFill>
        <p:spPr>
          <a:xfrm>
            <a:off x="5577239" y="2214621"/>
            <a:ext cx="2929821" cy="238272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04932-CB57-4A52-BAEB-6054D674DB89}"/>
              </a:ext>
            </a:extLst>
          </p:cNvPr>
          <p:cNvSpPr txBox="1"/>
          <p:nvPr/>
        </p:nvSpPr>
        <p:spPr>
          <a:xfrm>
            <a:off x="4724400" y="5029199"/>
            <a:ext cx="3511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Chvostek sign</a:t>
            </a:r>
          </a:p>
        </p:txBody>
      </p:sp>
    </p:spTree>
    <p:extLst>
      <p:ext uri="{BB962C8B-B14F-4D97-AF65-F5344CB8AC3E}">
        <p14:creationId xmlns:p14="http://schemas.microsoft.com/office/powerpoint/2010/main" val="3875114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1BA2826-5FFD-45B9-BC47-3B86F481C2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Hypocalcemia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0AA2731-A3A0-47F2-867E-71E67F419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Treat cause.</a:t>
            </a:r>
          </a:p>
          <a:p>
            <a:r>
              <a:rPr lang="en-US" altLang="en-US" dirty="0"/>
              <a:t>Increase dietary calcium.</a:t>
            </a:r>
          </a:p>
          <a:p>
            <a:r>
              <a:rPr lang="en-US" altLang="en-US" dirty="0"/>
              <a:t>Administer medications as ordered.</a:t>
            </a:r>
          </a:p>
          <a:p>
            <a:pPr lvl="1"/>
            <a:r>
              <a:rPr lang="en-US" altLang="en-US" dirty="0"/>
              <a:t>IV calcium </a:t>
            </a:r>
            <a:r>
              <a:rPr lang="en-US" altLang="en-US" dirty="0" err="1"/>
              <a:t>gluconate</a:t>
            </a:r>
            <a:endParaRPr lang="en-US" altLang="en-US" dirty="0"/>
          </a:p>
          <a:p>
            <a:pPr lvl="1"/>
            <a:r>
              <a:rPr lang="en-US" altLang="en-US" dirty="0"/>
              <a:t>Oral calcium supplements</a:t>
            </a:r>
          </a:p>
          <a:p>
            <a:pPr lvl="1"/>
            <a:r>
              <a:rPr lang="en-US" altLang="en-US" dirty="0"/>
              <a:t>Aluminum hydroxide to bind phosphate</a:t>
            </a:r>
          </a:p>
        </p:txBody>
      </p:sp>
    </p:spTree>
    <p:extLst>
      <p:ext uri="{BB962C8B-B14F-4D97-AF65-F5344CB8AC3E}">
        <p14:creationId xmlns:p14="http://schemas.microsoft.com/office/powerpoint/2010/main" val="917019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25F34E4D-EA03-49A7-8006-B3DFD149E6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Hypercalcemia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DFC640C-D00E-4CD2-B659-391D5450DE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Calcium greater than 11 milligrams per deciliter or 5.5 </a:t>
            </a:r>
            <a:r>
              <a:rPr lang="en-US" altLang="en-US" dirty="0" err="1"/>
              <a:t>milliequivalents</a:t>
            </a:r>
            <a:r>
              <a:rPr lang="en-US" altLang="en-US" dirty="0"/>
              <a:t> per liter</a:t>
            </a:r>
          </a:p>
          <a:p>
            <a:r>
              <a:rPr lang="en-US" altLang="en-US" dirty="0"/>
              <a:t>Increased heart rate and blood pressure</a:t>
            </a:r>
          </a:p>
          <a:p>
            <a:r>
              <a:rPr lang="en-US" altLang="en-US" dirty="0"/>
              <a:t>Skeletal muscle weakness</a:t>
            </a:r>
          </a:p>
          <a:p>
            <a:r>
              <a:rPr lang="en-US" altLang="en-US" dirty="0"/>
              <a:t>Decreased gastrointestinal motility</a:t>
            </a:r>
          </a:p>
        </p:txBody>
      </p:sp>
    </p:spTree>
    <p:extLst>
      <p:ext uri="{BB962C8B-B14F-4D97-AF65-F5344CB8AC3E}">
        <p14:creationId xmlns:p14="http://schemas.microsoft.com/office/powerpoint/2010/main" val="878313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6F1EFA0-0CD7-4081-802D-110BAEEBA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Hypercalcemia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D2F9110-1CDB-453D-8AFD-3031C7835B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Administer fluids.</a:t>
            </a:r>
          </a:p>
          <a:p>
            <a:r>
              <a:rPr lang="en-US" altLang="en-US" dirty="0"/>
              <a:t>Administer medications as ordered.</a:t>
            </a:r>
          </a:p>
          <a:p>
            <a:pPr lvl="1"/>
            <a:r>
              <a:rPr lang="en-US" altLang="en-US" dirty="0"/>
              <a:t>Furosemide (Lasix)</a:t>
            </a:r>
          </a:p>
          <a:p>
            <a:pPr lvl="1"/>
            <a:r>
              <a:rPr lang="en-US" altLang="en-US" dirty="0" err="1"/>
              <a:t>Pamidronate</a:t>
            </a:r>
            <a:r>
              <a:rPr lang="en-US" altLang="en-US" dirty="0"/>
              <a:t> (</a:t>
            </a:r>
            <a:r>
              <a:rPr lang="en-US" altLang="en-US" dirty="0" err="1"/>
              <a:t>Aredia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Zoledronic acid (</a:t>
            </a:r>
            <a:r>
              <a:rPr lang="en-US" altLang="en-US" dirty="0" err="1"/>
              <a:t>Zometa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Calcitonin</a:t>
            </a:r>
          </a:p>
          <a:p>
            <a:r>
              <a:rPr lang="en-US" altLang="en-US" dirty="0"/>
              <a:t>Hemodialysis</a:t>
            </a:r>
          </a:p>
        </p:txBody>
      </p:sp>
    </p:spTree>
    <p:extLst>
      <p:ext uri="{BB962C8B-B14F-4D97-AF65-F5344CB8AC3E}">
        <p14:creationId xmlns:p14="http://schemas.microsoft.com/office/powerpoint/2010/main" val="2287368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B20EBF0-7748-4298-8D0F-A46C3B30A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Magnesium Imbalances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BD1F0C0-D4EF-4F4F-B5DA-1F4EF117A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4800600" cy="3529051"/>
          </a:xfrm>
        </p:spPr>
        <p:txBody>
          <a:bodyPr/>
          <a:lstStyle/>
          <a:p>
            <a:r>
              <a:rPr lang="en-US" altLang="en-US" dirty="0" err="1"/>
              <a:t>Hypomagnesemia</a:t>
            </a:r>
            <a:endParaRPr lang="en-US" altLang="en-US" dirty="0"/>
          </a:p>
          <a:p>
            <a:pPr lvl="1"/>
            <a:r>
              <a:rPr lang="en-US" altLang="en-US" dirty="0"/>
              <a:t>Low magnesium level</a:t>
            </a:r>
          </a:p>
          <a:p>
            <a:r>
              <a:rPr lang="en-US" altLang="en-US" dirty="0" err="1"/>
              <a:t>Hypermagnesemia</a:t>
            </a:r>
            <a:endParaRPr lang="en-US" altLang="en-US" dirty="0"/>
          </a:p>
          <a:p>
            <a:pPr lvl="1"/>
            <a:r>
              <a:rPr lang="en-US" altLang="en-US" dirty="0"/>
              <a:t>High magnesium level</a:t>
            </a:r>
          </a:p>
        </p:txBody>
      </p:sp>
      <p:sp>
        <p:nvSpPr>
          <p:cNvPr id="7" name="WordArt 7" descr="The chemical symbol for magnesium.">
            <a:extLst>
              <a:ext uri="{FF2B5EF4-FFF2-40B4-BE49-F238E27FC236}">
                <a16:creationId xmlns:a16="http://schemas.microsoft.com/office/drawing/2014/main" id="{903BCBB5-3644-4E0E-AB70-A26047DA86B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638800" y="1195349"/>
            <a:ext cx="2667000" cy="2057400"/>
          </a:xfrm>
          <a:prstGeom prst="rect">
            <a:avLst/>
          </a:prstGeom>
        </p:spPr>
        <p:txBody>
          <a:bodyPr wrap="none" fromWordArt="1"/>
          <a:lstStyle/>
          <a:p>
            <a:pPr algn="ctr"/>
            <a:r>
              <a:rPr lang="en-US" sz="11500" kern="10" spc="-660" dirty="0">
                <a:ln w="12700">
                  <a:solidFill>
                    <a:srgbClr val="000099"/>
                  </a:solidFill>
                  <a:miter lim="800000"/>
                  <a:headEnd/>
                  <a:tailEnd/>
                </a:ln>
                <a:solidFill>
                  <a:srgbClr val="0099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</a:rPr>
              <a:t>Mg+</a:t>
            </a:r>
          </a:p>
        </p:txBody>
      </p:sp>
    </p:spTree>
    <p:extLst>
      <p:ext uri="{BB962C8B-B14F-4D97-AF65-F5344CB8AC3E}">
        <p14:creationId xmlns:p14="http://schemas.microsoft.com/office/powerpoint/2010/main" val="42304316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8ECFC73E-3B8E-4E3B-8CEC-9DF6920EBF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Hypomagnesemia Signs and Symptoms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22D6C07-9AD4-49D3-94BD-4EAD228A3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Magnesium (Mg++) less than 1.5 </a:t>
            </a:r>
            <a:r>
              <a:rPr lang="en-US" altLang="en-US" dirty="0" err="1"/>
              <a:t>milliequivalents</a:t>
            </a:r>
            <a:r>
              <a:rPr lang="en-US" altLang="en-US" dirty="0"/>
              <a:t> per liter</a:t>
            </a:r>
          </a:p>
          <a:p>
            <a:r>
              <a:rPr lang="en-US" altLang="en-US" dirty="0"/>
              <a:t>Positive Trousseau</a:t>
            </a:r>
            <a:r>
              <a:rPr lang="en-US" altLang="ja-JP" dirty="0"/>
              <a:t> sign</a:t>
            </a:r>
          </a:p>
          <a:p>
            <a:r>
              <a:rPr lang="en-US" altLang="en-US" dirty="0"/>
              <a:t>Positive </a:t>
            </a:r>
            <a:r>
              <a:rPr lang="en-US" altLang="en-US" dirty="0" err="1"/>
              <a:t>Chvostek</a:t>
            </a:r>
            <a:r>
              <a:rPr lang="en-US" altLang="ja-JP" dirty="0"/>
              <a:t> sign</a:t>
            </a:r>
          </a:p>
          <a:p>
            <a:r>
              <a:rPr lang="en-US" altLang="en-US" dirty="0"/>
              <a:t>Cardiac arrhythmia and arrest</a:t>
            </a:r>
          </a:p>
        </p:txBody>
      </p:sp>
    </p:spTree>
    <p:extLst>
      <p:ext uri="{BB962C8B-B14F-4D97-AF65-F5344CB8AC3E}">
        <p14:creationId xmlns:p14="http://schemas.microsoft.com/office/powerpoint/2010/main" val="334134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6ED06217-A4DE-43A7-82CB-C591498576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Hypomagnesemia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9586D0A-4526-43BA-9ADD-973F80460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Treat underlying cause.</a:t>
            </a:r>
          </a:p>
          <a:p>
            <a:r>
              <a:rPr lang="en-US" altLang="en-US" dirty="0"/>
              <a:t>Administer magnesium replacement.</a:t>
            </a:r>
          </a:p>
        </p:txBody>
      </p:sp>
    </p:spTree>
    <p:extLst>
      <p:ext uri="{BB962C8B-B14F-4D97-AF65-F5344CB8AC3E}">
        <p14:creationId xmlns:p14="http://schemas.microsoft.com/office/powerpoint/2010/main" val="6943039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6E2025BB-A7B6-439F-AAF6-CD149BB7E0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Hypermagnesemia Signs and Symptoms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6406527-C1AE-4984-81F1-D2BA039AEA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Magnesium greater than 2.5 </a:t>
            </a:r>
            <a:r>
              <a:rPr lang="en-US" altLang="en-US" dirty="0" err="1"/>
              <a:t>milliequivalents</a:t>
            </a:r>
            <a:r>
              <a:rPr lang="en-US" altLang="en-US" dirty="0"/>
              <a:t> per liter</a:t>
            </a:r>
          </a:p>
          <a:p>
            <a:r>
              <a:rPr lang="en-US" altLang="en-US" dirty="0"/>
              <a:t>Hypotension</a:t>
            </a:r>
          </a:p>
          <a:p>
            <a:r>
              <a:rPr lang="en-US" altLang="en-US" dirty="0"/>
              <a:t>Lethargy</a:t>
            </a:r>
          </a:p>
          <a:p>
            <a:r>
              <a:rPr lang="en-US" altLang="en-US" dirty="0"/>
              <a:t>Skeletal muscle weakness</a:t>
            </a:r>
          </a:p>
          <a:p>
            <a:r>
              <a:rPr lang="en-US" altLang="en-US" dirty="0"/>
              <a:t>Respiratory failure</a:t>
            </a:r>
          </a:p>
          <a:p>
            <a:r>
              <a:rPr lang="en-US" altLang="en-US" dirty="0"/>
              <a:t>Cardiac arrhythmia and arrest</a:t>
            </a:r>
          </a:p>
        </p:txBody>
      </p:sp>
    </p:spTree>
    <p:extLst>
      <p:ext uri="{BB962C8B-B14F-4D97-AF65-F5344CB8AC3E}">
        <p14:creationId xmlns:p14="http://schemas.microsoft.com/office/powerpoint/2010/main" val="1718563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9446A70-F3E4-4B8F-BF1B-67A12E4BD6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Interventions for Hypermagnesemia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78C3433-AAB4-4BE0-ABC8-31A11827D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Administer IV fluids.</a:t>
            </a:r>
          </a:p>
          <a:p>
            <a:r>
              <a:rPr lang="en-US" altLang="en-US" dirty="0"/>
              <a:t>Administer medications as ordered.</a:t>
            </a:r>
          </a:p>
          <a:p>
            <a:pPr lvl="1"/>
            <a:r>
              <a:rPr lang="en-US" altLang="en-US" dirty="0"/>
              <a:t>Loop diuretics (Furosemide)</a:t>
            </a:r>
          </a:p>
          <a:p>
            <a:pPr lvl="1"/>
            <a:r>
              <a:rPr lang="en-US" altLang="en-US" dirty="0"/>
              <a:t>Dialysis</a:t>
            </a:r>
          </a:p>
        </p:txBody>
      </p:sp>
    </p:spTree>
    <p:extLst>
      <p:ext uri="{BB962C8B-B14F-4D97-AF65-F5344CB8AC3E}">
        <p14:creationId xmlns:p14="http://schemas.microsoft.com/office/powerpoint/2010/main" val="300607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5C1C915-EE17-40D6-B47A-D361D3C7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Learning Outcomes (continued_2)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022EB1-08DB-44AD-B072-785C1811C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Identify foods that have high sodium, potassium, and calcium contents.</a:t>
            </a:r>
          </a:p>
          <a:p>
            <a:r>
              <a:rPr lang="en-US" altLang="en-US" dirty="0"/>
              <a:t>Give examples of common causes of acidosis and alkalosis.</a:t>
            </a:r>
          </a:p>
          <a:p>
            <a:r>
              <a:rPr lang="en-US" altLang="en-US" dirty="0"/>
              <a:t>Compare how arterial blood gases change for each type of acid–base imbalance.</a:t>
            </a:r>
          </a:p>
        </p:txBody>
      </p:sp>
    </p:spTree>
    <p:extLst>
      <p:ext uri="{BB962C8B-B14F-4D97-AF65-F5344CB8AC3E}">
        <p14:creationId xmlns:p14="http://schemas.microsoft.com/office/powerpoint/2010/main" val="22143662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7BF64DD-AFB1-47DD-8687-773DC2DCC6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Acid–Base Balance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A19C21-FBFB-4A3F-B97B-89FC429AC0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534400" cy="5053051"/>
          </a:xfrm>
        </p:spPr>
        <p:txBody>
          <a:bodyPr/>
          <a:lstStyle/>
          <a:p>
            <a:r>
              <a:rPr lang="en-US" altLang="en-US" dirty="0"/>
              <a:t>Acid</a:t>
            </a:r>
          </a:p>
          <a:p>
            <a:pPr lvl="1"/>
            <a:r>
              <a:rPr lang="en-US" altLang="en-US" dirty="0"/>
              <a:t>Substance that releases a hydrogen ion</a:t>
            </a:r>
          </a:p>
          <a:p>
            <a:r>
              <a:rPr lang="en-US" altLang="en-US" dirty="0"/>
              <a:t>Base (Alkali)</a:t>
            </a:r>
          </a:p>
          <a:p>
            <a:pPr lvl="1"/>
            <a:r>
              <a:rPr lang="en-US" altLang="en-US" dirty="0"/>
              <a:t>Substance that binds hydrogen</a:t>
            </a:r>
          </a:p>
          <a:p>
            <a:r>
              <a:rPr lang="en-US" altLang="en-US" dirty="0"/>
              <a:t>Normal pH 7.35 to 7.45</a:t>
            </a:r>
          </a:p>
        </p:txBody>
      </p:sp>
    </p:spTree>
    <p:extLst>
      <p:ext uri="{BB962C8B-B14F-4D97-AF65-F5344CB8AC3E}">
        <p14:creationId xmlns:p14="http://schemas.microsoft.com/office/powerpoint/2010/main" val="124915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A62AD016-CF52-4EEA-A822-DB8271AF66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Acid–Base Control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D9D5E68-75B4-4149-93AC-64D81CDE6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Cellular buffers</a:t>
            </a:r>
          </a:p>
          <a:p>
            <a:r>
              <a:rPr lang="en-US" altLang="en-US" dirty="0"/>
              <a:t>Lungs</a:t>
            </a:r>
          </a:p>
          <a:p>
            <a:r>
              <a:rPr lang="en-US" altLang="en-US" dirty="0"/>
              <a:t>Kidneys</a:t>
            </a:r>
          </a:p>
        </p:txBody>
      </p:sp>
    </p:spTree>
    <p:extLst>
      <p:ext uri="{BB962C8B-B14F-4D97-AF65-F5344CB8AC3E}">
        <p14:creationId xmlns:p14="http://schemas.microsoft.com/office/powerpoint/2010/main" val="66580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39E5AD3A-D1D2-4DE6-8D08-52F93F074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Acid–Base Imbalances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7E0222-313C-4435-A9A6-38DE40CF24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Acidosis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D930330-EE05-43E0-9E58-FADF83D4F10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US" dirty="0"/>
              <a:t>Respiratory</a:t>
            </a:r>
          </a:p>
          <a:p>
            <a:r>
              <a:rPr lang="en-US" dirty="0"/>
              <a:t>Metabolic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85684C6-57B2-4ACD-A6E1-304B2D24F6DB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en-US" dirty="0"/>
              <a:t>Alkalosis</a:t>
            </a: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28026CCE-A413-4E31-95BA-B849E74F95DD}"/>
              </a:ext>
            </a:extLst>
          </p:cNvPr>
          <p:cNvSpPr>
            <a:spLocks noGrp="1" noChangeArrowheads="1"/>
          </p:cNvSpPr>
          <p:nvPr>
            <p:ph sz="quarter" idx="18"/>
          </p:nvPr>
        </p:nvSpPr>
        <p:spPr/>
        <p:txBody>
          <a:bodyPr/>
          <a:lstStyle/>
          <a:p>
            <a:r>
              <a:rPr lang="en-US" dirty="0"/>
              <a:t>Respiratory</a:t>
            </a:r>
          </a:p>
          <a:p>
            <a:r>
              <a:rPr lang="en-US" dirty="0"/>
              <a:t>Metabolic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85722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178A1B8-C7C3-4F5F-A3F5-54749F036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Arterial Blood Gas Values: ROME </a:t>
            </a:r>
          </a:p>
        </p:txBody>
      </p:sp>
      <p:graphicFrame>
        <p:nvGraphicFramePr>
          <p:cNvPr id="167987" name="Group 51">
            <a:extLst>
              <a:ext uri="{FF2B5EF4-FFF2-40B4-BE49-F238E27FC236}">
                <a16:creationId xmlns:a16="http://schemas.microsoft.com/office/drawing/2014/main" id="{D11E9537-6CFF-4284-AF8C-710AF7A1A8F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195388"/>
          <a:ext cx="8382000" cy="4602700"/>
        </p:xfrm>
        <a:graphic>
          <a:graphicData uri="http://schemas.openxmlformats.org/drawingml/2006/table">
            <a:tbl>
              <a:tblPr/>
              <a:tblGrid>
                <a:gridCol w="209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1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x-none" altLang="x-none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pH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pCO</a:t>
                      </a:r>
                      <a:r>
                        <a:rPr lang="en-US" altLang="x-none" sz="3000" kern="2000" baseline="-25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HCO</a:t>
                      </a:r>
                      <a:r>
                        <a:rPr lang="en-US" altLang="x-none" sz="3000" kern="2000" baseline="-25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Respiratory</a:t>
                      </a:r>
                      <a:r>
                        <a:rPr kumimoji="0" lang="en-US" altLang="x-none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</a:t>
                      </a: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Acidosis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Down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Up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Horizontal line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56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Respiratory</a:t>
                      </a:r>
                      <a:r>
                        <a:rPr kumimoji="0" lang="en-US" altLang="x-none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</a:t>
                      </a: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Alkalosis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Up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Down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Horizontal line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211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Metabolic</a:t>
                      </a:r>
                      <a:r>
                        <a:rPr kumimoji="0" lang="en-US" altLang="x-none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</a:t>
                      </a: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Acidosis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Down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Horizontal line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Down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608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Metabolic</a:t>
                      </a:r>
                      <a:r>
                        <a:rPr kumimoji="0" lang="en-US" altLang="x-none" sz="3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 </a:t>
                      </a:r>
                      <a:r>
                        <a:rPr lang="en-US" altLang="x-none" sz="3000" kern="2000" dirty="0">
                          <a:solidFill>
                            <a:schemeClr val="tx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Alkalosis</a:t>
                      </a:r>
                    </a:p>
                  </a:txBody>
                  <a:tcPr marT="45717" marB="4571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Up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Horizontal line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ACA05"/>
                        </a:buClr>
                        <a:buFont typeface="Symbol" charset="2"/>
                        <a:defRPr sz="24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C00000"/>
                        </a:buClr>
                        <a:buFont typeface="Lucida Sans Unicode" charset="0"/>
                        <a:defRPr sz="20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CC6600"/>
                        </a:buClr>
                        <a:buFont typeface="Wingdings" charset="2"/>
                        <a:defRPr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2531C"/>
                        </a:buClr>
                        <a:buFont typeface="Wingdings" charset="2"/>
                        <a:defRPr sz="1600">
                          <a:solidFill>
                            <a:srgbClr val="000000"/>
                          </a:solidFill>
                          <a:latin typeface="Lucida Sans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8CFD8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altLang="x-none" sz="3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MS PGothic" charset="-128"/>
                        </a:rPr>
                        <a:t>Up arrow</a:t>
                      </a:r>
                      <a:endParaRPr kumimoji="0" lang="x-none" altLang="x-none" sz="3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charset="0"/>
                        <a:ea typeface="MS PGothic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C319A2F-7A6C-4F09-AF70-2714E084A0FD}"/>
              </a:ext>
            </a:extLst>
          </p:cNvPr>
          <p:cNvGrpSpPr/>
          <p:nvPr/>
        </p:nvGrpSpPr>
        <p:grpSpPr>
          <a:xfrm>
            <a:off x="3352800" y="1859867"/>
            <a:ext cx="4800600" cy="3810000"/>
            <a:chOff x="3352800" y="1859867"/>
            <a:chExt cx="4800600" cy="3810000"/>
          </a:xfrm>
        </p:grpSpPr>
        <p:sp>
          <p:nvSpPr>
            <p:cNvPr id="49187" name="AutoShape 46" descr="Down arrow">
              <a:extLst>
                <a:ext uri="{FF2B5EF4-FFF2-40B4-BE49-F238E27FC236}">
                  <a16:creationId xmlns:a16="http://schemas.microsoft.com/office/drawing/2014/main" id="{483BD7ED-78E0-46D2-83CF-AC33CA8CD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1859867"/>
              <a:ext cx="457200" cy="685800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 dirty="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0" name="AutoShape 50" descr="Up arrow">
              <a:extLst>
                <a:ext uri="{FF2B5EF4-FFF2-40B4-BE49-F238E27FC236}">
                  <a16:creationId xmlns:a16="http://schemas.microsoft.com/office/drawing/2014/main" id="{13B02037-F150-4109-8CCC-C61A19132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1859867"/>
              <a:ext cx="457200" cy="685800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4" name="Rectangle 56" descr="Horizontal line">
              <a:extLst>
                <a:ext uri="{FF2B5EF4-FFF2-40B4-BE49-F238E27FC236}">
                  <a16:creationId xmlns:a16="http://schemas.microsoft.com/office/drawing/2014/main" id="{FC1AA9A1-4F33-45C8-833D-E64A15848B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088467"/>
              <a:ext cx="762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1" name="AutoShape 52" descr="Up arrow">
              <a:extLst>
                <a:ext uri="{FF2B5EF4-FFF2-40B4-BE49-F238E27FC236}">
                  <a16:creationId xmlns:a16="http://schemas.microsoft.com/office/drawing/2014/main" id="{DB9ECC62-A3A0-4F47-AF86-EF1D1FE608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2834750"/>
              <a:ext cx="457200" cy="685800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86" name="AutoShape 44" descr="Down arrow">
              <a:extLst>
                <a:ext uri="{FF2B5EF4-FFF2-40B4-BE49-F238E27FC236}">
                  <a16:creationId xmlns:a16="http://schemas.microsoft.com/office/drawing/2014/main" id="{A8D78E04-B532-465F-80FD-EC6DDA1F4F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930477"/>
              <a:ext cx="457200" cy="685800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5" name="Rectangle 57" descr="Horizontal line">
              <a:extLst>
                <a:ext uri="{FF2B5EF4-FFF2-40B4-BE49-F238E27FC236}">
                  <a16:creationId xmlns:a16="http://schemas.microsoft.com/office/drawing/2014/main" id="{E045AC29-E9A8-4E4C-B3B2-F24C2B4AA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3135740"/>
              <a:ext cx="762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88" name="AutoShape 47" descr="Down arrow">
              <a:extLst>
                <a:ext uri="{FF2B5EF4-FFF2-40B4-BE49-F238E27FC236}">
                  <a16:creationId xmlns:a16="http://schemas.microsoft.com/office/drawing/2014/main" id="{FD8C272D-AB40-4D9F-8D4D-A6E8D8319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904884"/>
              <a:ext cx="457200" cy="685800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6" name="Rectangle 58" descr="Horizontal line">
              <a:extLst>
                <a:ext uri="{FF2B5EF4-FFF2-40B4-BE49-F238E27FC236}">
                  <a16:creationId xmlns:a16="http://schemas.microsoft.com/office/drawing/2014/main" id="{42B8B431-F599-4A00-963E-392AEEECE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4133484"/>
              <a:ext cx="762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89" name="AutoShape 49" descr="Down arrow">
              <a:extLst>
                <a:ext uri="{FF2B5EF4-FFF2-40B4-BE49-F238E27FC236}">
                  <a16:creationId xmlns:a16="http://schemas.microsoft.com/office/drawing/2014/main" id="{584F9B06-2E39-43E2-A30F-68FD4F5A2B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904884"/>
              <a:ext cx="457200" cy="685800"/>
            </a:xfrm>
            <a:prstGeom prst="down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2" name="AutoShape 54" descr="Up arrow">
              <a:extLst>
                <a:ext uri="{FF2B5EF4-FFF2-40B4-BE49-F238E27FC236}">
                  <a16:creationId xmlns:a16="http://schemas.microsoft.com/office/drawing/2014/main" id="{1C729F2F-26C0-4D75-8172-D17CDB5F7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984067"/>
              <a:ext cx="457200" cy="685800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7" name="Rectangle 59" descr="Horizontal line">
              <a:extLst>
                <a:ext uri="{FF2B5EF4-FFF2-40B4-BE49-F238E27FC236}">
                  <a16:creationId xmlns:a16="http://schemas.microsoft.com/office/drawing/2014/main" id="{393AB56D-C515-4536-BA32-67D9A15101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7800" y="5195521"/>
              <a:ext cx="762000" cy="2286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193" name="AutoShape 55" descr="Up arrow">
              <a:extLst>
                <a:ext uri="{FF2B5EF4-FFF2-40B4-BE49-F238E27FC236}">
                  <a16:creationId xmlns:a16="http://schemas.microsoft.com/office/drawing/2014/main" id="{69F27065-8C3D-4683-BF6B-7B54627C0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4933584"/>
              <a:ext cx="457200" cy="685800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ACA05"/>
                </a:buClr>
                <a:buFont typeface="Symbol" panose="05050102010706020507" pitchFamily="18" charset="2"/>
                <a:buChar char="·"/>
                <a:defRPr sz="28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C00000"/>
                </a:buClr>
                <a:buFont typeface="Lucida Sans Unicode" panose="020B0602030504020204" pitchFamily="34" charset="0"/>
                <a:buChar char="‒"/>
                <a:defRPr sz="24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CC6600"/>
                </a:buClr>
                <a:buFont typeface="Wingdings" panose="05000000000000000000" pitchFamily="2" charset="2"/>
                <a:buChar char="§"/>
                <a:defRPr sz="2000"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2531C"/>
                </a:buClr>
                <a:buFont typeface="Wingdings" panose="05000000000000000000" pitchFamily="2" charset="2"/>
                <a:buChar char="§"/>
                <a:defRPr>
                  <a:solidFill>
                    <a:srgbClr val="000000"/>
                  </a:solidFill>
                  <a:latin typeface="Lucida Sans" panose="020B0602030504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1500">
                <a:solidFill>
                  <a:srgbClr val="000066"/>
                </a:solidFill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21907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Where are most body fluids found?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3C91E2-D501-4EFC-BDB4-860A29BE9AC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Intracellular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Interstitial</a:t>
            </a:r>
          </a:p>
          <a:p>
            <a:pPr>
              <a:buFont typeface="+mj-lt"/>
              <a:buAutoNum type="arabicPeriod"/>
            </a:pPr>
            <a:r>
              <a:rPr lang="en-US" dirty="0"/>
              <a:t>Intravascular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Transcellular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6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#1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197952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866900"/>
          </a:xfrm>
        </p:spPr>
        <p:txBody>
          <a:bodyPr/>
          <a:lstStyle/>
          <a:p>
            <a:r>
              <a:rPr lang="en-US" dirty="0"/>
              <a:t>A 76-year-old patient with skin tenting and decreased urine output is most likely experiencing which fluid or</a:t>
            </a:r>
            <a:br>
              <a:rPr lang="en-US" dirty="0"/>
            </a:br>
            <a:r>
              <a:rPr lang="en-US" dirty="0"/>
              <a:t>electrolyte disorder?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3C91E2-D501-4EFC-BDB4-860A29BE9A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3276600"/>
            <a:ext cx="8534400" cy="2514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Hypernatremia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Hypocalcemia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Fluid excess</a:t>
            </a:r>
          </a:p>
          <a:p>
            <a:pPr>
              <a:buFont typeface="+mj-lt"/>
              <a:buAutoNum type="arabicPeriod"/>
            </a:pPr>
            <a:r>
              <a:rPr lang="en-US" dirty="0"/>
              <a:t>Dehydration</a:t>
            </a:r>
          </a:p>
        </p:txBody>
      </p:sp>
    </p:spTree>
    <p:extLst>
      <p:ext uri="{BB962C8B-B14F-4D97-AF65-F5344CB8AC3E}">
        <p14:creationId xmlns:p14="http://schemas.microsoft.com/office/powerpoint/2010/main" val="359835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#2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114750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Which electrolyte is most critical to healthy cardiac rhythm?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3C91E2-D501-4EFC-BDB4-860A29BE9A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36220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Calcium</a:t>
            </a:r>
          </a:p>
          <a:p>
            <a:pPr>
              <a:buFont typeface="+mj-lt"/>
              <a:buAutoNum type="arabicPeriod"/>
            </a:pPr>
            <a:r>
              <a:rPr lang="en-US" dirty="0"/>
              <a:t>Sodium</a:t>
            </a:r>
          </a:p>
          <a:p>
            <a:pPr>
              <a:buFont typeface="+mj-lt"/>
              <a:buAutoNum type="arabicPeriod"/>
            </a:pPr>
            <a:r>
              <a:rPr lang="en-US" dirty="0"/>
              <a:t>Potassium</a:t>
            </a:r>
          </a:p>
          <a:p>
            <a:pPr>
              <a:buFont typeface="+mj-lt"/>
              <a:buAutoNum type="arabicPeriod"/>
            </a:pPr>
            <a:r>
              <a:rPr lang="en-US" dirty="0"/>
              <a:t>Magnesium</a:t>
            </a:r>
          </a:p>
        </p:txBody>
      </p:sp>
    </p:spTree>
    <p:extLst>
      <p:ext uri="{BB962C8B-B14F-4D97-AF65-F5344CB8AC3E}">
        <p14:creationId xmlns:p14="http://schemas.microsoft.com/office/powerpoint/2010/main" val="24938348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#3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5410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8EE593B-59E0-41E0-A2FF-9BEF5D604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Fluid Balance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AD9D62B-E15B-448C-953C-8F178B3B6CB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756356" y="1143000"/>
            <a:ext cx="3663244" cy="4800600"/>
          </a:xfrm>
        </p:spPr>
        <p:txBody>
          <a:bodyPr/>
          <a:lstStyle/>
          <a:p>
            <a:r>
              <a:rPr lang="en-US" altLang="en-US" dirty="0"/>
              <a:t>Intracellular fluid</a:t>
            </a:r>
          </a:p>
          <a:p>
            <a:r>
              <a:rPr lang="en-US" altLang="en-US" dirty="0"/>
              <a:t>Extracellular fluid</a:t>
            </a:r>
          </a:p>
          <a:p>
            <a:pPr lvl="1"/>
            <a:r>
              <a:rPr lang="en-US" altLang="en-US" dirty="0"/>
              <a:t>Interstitial fluid</a:t>
            </a:r>
          </a:p>
          <a:p>
            <a:pPr lvl="1"/>
            <a:r>
              <a:rPr lang="en-US" altLang="en-US" dirty="0"/>
              <a:t>Intravascular fluid</a:t>
            </a:r>
          </a:p>
          <a:p>
            <a:pPr lvl="1"/>
            <a:r>
              <a:rPr lang="en-US" altLang="en-US" dirty="0" err="1"/>
              <a:t>Transcellular</a:t>
            </a:r>
            <a:r>
              <a:rPr lang="en-US" altLang="en-US" dirty="0"/>
              <a:t> fluid</a:t>
            </a:r>
          </a:p>
        </p:txBody>
      </p:sp>
      <p:pic>
        <p:nvPicPr>
          <p:cNvPr id="6" name="Content Placeholder 5" descr="A circle graph split into 4 parts. From largest to smallest, the parts are labeled intracellular, interstitial, intravascular, transcellular.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50" y="1386681"/>
            <a:ext cx="4038600" cy="4038600"/>
          </a:xfrm>
        </p:spPr>
      </p:pic>
    </p:spTree>
    <p:extLst>
      <p:ext uri="{BB962C8B-B14F-4D97-AF65-F5344CB8AC3E}">
        <p14:creationId xmlns:p14="http://schemas.microsoft.com/office/powerpoint/2010/main" val="27810657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1485900"/>
          </a:xfrm>
        </p:spPr>
        <p:txBody>
          <a:bodyPr/>
          <a:lstStyle/>
          <a:p>
            <a:r>
              <a:rPr lang="en-US" dirty="0"/>
              <a:t>Which interventions should the nurse initiate for a patient with fluid excess? </a:t>
            </a:r>
            <a:r>
              <a:rPr lang="en-US" b="0" i="1" dirty="0"/>
              <a:t>Select all</a:t>
            </a:r>
            <a:br>
              <a:rPr lang="en-US" b="0" i="1" dirty="0"/>
            </a:br>
            <a:r>
              <a:rPr lang="en-US" b="0" i="1" dirty="0"/>
              <a:t>that apply.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3C91E2-D501-4EFC-BDB4-860A29BE9A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786605"/>
            <a:ext cx="8534400" cy="308079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Monitor weight. </a:t>
            </a:r>
          </a:p>
          <a:p>
            <a:pPr>
              <a:buFont typeface="+mj-lt"/>
              <a:buAutoNum type="arabicPeriod"/>
            </a:pPr>
            <a:r>
              <a:rPr lang="en-US" dirty="0"/>
              <a:t>Place in Fowler position.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Administer IV fluids.</a:t>
            </a:r>
          </a:p>
          <a:p>
            <a:pPr>
              <a:buFont typeface="+mj-lt"/>
              <a:buAutoNum type="arabicPeriod"/>
            </a:pPr>
            <a:r>
              <a:rPr lang="en-US" dirty="0"/>
              <a:t>Encourage ambulation.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Restrict fluid and sodium. </a:t>
            </a:r>
          </a:p>
        </p:txBody>
      </p:sp>
    </p:spTree>
    <p:extLst>
      <p:ext uri="{BB962C8B-B14F-4D97-AF65-F5344CB8AC3E}">
        <p14:creationId xmlns:p14="http://schemas.microsoft.com/office/powerpoint/2010/main" val="28786989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#4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1, 2, 5</a:t>
            </a:r>
          </a:p>
        </p:txBody>
      </p:sp>
    </p:spTree>
    <p:extLst>
      <p:ext uri="{BB962C8B-B14F-4D97-AF65-F5344CB8AC3E}">
        <p14:creationId xmlns:p14="http://schemas.microsoft.com/office/powerpoint/2010/main" val="42738351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81100"/>
            <a:ext cx="8534400" cy="952500"/>
          </a:xfrm>
        </p:spPr>
        <p:txBody>
          <a:bodyPr/>
          <a:lstStyle/>
          <a:p>
            <a:r>
              <a:rPr lang="en-US" dirty="0"/>
              <a:t>What are good food sources of calcium? </a:t>
            </a:r>
            <a:br>
              <a:rPr lang="en-US" dirty="0"/>
            </a:br>
            <a:r>
              <a:rPr lang="en-US" b="0" i="1" dirty="0"/>
              <a:t>Select all that apply.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3C91E2-D501-4EFC-BDB4-860A29BE9A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57200" y="2438400"/>
            <a:ext cx="8534400" cy="40386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Canned tuna</a:t>
            </a:r>
          </a:p>
          <a:p>
            <a:pPr>
              <a:buFont typeface="+mj-lt"/>
              <a:buAutoNum type="arabicPeriod"/>
            </a:pPr>
            <a:r>
              <a:rPr lang="en-US" dirty="0"/>
              <a:t>Canned salmon</a:t>
            </a:r>
          </a:p>
          <a:p>
            <a:pPr>
              <a:buFont typeface="+mj-lt"/>
              <a:buAutoNum type="arabicPeriod"/>
            </a:pPr>
            <a:r>
              <a:rPr lang="en-US" dirty="0"/>
              <a:t>Spinach</a:t>
            </a:r>
          </a:p>
          <a:p>
            <a:pPr>
              <a:buFont typeface="+mj-lt"/>
              <a:buAutoNum type="arabicPeriod"/>
            </a:pPr>
            <a:r>
              <a:rPr lang="en-US" dirty="0"/>
              <a:t>Yogurt</a:t>
            </a:r>
          </a:p>
          <a:p>
            <a:pPr>
              <a:buFont typeface="+mj-lt"/>
              <a:buAutoNum type="arabicPeriod"/>
            </a:pPr>
            <a:r>
              <a:rPr lang="en-US" dirty="0"/>
              <a:t>Whole grains </a:t>
            </a:r>
          </a:p>
        </p:txBody>
      </p:sp>
    </p:spTree>
    <p:extLst>
      <p:ext uri="{BB962C8B-B14F-4D97-AF65-F5344CB8AC3E}">
        <p14:creationId xmlns:p14="http://schemas.microsoft.com/office/powerpoint/2010/main" val="3507330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633A65-5DB8-40CC-8DDA-C159F05B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Question #5 Answer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E728-FF1B-4177-B300-D01A6238E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Correct Answer: </a:t>
            </a:r>
            <a:r>
              <a:rPr lang="en-US" b="1" dirty="0">
                <a:solidFill>
                  <a:srgbClr val="28805C"/>
                </a:solidFill>
              </a:rPr>
              <a:t>2, 3, 4</a:t>
            </a:r>
          </a:p>
        </p:txBody>
      </p:sp>
    </p:spTree>
    <p:extLst>
      <p:ext uri="{BB962C8B-B14F-4D97-AF65-F5344CB8AC3E}">
        <p14:creationId xmlns:p14="http://schemas.microsoft.com/office/powerpoint/2010/main" val="217545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2BF15DC-5697-4B8A-9A22-F1BE098CD6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Control of Fluid Balance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E43BC71-DE25-40EA-9B0E-4EBAF24E33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Pressure sensors</a:t>
            </a:r>
          </a:p>
          <a:p>
            <a:r>
              <a:rPr lang="en-US" altLang="en-US"/>
              <a:t>Antidiuretic hormone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801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CC2B603-1493-438C-A671-339E01787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Movement of Fluids and Electrolytes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9FC7F25-0D9A-493D-9091-A5F3B2C5CC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Active transport</a:t>
            </a:r>
          </a:p>
          <a:p>
            <a:r>
              <a:rPr lang="en-US" altLang="en-US"/>
              <a:t>Passive transport</a:t>
            </a:r>
          </a:p>
          <a:p>
            <a:pPr lvl="1"/>
            <a:r>
              <a:rPr lang="en-US" altLang="en-US"/>
              <a:t>Diffusion</a:t>
            </a:r>
          </a:p>
          <a:p>
            <a:pPr lvl="1"/>
            <a:r>
              <a:rPr lang="en-US" altLang="en-US"/>
              <a:t>Filtration</a:t>
            </a:r>
          </a:p>
          <a:p>
            <a:pPr lvl="1"/>
            <a:r>
              <a:rPr lang="en-US" altLang="en-US"/>
              <a:t>Osmosis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0525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6D898F4E-BF78-46D8-AED8-ED3FEC41F1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Tonicity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9BFFAAF-C855-44F8-93EB-3321DA47A7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195349"/>
            <a:ext cx="8382000" cy="5053051"/>
          </a:xfrm>
        </p:spPr>
        <p:txBody>
          <a:bodyPr/>
          <a:lstStyle/>
          <a:p>
            <a:r>
              <a:rPr lang="en-US" altLang="en-US" dirty="0"/>
              <a:t>Isotonic</a:t>
            </a:r>
          </a:p>
          <a:p>
            <a:pPr lvl="1"/>
            <a:r>
              <a:rPr lang="en-US" altLang="en-US" dirty="0"/>
              <a:t>Same </a:t>
            </a:r>
            <a:r>
              <a:rPr lang="en-US" altLang="en-US" dirty="0" err="1"/>
              <a:t>osmolarity</a:t>
            </a:r>
            <a:r>
              <a:rPr lang="en-US" altLang="en-US" dirty="0"/>
              <a:t> as blood </a:t>
            </a:r>
          </a:p>
          <a:p>
            <a:r>
              <a:rPr lang="en-US" altLang="en-US" dirty="0"/>
              <a:t>Hypertonic</a:t>
            </a:r>
          </a:p>
          <a:p>
            <a:pPr lvl="1"/>
            <a:r>
              <a:rPr lang="en-US" altLang="en-US" dirty="0"/>
              <a:t>Higher </a:t>
            </a:r>
            <a:r>
              <a:rPr lang="en-US" altLang="en-US" dirty="0" err="1"/>
              <a:t>osmolarity</a:t>
            </a:r>
            <a:r>
              <a:rPr lang="en-US" altLang="en-US" dirty="0"/>
              <a:t> than blood </a:t>
            </a:r>
          </a:p>
          <a:p>
            <a:r>
              <a:rPr lang="en-US" altLang="en-US" dirty="0"/>
              <a:t>Hypotonic</a:t>
            </a:r>
          </a:p>
          <a:p>
            <a:pPr lvl="1"/>
            <a:r>
              <a:rPr lang="en-US" altLang="en-US" dirty="0"/>
              <a:t>Lower </a:t>
            </a:r>
            <a:r>
              <a:rPr lang="en-US" altLang="en-US" dirty="0" err="1"/>
              <a:t>osmolarity</a:t>
            </a:r>
            <a:r>
              <a:rPr lang="en-US" altLang="en-US" dirty="0"/>
              <a:t> than blood </a:t>
            </a:r>
          </a:p>
        </p:txBody>
      </p:sp>
    </p:spTree>
    <p:extLst>
      <p:ext uri="{BB962C8B-B14F-4D97-AF65-F5344CB8AC3E}">
        <p14:creationId xmlns:p14="http://schemas.microsoft.com/office/powerpoint/2010/main" val="3889080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2580A26A-4725-4D9F-8BA2-1C5C3FF767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Fluid Gains and Losses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A362C41-2C23-4876-AA3A-D81AD12CA1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/>
              <a:t>Gains</a:t>
            </a:r>
          </a:p>
          <a:p>
            <a:pPr lvl="1"/>
            <a:r>
              <a:rPr lang="en-US" altLang="en-US" dirty="0"/>
              <a:t>Food</a:t>
            </a:r>
          </a:p>
          <a:p>
            <a:pPr lvl="1"/>
            <a:r>
              <a:rPr lang="en-US" altLang="en-US" dirty="0"/>
              <a:t>Fluid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DC0CAC98-4A3D-43EE-8723-39A0BA2901C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en-US" dirty="0"/>
              <a:t>Losses</a:t>
            </a:r>
          </a:p>
          <a:p>
            <a:pPr lvl="1"/>
            <a:r>
              <a:rPr lang="en-US" altLang="en-US" dirty="0"/>
              <a:t>Sensible</a:t>
            </a:r>
          </a:p>
          <a:p>
            <a:pPr lvl="1"/>
            <a:r>
              <a:rPr lang="en-US" altLang="en-US" dirty="0"/>
              <a:t>Insensible</a:t>
            </a:r>
          </a:p>
        </p:txBody>
      </p:sp>
    </p:spTree>
    <p:extLst>
      <p:ext uri="{BB962C8B-B14F-4D97-AF65-F5344CB8AC3E}">
        <p14:creationId xmlns:p14="http://schemas.microsoft.com/office/powerpoint/2010/main" val="3815357697"/>
      </p:ext>
    </p:extLst>
  </p:cSld>
  <p:clrMapOvr>
    <a:masterClrMapping/>
  </p:clrMapOvr>
</p:sld>
</file>

<file path=ppt/theme/theme1.xml><?xml version="1.0" encoding="utf-8"?>
<a:theme xmlns:a="http://schemas.openxmlformats.org/drawingml/2006/main" name="FAD_Nursing_Template_Sample">
  <a:themeElements>
    <a:clrScheme name="FAD Nursing">
      <a:dk1>
        <a:srgbClr val="737373"/>
      </a:dk1>
      <a:lt1>
        <a:sysClr val="window" lastClr="FFFFFF"/>
      </a:lt1>
      <a:dk2>
        <a:srgbClr val="28805C"/>
      </a:dk2>
      <a:lt2>
        <a:srgbClr val="FFFFFF"/>
      </a:lt2>
      <a:accent1>
        <a:srgbClr val="28805C"/>
      </a:accent1>
      <a:accent2>
        <a:srgbClr val="737373"/>
      </a:accent2>
      <a:accent3>
        <a:srgbClr val="D99C21"/>
      </a:accent3>
      <a:accent4>
        <a:srgbClr val="C00000"/>
      </a:accent4>
      <a:accent5>
        <a:srgbClr val="BFBFBF"/>
      </a:accent5>
      <a:accent6>
        <a:srgbClr val="C2ECDB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8" id="{91B66E46-3F3C-49C2-9025-2800839DEA96}" vid="{348BD038-7B76-4A48-9886-575F33252E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c73501-d892-4798-8321-2611750ec21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98385B5E2AC949AF11150DD84F6C37" ma:contentTypeVersion="13" ma:contentTypeDescription="Create a new document." ma:contentTypeScope="" ma:versionID="84f80a8256f8ece89ad54ffc21cfa0ff">
  <xsd:schema xmlns:xsd="http://www.w3.org/2001/XMLSchema" xmlns:xs="http://www.w3.org/2001/XMLSchema" xmlns:p="http://schemas.microsoft.com/office/2006/metadata/properties" xmlns:ns3="00c73501-d892-4798-8321-2611750ec216" xmlns:ns4="a592d4b5-ef12-4eb7-8b0a-4321abea656b" targetNamespace="http://schemas.microsoft.com/office/2006/metadata/properties" ma:root="true" ma:fieldsID="6c6750969e8aabc175007abb51572cb1" ns3:_="" ns4:_="">
    <xsd:import namespace="00c73501-d892-4798-8321-2611750ec216"/>
    <xsd:import namespace="a592d4b5-ef12-4eb7-8b0a-4321abea656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c73501-d892-4798-8321-2611750ec21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92d4b5-ef12-4eb7-8b0a-4321abea656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3EB0E3-5915-4E57-8F39-28F926E76D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C939C3-7EE7-4FC7-818E-985D0213E860}">
  <ds:schemaRefs>
    <ds:schemaRef ds:uri="http://purl.org/dc/dcmitype/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00c73501-d892-4798-8321-2611750ec216"/>
    <ds:schemaRef ds:uri="http://schemas.openxmlformats.org/package/2006/metadata/core-properties"/>
    <ds:schemaRef ds:uri="a592d4b5-ef12-4eb7-8b0a-4321abea656b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B111247-76F4-448D-B9D0-CE9FC21817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c73501-d892-4798-8321-2611750ec216"/>
    <ds:schemaRef ds:uri="a592d4b5-ef12-4eb7-8b0a-4321abea6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FAD_Nursing_Template_Sample</Template>
  <TotalTime>1213</TotalTime>
  <Words>1103</Words>
  <Application>Microsoft Office PowerPoint</Application>
  <PresentationFormat>On-screen Show (4:3)</PresentationFormat>
  <Paragraphs>331</Paragraphs>
  <Slides>53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ＭＳ Ｐゴシック</vt:lpstr>
      <vt:lpstr>ＭＳ Ｐゴシック</vt:lpstr>
      <vt:lpstr>Arial</vt:lpstr>
      <vt:lpstr>Calibri</vt:lpstr>
      <vt:lpstr>Noto Sans Symbols</vt:lpstr>
      <vt:lpstr>Wingdings</vt:lpstr>
      <vt:lpstr>FAD_Nursing_Template_Sample</vt:lpstr>
      <vt:lpstr>Book cover for Understanding Medical-Surgical Nursing, Seventh Edition.</vt:lpstr>
      <vt:lpstr>Learning Outcomes</vt:lpstr>
      <vt:lpstr>Learning Outcomes (continued_1)</vt:lpstr>
      <vt:lpstr>Learning Outcomes (continued_2)</vt:lpstr>
      <vt:lpstr>Fluid Balance</vt:lpstr>
      <vt:lpstr>Control of Fluid Balance</vt:lpstr>
      <vt:lpstr>Movement of Fluids and Electrolytes</vt:lpstr>
      <vt:lpstr>Tonicity</vt:lpstr>
      <vt:lpstr>Fluid Gains and Losses</vt:lpstr>
      <vt:lpstr>Fluid Imbalances</vt:lpstr>
      <vt:lpstr>Dehydration Signs and Symptoms</vt:lpstr>
      <vt:lpstr>Interventions for Deficient Fluid Volume</vt:lpstr>
      <vt:lpstr>Fluid Excess Signs and Symptoms</vt:lpstr>
      <vt:lpstr>Interventions for Excess Fluid Volume</vt:lpstr>
      <vt:lpstr>Electrolytes</vt:lpstr>
      <vt:lpstr>Sodium Imbalances</vt:lpstr>
      <vt:lpstr>Food Sources of Sodium</vt:lpstr>
      <vt:lpstr>Hyponatremia Signs and Symptoms</vt:lpstr>
      <vt:lpstr>Interventions for Hyponatremia</vt:lpstr>
      <vt:lpstr>Hypernatremia Signs and Symptoms</vt:lpstr>
      <vt:lpstr>Interventions for Hypernatremia</vt:lpstr>
      <vt:lpstr>Potassium Imbalances</vt:lpstr>
      <vt:lpstr>Food Sources of Potassium</vt:lpstr>
      <vt:lpstr>Hypokalemia Signs and Symptoms </vt:lpstr>
      <vt:lpstr>Interventions for Hypokalemia</vt:lpstr>
      <vt:lpstr>Hyperkalemia Signs and Symptoms</vt:lpstr>
      <vt:lpstr>Interventions for Hyperkalemia</vt:lpstr>
      <vt:lpstr>Calcium Imbalances</vt:lpstr>
      <vt:lpstr>Food Sources of Calcium</vt:lpstr>
      <vt:lpstr>Hypocalcemia Signs and Symptoms</vt:lpstr>
      <vt:lpstr>Hypocalcemia Signs and Symptoms (continued)</vt:lpstr>
      <vt:lpstr>Interventions for Hypocalcemia</vt:lpstr>
      <vt:lpstr>Hypercalcemia Signs and Symptoms</vt:lpstr>
      <vt:lpstr>Interventions for Hypercalcemia</vt:lpstr>
      <vt:lpstr>Magnesium Imbalances</vt:lpstr>
      <vt:lpstr>Hypomagnesemia Signs and Symptoms </vt:lpstr>
      <vt:lpstr>Interventions for Hypomagnesemia </vt:lpstr>
      <vt:lpstr>Hypermagnesemia Signs and Symptoms</vt:lpstr>
      <vt:lpstr>Interventions for Hypermagnesemia</vt:lpstr>
      <vt:lpstr>Acid–Base Balance</vt:lpstr>
      <vt:lpstr>Acid–Base Control</vt:lpstr>
      <vt:lpstr>Acid–Base Imbalances</vt:lpstr>
      <vt:lpstr>Arterial Blood Gas Values: ROME </vt:lpstr>
      <vt:lpstr>Review Question #1</vt:lpstr>
      <vt:lpstr>Review Question #1 Answer</vt:lpstr>
      <vt:lpstr>Review Question #2</vt:lpstr>
      <vt:lpstr>Review Question #2 Answer</vt:lpstr>
      <vt:lpstr>Review Question #3</vt:lpstr>
      <vt:lpstr>Review Question #3 Answer</vt:lpstr>
      <vt:lpstr>Review Question #4</vt:lpstr>
      <vt:lpstr>Review Question #4 Answer</vt:lpstr>
      <vt:lpstr>Review Question #5</vt:lpstr>
      <vt:lpstr>Review Question #5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6: Nursing Care of Patients with Fluid, Electrolyte, and Acid-Base Imbalances</dc:title>
  <dc:creator>Williams and Hopper</dc:creator>
  <cp:lastModifiedBy>Paula Reeves</cp:lastModifiedBy>
  <cp:revision>969</cp:revision>
  <dcterms:created xsi:type="dcterms:W3CDTF">2020-02-13T08:47:30Z</dcterms:created>
  <dcterms:modified xsi:type="dcterms:W3CDTF">2024-02-20T16:16:59Z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0x0101001D98385B5E2AC949AF11150DD84F6C37</vt:lpwstr>
  </property>
  <property fmtid="{D5CDD505-2E9C-101B-9397-08002B2CF9AE}" pid="3" name="_dlc_DocIdItemGuid">
    <vt:lpwstr>647463b2-28f5-46c6-8d1e-a6b9b2370ab9</vt:lpwstr>
  </property>
  <property fmtid="{D5CDD505-2E9C-101B-9397-08002B2CF9AE}" pid="4" name="Category">
    <vt:lpwstr>.F.A. Davis</vt:lpwstr>
  </property>
  <property fmtid="{D5CDD505-2E9C-101B-9397-08002B2CF9AE}" pid="5" name="v7hm">
    <vt:lpwstr/>
  </property>
  <property fmtid="{D5CDD505-2E9C-101B-9397-08002B2CF9AE}" pid="6" name="Sub-Category">
    <vt:lpwstr>FAD Powerpiont Presentations</vt:lpwstr>
  </property>
  <property fmtid="{D5CDD505-2E9C-101B-9397-08002B2CF9AE}" pid="7" name="SortOrder">
    <vt:lpwstr/>
  </property>
  <property fmtid="{D5CDD505-2E9C-101B-9397-08002B2CF9AE}" pid="8" name="_dlc_DocId">
    <vt:lpwstr>HESUHV4WET5P-708-25</vt:lpwstr>
  </property>
  <property fmtid="{D5CDD505-2E9C-101B-9397-08002B2CF9AE}" pid="9" name="_dlc_DocIdUrl">
    <vt:lpwstr>http://portal.fadavis.com/marketing/_layouts/15/DocIdRedir.aspx?ID=HESUHV4WET5P-708-25, HESUHV4WET5P-708-25</vt:lpwstr>
  </property>
  <property fmtid="{D5CDD505-2E9C-101B-9397-08002B2CF9AE}" pid="10" name="Tertiary Category">
    <vt:lpwstr/>
  </property>
</Properties>
</file>