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551" r:id="rId5"/>
    <p:sldId id="553" r:id="rId6"/>
    <p:sldId id="576" r:id="rId7"/>
    <p:sldId id="554" r:id="rId8"/>
    <p:sldId id="555" r:id="rId9"/>
    <p:sldId id="556" r:id="rId10"/>
    <p:sldId id="557" r:id="rId11"/>
    <p:sldId id="558" r:id="rId12"/>
    <p:sldId id="559" r:id="rId13"/>
    <p:sldId id="560" r:id="rId14"/>
    <p:sldId id="561" r:id="rId15"/>
    <p:sldId id="562" r:id="rId16"/>
    <p:sldId id="563" r:id="rId17"/>
    <p:sldId id="564" r:id="rId18"/>
    <p:sldId id="565" r:id="rId19"/>
    <p:sldId id="566" r:id="rId20"/>
    <p:sldId id="567" r:id="rId21"/>
    <p:sldId id="568" r:id="rId22"/>
    <p:sldId id="569" r:id="rId23"/>
    <p:sldId id="570" r:id="rId24"/>
    <p:sldId id="571" r:id="rId25"/>
    <p:sldId id="572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584">
          <p15:clr>
            <a:srgbClr val="A4A3A4"/>
          </p15:clr>
        </p15:guide>
        <p15:guide id="4" pos="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e Mangoff" initials="JM" lastIdx="4" clrIdx="0"/>
  <p:cmAuthor id="1" name="admin" initials="a" lastIdx="1" clrIdx="1"/>
  <p:cmAuthor id="2" name="Amanda Minutola" initials="AM" lastIdx="2" clrIdx="2"/>
  <p:cmAuthor id="3" name="Sarah Pitt" initials="SP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05C"/>
    <a:srgbClr val="585858"/>
    <a:srgbClr val="D99C21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21" autoAdjust="0"/>
    <p:restoredTop sz="86408" autoAdjust="0"/>
  </p:normalViewPr>
  <p:slideViewPr>
    <p:cSldViewPr>
      <p:cViewPr varScale="1">
        <p:scale>
          <a:sx n="85" d="100"/>
          <a:sy n="85" d="100"/>
        </p:scale>
        <p:origin x="1166" y="62"/>
      </p:cViewPr>
      <p:guideLst>
        <p:guide orient="horz" pos="912"/>
        <p:guide pos="2880"/>
        <p:guide orient="horz" pos="1584"/>
        <p:guide pos="888"/>
      </p:guideLst>
    </p:cSldViewPr>
  </p:slideViewPr>
  <p:outlineViewPr>
    <p:cViewPr>
      <p:scale>
        <a:sx n="33" d="100"/>
        <a:sy n="33" d="100"/>
      </p:scale>
      <p:origin x="0" y="141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9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1E734-30F1-456B-8B88-B517BAE0A233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1CF74-1493-46D2-9CFB-D9771BD399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4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A6551-8743-415C-B8DC-7E8D559D5B4C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E3FD1-3D53-424A-A1AD-A3C30BC928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8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1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Correct Answer: B</a:t>
            </a:r>
          </a:p>
          <a:p>
            <a:r>
              <a:rPr lang="en-US" dirty="0"/>
              <a:t>Rationale: Anorexics often hide their extreme weight loss from family by wearing large size clothing to hide starvation.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75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Correct answer: C</a:t>
            </a:r>
          </a:p>
          <a:p>
            <a:r>
              <a:rPr lang="en-US" dirty="0"/>
              <a:t>Rationale: Chronic weight struggles may indicate poor self esteem, depression, and poor impulse control.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34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Correct Answer: B</a:t>
            </a:r>
          </a:p>
          <a:p>
            <a:r>
              <a:rPr lang="en-US" dirty="0"/>
              <a:t>Meal times are often very stressful for patients with eating disorders so extra support and reassurance are important.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7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2689302" y="228600"/>
            <a:ext cx="3733800" cy="426720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Click icon to add cover image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©2021 F.A. Davis Company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19161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457200" y="3886200"/>
            <a:ext cx="8229600" cy="20050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78941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356" y="11430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1143000"/>
            <a:ext cx="4038600" cy="4525963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59034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356" y="1143001"/>
            <a:ext cx="4038600" cy="914400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756356" y="2285999"/>
            <a:ext cx="4038600" cy="3382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1143000"/>
            <a:ext cx="4038600" cy="914401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1"/>
          </p:nvPr>
        </p:nvSpPr>
        <p:spPr>
          <a:xfrm>
            <a:off x="5023556" y="2321559"/>
            <a:ext cx="4038600" cy="3347403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34032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4038600" cy="1219201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2666999"/>
            <a:ext cx="4038600" cy="1752601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908756" y="4572000"/>
            <a:ext cx="7397044" cy="12493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838200" y="2590800"/>
            <a:ext cx="4038600" cy="3276600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8522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ed Lists with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1173163"/>
            <a:ext cx="4044950" cy="639762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755650" y="1901825"/>
            <a:ext cx="4044950" cy="3962400"/>
          </a:xfrm>
        </p:spPr>
        <p:txBody>
          <a:bodyPr/>
          <a:lstStyle>
            <a:lvl1pPr marL="237744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0" y="1181100"/>
            <a:ext cx="4038600" cy="660400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4953000" y="1901825"/>
            <a:ext cx="4038600" cy="3962400"/>
          </a:xfrm>
        </p:spPr>
        <p:txBody>
          <a:bodyPr/>
          <a:lstStyle>
            <a:lvl1pPr marL="237744" indent="-274320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8424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ulleted Lists with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1173163"/>
            <a:ext cx="4044950" cy="639762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755650" y="1901825"/>
            <a:ext cx="4044950" cy="3962400"/>
          </a:xfrm>
        </p:spPr>
        <p:txBody>
          <a:bodyPr/>
          <a:lstStyle>
            <a:lvl1pPr marL="237744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0" y="1181100"/>
            <a:ext cx="4038600" cy="660400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4953000" y="1901825"/>
            <a:ext cx="4038600" cy="3962400"/>
          </a:xfrm>
        </p:spPr>
        <p:txBody>
          <a:bodyPr/>
          <a:lstStyle>
            <a:lvl1pPr marL="237744" indent="-274320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64408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192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953000" y="1219200"/>
            <a:ext cx="3733800" cy="452628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67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62000" y="1326995"/>
            <a:ext cx="3505200" cy="454040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495800" y="3200400"/>
            <a:ext cx="4495800" cy="8382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1351710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762000" y="1338147"/>
            <a:ext cx="7620000" cy="4572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84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81100"/>
            <a:ext cx="8534400" cy="876300"/>
          </a:xfrm>
        </p:spPr>
        <p:txBody>
          <a:bodyPr/>
          <a:lstStyle>
            <a:lvl1pPr marL="346075" indent="0">
              <a:buNone/>
              <a:defRPr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702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90700" y="1828800"/>
            <a:ext cx="5562600" cy="45720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/>
            </a:lvl1pPr>
            <a:lvl2pPr marL="623887" indent="0">
              <a:buFontTx/>
              <a:buNone/>
              <a:defRPr/>
            </a:lvl2pPr>
            <a:lvl3pPr marL="969962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31169"/>
            <a:ext cx="7772400" cy="646331"/>
          </a:xfrm>
        </p:spPr>
        <p:txBody>
          <a:bodyPr/>
          <a:lstStyle>
            <a:lvl1pPr marL="0" algn="ctr" defTabSz="914400" rtl="0" eaLnBrk="1" latinLnBrk="0" hangingPunct="1">
              <a:defRPr lang="en-US" sz="4000" kern="1200" dirty="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add Chapter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©2021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04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219200"/>
            <a:ext cx="8534400" cy="5334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answer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770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46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346075" indent="0">
              <a:buFontTx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10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263B5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65000"/>
              <a:defRPr/>
            </a:lvl1pPr>
            <a:lvl2pPr>
              <a:buSzPct val="65000"/>
              <a:defRPr/>
            </a:lvl2pPr>
            <a:lvl3pPr>
              <a:buSzPct val="65000"/>
              <a:defRPr/>
            </a:lvl3pPr>
            <a:lvl4pPr>
              <a:buSzPct val="65000"/>
              <a:defRPr/>
            </a:lvl4pPr>
            <a:lvl5pPr>
              <a:buSzPct val="65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35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382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2133600"/>
            <a:ext cx="411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11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3502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solidFill>
                  <a:srgbClr val="C1331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90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Title, Tab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762000" y="1338147"/>
            <a:ext cx="7620000" cy="4572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6172200" y="6481763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3CB923-EBA5-4057-B84A-59701834B0B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09600" y="1905000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642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ulleted Lists" type="twoObj">
  <p:cSld name="2_Two Bulleted Lis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1"/>
          </p:nvPr>
        </p:nvSpPr>
        <p:spPr>
          <a:xfrm>
            <a:off x="762000" y="1219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5656"/>
              </a:buClr>
              <a:buSzPts val="1800"/>
              <a:buFont typeface="Noto Sans Symbols"/>
              <a:buChar char="▪"/>
              <a:defRPr sz="1800">
                <a:solidFill>
                  <a:srgbClr val="565656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2"/>
          </p:nvPr>
        </p:nvSpPr>
        <p:spPr>
          <a:xfrm>
            <a:off x="5029200" y="1219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5656"/>
              </a:buClr>
              <a:buSzPts val="1800"/>
              <a:buFont typeface="Noto Sans Symbols"/>
              <a:buChar char="▪"/>
              <a:defRPr sz="18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450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Bulleted Lists with Heads">
  <p:cSld name="1_2 Bulleted Lists with Head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>
            <a:spLocks noGrp="1"/>
          </p:cNvSpPr>
          <p:nvPr>
            <p:ph type="body" idx="1"/>
          </p:nvPr>
        </p:nvSpPr>
        <p:spPr>
          <a:xfrm>
            <a:off x="4953000" y="1838094"/>
            <a:ext cx="4038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2"/>
          </p:nvPr>
        </p:nvSpPr>
        <p:spPr>
          <a:xfrm>
            <a:off x="762000" y="18288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3"/>
          </p:nvPr>
        </p:nvSpPr>
        <p:spPr>
          <a:xfrm>
            <a:off x="762000" y="1172739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body" idx="4"/>
          </p:nvPr>
        </p:nvSpPr>
        <p:spPr>
          <a:xfrm>
            <a:off x="4949825" y="1172739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027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 and Figure">
  <p:cSld name="1_Bulleted List and Figur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body" idx="1"/>
          </p:nvPr>
        </p:nvSpPr>
        <p:spPr>
          <a:xfrm>
            <a:off x="762000" y="1219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5656"/>
              </a:buClr>
              <a:buSzPts val="1800"/>
              <a:buFont typeface="Noto Sans Symbols"/>
              <a:buChar char="▪"/>
              <a:defRPr sz="1800">
                <a:solidFill>
                  <a:srgbClr val="565656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4953000" y="1219200"/>
            <a:ext cx="3733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8805C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99C2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37373"/>
              </a:buClr>
              <a:buSzPts val="2800"/>
              <a:buFont typeface="Calibri"/>
              <a:buChar char="‒"/>
              <a:defRPr sz="2800" b="0" i="0" u="none" strike="noStrike" cap="none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7610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©2023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63941"/>
            <a:ext cx="570653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6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9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">
  <p:cSld name="1_Ques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AutoNum type="alphaUcPeriod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32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6854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swer">
  <p:cSld name="1_Answ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762000" y="276034"/>
            <a:ext cx="8229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D99C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 sz="32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5671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Lead-in Head, and Bulleted List">
  <p:cSld name="1_Title, Lead-in Head, and Bulleted Lis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title"/>
          </p:nvPr>
        </p:nvSpPr>
        <p:spPr>
          <a:xfrm>
            <a:off x="762000" y="276034"/>
            <a:ext cx="8229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D99C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1"/>
          </p:nvPr>
        </p:nvSpPr>
        <p:spPr>
          <a:xfrm>
            <a:off x="457200" y="1741449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565656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‒"/>
              <a:defRPr sz="2400">
                <a:solidFill>
                  <a:srgbClr val="565656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65656"/>
              </a:buClr>
              <a:buSzPts val="2000"/>
              <a:buFont typeface="Noto Sans Symbols"/>
              <a:buChar char="▪"/>
              <a:defRPr sz="2000">
                <a:solidFill>
                  <a:srgbClr val="565656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3255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ickerCheck">
  <p:cSld name="2_ClickerChec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3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AutoNum type="alphaUcPeriod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 sz="3200" b="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7791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lickerCheck">
  <p:cSld name="2_ClickerChec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4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 sz="3200" b="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0074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1_Title and Tab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6172200" y="64817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107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1776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57200" y="3048000"/>
            <a:ext cx="8229600" cy="3276600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3129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111250"/>
            <a:ext cx="8229600" cy="565150"/>
          </a:xfrm>
        </p:spPr>
        <p:txBody>
          <a:bodyPr/>
          <a:lstStyle>
            <a:lvl1pPr marL="347663" indent="0" algn="l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14800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5911850"/>
            <a:ext cx="8229600" cy="41275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04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3962400" cy="4202151"/>
          </a:xfrm>
        </p:spPr>
        <p:txBody>
          <a:bodyPr/>
          <a:lstStyle>
            <a:lvl1pPr>
              <a:defRPr sz="2800"/>
            </a:lvl1pPr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4648200" y="1752600"/>
            <a:ext cx="4191000" cy="4191000"/>
          </a:xfrm>
        </p:spPr>
        <p:txBody>
          <a:bodyPr/>
          <a:lstStyle>
            <a:lvl1pPr>
              <a:defRPr sz="2800"/>
            </a:lvl1pPr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30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29752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50530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1786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6694" y="1904998"/>
            <a:ext cx="8153400" cy="4191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8319030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082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0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4082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0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38242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29000" y="2362200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©2023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63941"/>
            <a:ext cx="570653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6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66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21163"/>
          </a:xfrm>
        </p:spPr>
        <p:txBody>
          <a:bodyPr/>
          <a:lstStyle>
            <a:lvl1pPr>
              <a:buClr>
                <a:srgbClr val="00B0F0"/>
              </a:buClr>
              <a:defRPr sz="2800"/>
            </a:lvl1pPr>
            <a:lvl2pPr marL="8001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400"/>
            </a:lvl2pPr>
            <a:lvl3pPr marL="12573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000"/>
            </a:lvl3pPr>
            <a:lvl4pPr marL="16573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4pPr>
            <a:lvl5pPr marL="21145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21163"/>
          </a:xfrm>
        </p:spPr>
        <p:txBody>
          <a:bodyPr/>
          <a:lstStyle>
            <a:lvl1pPr>
              <a:buClr>
                <a:srgbClr val="00B0F0"/>
              </a:buClr>
              <a:defRPr sz="2800"/>
            </a:lvl1pPr>
            <a:lvl2pPr marL="8001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400"/>
            </a:lvl2pPr>
            <a:lvl3pPr marL="12573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000"/>
            </a:lvl3pPr>
            <a:lvl4pPr marL="16573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4pPr>
            <a:lvl5pPr marL="21145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418563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400"/>
            </a:lvl1pPr>
          </a:lstStyle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63682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5875" y="38100"/>
            <a:ext cx="669925" cy="952500"/>
          </a:xfrm>
        </p:spPr>
        <p:txBody>
          <a:bodyPr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81100"/>
            <a:ext cx="8534400" cy="2476500"/>
          </a:xfrm>
        </p:spPr>
        <p:txBody>
          <a:bodyPr/>
          <a:lstStyle>
            <a:lvl1pPr marL="346075" indent="0">
              <a:buNone/>
              <a:defRPr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3886200"/>
            <a:ext cx="8534400" cy="2209800"/>
          </a:xfrm>
        </p:spPr>
        <p:txBody>
          <a:bodyPr/>
          <a:lstStyle>
            <a:lvl1pPr marL="1257300" indent="-342900">
              <a:buFont typeface="+mj-lt"/>
              <a:buAutoNum type="alphaUcPeriod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4287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actice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/>
          <a:lstStyle>
            <a:lvl1pPr marL="457200" indent="-457200">
              <a:buClr>
                <a:srgbClr val="209D07"/>
              </a:buClr>
              <a:buFont typeface="Wingdings" panose="05000000000000000000" pitchFamily="2" charset="2"/>
              <a:buChar char="§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F31005-54C9-4F5E-8788-4AD1DB218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6200"/>
            <a:ext cx="8229600" cy="873332"/>
          </a:xfrm>
          <a:noFill/>
        </p:spPr>
        <p:txBody>
          <a:bodyPr rtlCol="0"/>
          <a:lstStyle>
            <a:lvl1pPr algn="l">
              <a:defRPr lang="en-US" sz="3600" b="0">
                <a:solidFill>
                  <a:srgbClr val="209D07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800" dirty="0"/>
              <a:t>Subhead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97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514600"/>
            <a:ext cx="8229600" cy="3657600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 dirty="0"/>
              <a:t>Click here to add answer options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43000"/>
            <a:ext cx="8229600" cy="1295400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26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981200"/>
            <a:ext cx="8229600" cy="4191000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 dirty="0"/>
              <a:t>Click here to add answer rationale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43000"/>
            <a:ext cx="8229600" cy="685800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here to add answer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0462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45958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91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57200" y="3962400"/>
            <a:ext cx="26670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352800" y="3962400"/>
            <a:ext cx="26670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248400" y="3962400"/>
            <a:ext cx="26670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2952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17002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57200" y="3124200"/>
            <a:ext cx="8229600" cy="17002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82480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3886200" cy="45958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219200"/>
            <a:ext cx="3886200" cy="45958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62567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4068763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1827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microsoft.com/office/2007/relationships/hdphoto" Target="../media/hdphoto1.wdp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/>
          <p:cNvSpPr txBox="1">
            <a:spLocks/>
          </p:cNvSpPr>
          <p:nvPr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©2023 F.A. Davis Company</a:t>
            </a: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49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0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 preferRelativeResize="0">
            <a:picLocks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0" y="6434694"/>
            <a:ext cx="9171432" cy="45719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39154"/>
            <a:ext cx="8229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27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 preferRelativeResize="0">
            <a:picLocks/>
          </p:cNvPicPr>
          <p:nvPr/>
        </p:nvPicPr>
        <p:blipFill>
          <a:blip r:embed="rId51" cstate="print"/>
          <a:stretch>
            <a:fillRect/>
          </a:stretch>
        </p:blipFill>
        <p:spPr>
          <a:xfrm>
            <a:off x="0" y="6364006"/>
            <a:ext cx="9171432" cy="457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00800"/>
            <a:ext cx="9144000" cy="45719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5" r:id="rId3"/>
    <p:sldLayoutId id="2147483683" r:id="rId4"/>
    <p:sldLayoutId id="2147483705" r:id="rId5"/>
    <p:sldLayoutId id="2147483703" r:id="rId6"/>
    <p:sldLayoutId id="2147483699" r:id="rId7"/>
    <p:sldLayoutId id="2147483701" r:id="rId8"/>
    <p:sldLayoutId id="2147483684" r:id="rId9"/>
    <p:sldLayoutId id="2147483692" r:id="rId10"/>
    <p:sldLayoutId id="2147483678" r:id="rId11"/>
    <p:sldLayoutId id="2147483726" r:id="rId12"/>
    <p:sldLayoutId id="2147483702" r:id="rId13"/>
    <p:sldLayoutId id="2147483679" r:id="rId14"/>
    <p:sldLayoutId id="2147483725" r:id="rId15"/>
    <p:sldLayoutId id="2147483680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7" r:id="rId23"/>
    <p:sldLayoutId id="2147483700" r:id="rId24"/>
    <p:sldLayoutId id="2147483704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  <p:sldLayoutId id="2147483712" r:id="rId32"/>
    <p:sldLayoutId id="2147483713" r:id="rId33"/>
    <p:sldLayoutId id="2147483714" r:id="rId34"/>
    <p:sldLayoutId id="2147483715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7" r:id="rId43"/>
    <p:sldLayoutId id="2147483729" r:id="rId44"/>
    <p:sldLayoutId id="2147483731" r:id="rId45"/>
    <p:sldLayoutId id="2147483732" r:id="rId46"/>
    <p:sldLayoutId id="2147483733" r:id="rId4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600" kern="1200">
          <a:solidFill>
            <a:srgbClr val="D99C21"/>
          </a:solidFill>
          <a:latin typeface="+mn-lt"/>
          <a:ea typeface="+mn-ea"/>
          <a:cs typeface="+mn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9pPr>
    </p:titleStyle>
    <p:bodyStyle>
      <a:lvl1pPr marL="623888" indent="-277813" algn="l" rtl="0" eaLnBrk="1" fontAlgn="base" hangingPunct="1">
        <a:spcBef>
          <a:spcPct val="20000"/>
        </a:spcBef>
        <a:spcAft>
          <a:spcPct val="0"/>
        </a:spcAft>
        <a:buClr>
          <a:srgbClr val="28805C"/>
        </a:buClr>
        <a:buFont typeface="Wingdings" panose="05000000000000000000" pitchFamily="2" charset="2"/>
        <a:buChar char="§"/>
        <a:defRPr lang="en-US" sz="3200" kern="20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914400" indent="-290513" algn="l" rtl="0" eaLnBrk="1" fontAlgn="base" hangingPunct="1">
        <a:spcBef>
          <a:spcPct val="20000"/>
        </a:spcBef>
        <a:spcAft>
          <a:spcPct val="0"/>
        </a:spcAft>
        <a:buClr>
          <a:srgbClr val="D99C21"/>
        </a:buClr>
        <a:buFont typeface="Arial" panose="020B0604020202020204" pitchFamily="34" charset="0"/>
        <a:buChar char="•"/>
        <a:defRPr lang="en-US" sz="2800" kern="12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260475" indent="-290513" algn="l" rtl="0" eaLnBrk="1" fontAlgn="base" hangingPunct="1">
        <a:spcBef>
          <a:spcPct val="20000"/>
        </a:spcBef>
        <a:spcAft>
          <a:spcPct val="0"/>
        </a:spcAft>
        <a:buClr>
          <a:srgbClr val="737373"/>
        </a:buClr>
        <a:buFont typeface="Calibri" panose="020F0502020204030204" pitchFamily="34" charset="0"/>
        <a:buChar char="‒"/>
        <a:tabLst>
          <a:tab pos="858838" algn="l"/>
        </a:tabLst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Book cover for Mental Health Nursing, Sixth Edition.</a:t>
            </a:r>
            <a:endParaRPr lang="en-US" dirty="0"/>
          </a:p>
        </p:txBody>
      </p:sp>
      <p:pic>
        <p:nvPicPr>
          <p:cNvPr id="5" name="Picture Placeholder 4" descr="Book cover for Mental Health Nursing, Sixth Edition.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r="188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Chapter 18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en-US" dirty="0"/>
              <a:t>Eating Disorders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7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Anorexia 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Serious medical disorder</a:t>
            </a:r>
          </a:p>
          <a:p>
            <a:r>
              <a:rPr lang="en-US"/>
              <a:t>Complications include electrolyte imbalances, heart failure, bone loss, hormone disruptions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925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(continued)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Bulimia nervosa</a:t>
            </a:r>
          </a:p>
          <a:p>
            <a:pPr lvl="1"/>
            <a:r>
              <a:rPr lang="en-US"/>
              <a:t>Pattern of bingeing and purging</a:t>
            </a:r>
          </a:p>
          <a:p>
            <a:pPr lvl="1"/>
            <a:r>
              <a:rPr lang="en-US"/>
              <a:t>May eat up to 8,000 calories in 2 hours</a:t>
            </a:r>
          </a:p>
          <a:p>
            <a:pPr lvl="1"/>
            <a:r>
              <a:rPr lang="en-US"/>
              <a:t>Use of laxatives and emetics as part of purging</a:t>
            </a:r>
          </a:p>
          <a:p>
            <a:pPr lvl="1"/>
            <a:r>
              <a:rPr lang="en-US"/>
              <a:t>Many additional symptoms including loss of teeth enamel and hoarseness from chronic vomiting</a:t>
            </a:r>
          </a:p>
          <a:p>
            <a:pPr lvl="1"/>
            <a:r>
              <a:rPr lang="en-US"/>
              <a:t>Pattern of tension build up leading to consuming food and then guilt, disgust after purging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54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Bulimia Nervosa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More associated with depression</a:t>
            </a:r>
          </a:p>
          <a:p>
            <a:r>
              <a:rPr lang="en-US"/>
              <a:t>More likely to be obese, normal weight, or fluctuating weight</a:t>
            </a:r>
          </a:p>
          <a:p>
            <a:r>
              <a:rPr lang="en-US"/>
              <a:t>Poor self-image</a:t>
            </a:r>
          </a:p>
          <a:p>
            <a:r>
              <a:rPr lang="en-US"/>
              <a:t>More associated with substance abuse</a:t>
            </a:r>
          </a:p>
          <a:p>
            <a:r>
              <a:rPr lang="en-US"/>
              <a:t>Separate diagnosis of binge eating disorder not associated with purging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19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(continued_1)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104900"/>
          </a:xfrm>
        </p:spPr>
        <p:txBody>
          <a:bodyPr/>
          <a:lstStyle/>
          <a:p>
            <a:pPr marL="860425" indent="-514350">
              <a:buFont typeface="+mj-lt"/>
              <a:buAutoNum type="arabicPeriod" startAt="2"/>
            </a:pPr>
            <a:r>
              <a:rPr lang="en-US" sz="3000" dirty="0"/>
              <a:t>Which of the following women is at highest risk for bulimia nervosa?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990600" y="2438400"/>
            <a:ext cx="8001000" cy="3962400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3000" dirty="0"/>
              <a:t>Teenager in power struggle with stepmother</a:t>
            </a:r>
          </a:p>
          <a:p>
            <a:pPr>
              <a:spcBef>
                <a:spcPts val="500"/>
              </a:spcBef>
            </a:pPr>
            <a:r>
              <a:rPr lang="en-US" sz="3000" dirty="0"/>
              <a:t>Schizophrenic girl who is paranoid about source of her food</a:t>
            </a:r>
          </a:p>
          <a:p>
            <a:pPr>
              <a:spcBef>
                <a:spcPts val="500"/>
              </a:spcBef>
            </a:pPr>
            <a:r>
              <a:rPr lang="en-US" sz="3000" dirty="0"/>
              <a:t>20-year-old who has struggled with her weight and gains/loses same weight over and over</a:t>
            </a:r>
          </a:p>
          <a:p>
            <a:pPr>
              <a:spcBef>
                <a:spcPts val="500"/>
              </a:spcBef>
            </a:pPr>
            <a:r>
              <a:rPr lang="en-US" sz="3000" dirty="0"/>
              <a:t>40-year-old woman who starts liquid diet program </a:t>
            </a:r>
          </a:p>
        </p:txBody>
      </p:sp>
    </p:spTree>
    <p:extLst>
      <p:ext uri="{BB962C8B-B14F-4D97-AF65-F5344CB8AC3E}">
        <p14:creationId xmlns:p14="http://schemas.microsoft.com/office/powerpoint/2010/main" val="258016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Treatment of Bulimia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Acknowledge the problem</a:t>
            </a:r>
          </a:p>
          <a:p>
            <a:r>
              <a:rPr lang="en-US"/>
              <a:t>Treat depression</a:t>
            </a:r>
          </a:p>
          <a:p>
            <a:r>
              <a:rPr lang="en-US"/>
              <a:t>Individual and group psychotherapy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6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Obesity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Obesity and morbid obesity are not considered eating disorders but the effects often lead to emotional distress</a:t>
            </a:r>
          </a:p>
          <a:p>
            <a:r>
              <a:rPr lang="en-US"/>
              <a:t>Morbid obesity</a:t>
            </a:r>
          </a:p>
          <a:p>
            <a:pPr lvl="1"/>
            <a:r>
              <a:rPr lang="en-US"/>
              <a:t>Body weight greater than 100 pounds above “ideal” body 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0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xfrm>
            <a:off x="756356" y="-14760"/>
            <a:ext cx="8235244" cy="1089529"/>
          </a:xfrm>
        </p:spPr>
        <p:txBody>
          <a:bodyPr/>
          <a:lstStyle/>
          <a:p>
            <a:r>
              <a:rPr lang="en-US" dirty="0"/>
              <a:t>Contributing Factors to Obesity/Morbid Obesity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Genetic </a:t>
            </a:r>
          </a:p>
          <a:p>
            <a:r>
              <a:rPr lang="en-US" dirty="0"/>
              <a:t>Brain dysfunction—altered satiety center</a:t>
            </a:r>
          </a:p>
          <a:p>
            <a:r>
              <a:rPr lang="en-US" dirty="0"/>
              <a:t>Depression</a:t>
            </a:r>
          </a:p>
          <a:p>
            <a:r>
              <a:rPr lang="en-US" dirty="0"/>
              <a:t>Use of food for comfort after psychological traumas</a:t>
            </a:r>
          </a:p>
        </p:txBody>
      </p:sp>
    </p:spTree>
    <p:extLst>
      <p:ext uri="{BB962C8B-B14F-4D97-AF65-F5344CB8AC3E}">
        <p14:creationId xmlns:p14="http://schemas.microsoft.com/office/powerpoint/2010/main" val="48363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Morbid Obesity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458200" cy="5053051"/>
          </a:xfrm>
        </p:spPr>
        <p:txBody>
          <a:bodyPr/>
          <a:lstStyle/>
          <a:p>
            <a:r>
              <a:rPr lang="en-US" dirty="0"/>
              <a:t>U.S. Preventative Services Task Force has recommended that health-care providers identify people with BMI greater than 30 and refer them for weight-loss counseling </a:t>
            </a:r>
          </a:p>
          <a:p>
            <a:r>
              <a:rPr lang="en-US" dirty="0"/>
              <a:t>BMI is body mass index—a calculation of weight divided by the square of one’s height in adults to provide approximation of body fat</a:t>
            </a:r>
          </a:p>
        </p:txBody>
      </p:sp>
    </p:spTree>
    <p:extLst>
      <p:ext uri="{BB962C8B-B14F-4D97-AF65-F5344CB8AC3E}">
        <p14:creationId xmlns:p14="http://schemas.microsoft.com/office/powerpoint/2010/main" val="3992792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Treatment of Morbid Obesity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Nutrition counseling</a:t>
            </a:r>
          </a:p>
          <a:p>
            <a:r>
              <a:rPr lang="en-US"/>
              <a:t>Emotional support</a:t>
            </a:r>
          </a:p>
          <a:p>
            <a:r>
              <a:rPr lang="en-US"/>
              <a:t>Group approach helpful for some</a:t>
            </a:r>
          </a:p>
          <a:p>
            <a:r>
              <a:rPr lang="en-US"/>
              <a:t>New medications, including Contrave, Saxenda, and Qsymia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81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Bariatric Surgery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610600" cy="5205451"/>
          </a:xfrm>
        </p:spPr>
        <p:txBody>
          <a:bodyPr/>
          <a:lstStyle/>
          <a:p>
            <a:r>
              <a:rPr lang="en-US" dirty="0"/>
              <a:t>Several options, including laparoscopic and open abdominal surgery</a:t>
            </a:r>
          </a:p>
          <a:p>
            <a:r>
              <a:rPr lang="en-US" dirty="0"/>
              <a:t>Generally candidates must be 100 pounds overweight and have failed traditional weight-loss attempts, although those with comorbidities like diabetes may qualify at lower weights</a:t>
            </a:r>
          </a:p>
          <a:p>
            <a:r>
              <a:rPr lang="en-US" dirty="0"/>
              <a:t>Most programs employ nurses to counsel and work with the person both preoperatively and postoperatively</a:t>
            </a:r>
          </a:p>
        </p:txBody>
      </p:sp>
    </p:spTree>
    <p:extLst>
      <p:ext uri="{BB962C8B-B14F-4D97-AF65-F5344CB8AC3E}">
        <p14:creationId xmlns:p14="http://schemas.microsoft.com/office/powerpoint/2010/main" val="117899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B982-A279-4A45-86E4-0DD6C271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8F17-A18E-4253-A783-E2840422E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349"/>
            <a:ext cx="8686800" cy="5053051"/>
          </a:xfrm>
        </p:spPr>
        <p:txBody>
          <a:bodyPr/>
          <a:lstStyle/>
          <a:p>
            <a:pPr marL="860425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anorexia.</a:t>
            </a:r>
          </a:p>
          <a:p>
            <a:pPr marL="860425" indent="-514350">
              <a:buFont typeface="+mj-lt"/>
              <a:buAutoNum type="arabicPeriod"/>
            </a:pPr>
            <a:r>
              <a:rPr lang="en-US" dirty="0"/>
              <a:t>Describe the similarities and differences between anorexia and bulimia.</a:t>
            </a:r>
          </a:p>
          <a:p>
            <a:pPr marL="860425" indent="-514350">
              <a:buFont typeface="+mj-lt"/>
              <a:buAutoNum type="arabicPeriod"/>
            </a:pPr>
            <a:r>
              <a:rPr lang="en-US" dirty="0"/>
              <a:t>Define </a:t>
            </a:r>
            <a:r>
              <a:rPr lang="en-US" i="1" dirty="0"/>
              <a:t>morbid obesity</a:t>
            </a:r>
            <a:r>
              <a:rPr lang="en-US" dirty="0"/>
              <a:t>.</a:t>
            </a:r>
          </a:p>
          <a:p>
            <a:pPr marL="860425" indent="-514350">
              <a:buFont typeface="+mj-lt"/>
              <a:buAutoNum type="arabicPeriod"/>
            </a:pPr>
            <a:r>
              <a:rPr lang="en-US" dirty="0"/>
              <a:t>Discuss bariatric, or weight-loss, surgery.</a:t>
            </a:r>
          </a:p>
          <a:p>
            <a:pPr marL="860425" indent="-514350">
              <a:buFont typeface="+mj-lt"/>
              <a:buAutoNum type="arabicPeriod"/>
            </a:pPr>
            <a:r>
              <a:rPr lang="en-US" dirty="0"/>
              <a:t>Identify populations at risk for eating disorders.</a:t>
            </a:r>
          </a:p>
        </p:txBody>
      </p:sp>
    </p:spTree>
    <p:extLst>
      <p:ext uri="{BB962C8B-B14F-4D97-AF65-F5344CB8AC3E}">
        <p14:creationId xmlns:p14="http://schemas.microsoft.com/office/powerpoint/2010/main" val="141279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Bariatric Surgery (continued)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Mental health issues often accompany this kind of surgery</a:t>
            </a:r>
          </a:p>
          <a:p>
            <a:r>
              <a:rPr lang="en-US"/>
              <a:t>Some surgeons require mental health testing of some sort preoperatively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46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Nursing Interventions Eating Disorders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Promote positive self-concept and self-acceptance</a:t>
            </a:r>
          </a:p>
          <a:p>
            <a:r>
              <a:rPr lang="en-US"/>
              <a:t>Promote healthy coping skills</a:t>
            </a:r>
          </a:p>
          <a:p>
            <a:r>
              <a:rPr lang="en-US"/>
              <a:t>Address feelings associated with food</a:t>
            </a:r>
          </a:p>
          <a:p>
            <a:r>
              <a:rPr lang="en-US"/>
              <a:t>Promote education for adequate nutrition</a:t>
            </a:r>
          </a:p>
          <a:p>
            <a:r>
              <a:rPr lang="en-US"/>
              <a:t>Promote appropriate amount of exercise</a:t>
            </a:r>
          </a:p>
          <a:p>
            <a:r>
              <a:rPr lang="en-US"/>
              <a:t>Focus on positive reinforcement of progress, not on the amount of weight the person is gaining or losing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976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Clicker Question (continued_2)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104900"/>
          </a:xfrm>
        </p:spPr>
        <p:txBody>
          <a:bodyPr/>
          <a:lstStyle/>
          <a:p>
            <a:pPr marL="860425" indent="-514350">
              <a:buFont typeface="+mj-lt"/>
              <a:buAutoNum type="arabicPeriod" startAt="3"/>
            </a:pPr>
            <a:r>
              <a:rPr lang="en-US" dirty="0"/>
              <a:t>Which is the best approach for your patient with an eating disorder during meal times?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990600" y="2362200"/>
            <a:ext cx="8001000" cy="3429000"/>
          </a:xfrm>
        </p:spPr>
        <p:txBody>
          <a:bodyPr/>
          <a:lstStyle/>
          <a:p>
            <a:r>
              <a:rPr lang="en-US" dirty="0"/>
              <a:t>Expect patient to eat everything as prescribed</a:t>
            </a:r>
          </a:p>
          <a:p>
            <a:r>
              <a:rPr lang="en-US" dirty="0"/>
              <a:t>Recognize that meal times are associated with anxiety so give extra support</a:t>
            </a:r>
          </a:p>
          <a:p>
            <a:r>
              <a:rPr lang="en-US" dirty="0"/>
              <a:t>Give patient privacy at meal time</a:t>
            </a:r>
          </a:p>
          <a:p>
            <a:r>
              <a:rPr lang="en-US" dirty="0"/>
              <a:t>Remind patient of weight gain/loss goals</a:t>
            </a:r>
          </a:p>
        </p:txBody>
      </p:sp>
    </p:spTree>
    <p:extLst>
      <p:ext uri="{BB962C8B-B14F-4D97-AF65-F5344CB8AC3E}">
        <p14:creationId xmlns:p14="http://schemas.microsoft.com/office/powerpoint/2010/main" val="2619475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B982-A279-4A45-86E4-0DD6C271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8F17-A18E-4253-A783-E2840422E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349"/>
            <a:ext cx="8686800" cy="5053051"/>
          </a:xfrm>
        </p:spPr>
        <p:txBody>
          <a:bodyPr/>
          <a:lstStyle/>
          <a:p>
            <a:pPr marL="860425" indent="-514350">
              <a:buFont typeface="+mj-lt"/>
              <a:buAutoNum type="arabicPeriod" startAt="6"/>
            </a:pPr>
            <a:r>
              <a:rPr lang="en-US" dirty="0"/>
              <a:t>Identify possible causes of eating disorders.</a:t>
            </a:r>
          </a:p>
          <a:p>
            <a:pPr marL="860425" indent="-514350">
              <a:buFont typeface="+mj-lt"/>
              <a:buAutoNum type="arabicPeriod" startAt="6"/>
            </a:pPr>
            <a:r>
              <a:rPr lang="en-US" dirty="0"/>
              <a:t>Describe nursing interventions for patients with eating disorders.</a:t>
            </a:r>
          </a:p>
        </p:txBody>
      </p:sp>
    </p:spTree>
    <p:extLst>
      <p:ext uri="{BB962C8B-B14F-4D97-AF65-F5344CB8AC3E}">
        <p14:creationId xmlns:p14="http://schemas.microsoft.com/office/powerpoint/2010/main" val="43430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Body Image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American media and societal preferences send strong messages that thinner is better</a:t>
            </a:r>
          </a:p>
          <a:p>
            <a:pPr lvl="1"/>
            <a:r>
              <a:rPr lang="en-US"/>
              <a:t>Dangerous messages for youth, adolescents, and young adults</a:t>
            </a:r>
          </a:p>
          <a:p>
            <a:pPr lvl="1"/>
            <a:r>
              <a:rPr lang="en-US"/>
              <a:t>Women are most at risk, but men are not exempt with so much emphasis on perfect physique </a:t>
            </a:r>
          </a:p>
          <a:p>
            <a:pPr lvl="1"/>
            <a:r>
              <a:rPr lang="en-US"/>
              <a:t>Young girls also especially vulnerable and may begin “dieting” at a young 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6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Causes of Eating Disorders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Negative self-esteem</a:t>
            </a:r>
          </a:p>
          <a:p>
            <a:r>
              <a:rPr lang="en-US"/>
              <a:t>Depression</a:t>
            </a:r>
          </a:p>
          <a:p>
            <a:r>
              <a:rPr lang="en-US"/>
              <a:t>Internal struggles with autonomy, sexuality</a:t>
            </a:r>
          </a:p>
          <a:p>
            <a:r>
              <a:rPr lang="en-US"/>
              <a:t>Gender differences</a:t>
            </a:r>
          </a:p>
          <a:p>
            <a:pPr lvl="1"/>
            <a:r>
              <a:rPr lang="en-US"/>
              <a:t>Women are built differently than men and have a different percentage of body fat</a:t>
            </a:r>
          </a:p>
          <a:p>
            <a:r>
              <a:rPr lang="en-US"/>
              <a:t>Genetics</a:t>
            </a:r>
          </a:p>
          <a:p>
            <a:r>
              <a:rPr lang="en-US"/>
              <a:t>Hypothalamus dysfunction (appetite center)</a:t>
            </a:r>
          </a:p>
          <a:p>
            <a:r>
              <a:rPr lang="en-US"/>
              <a:t>Improper dopamine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Causes of Eating Disorders (continued)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Cultural/ethnic differences may affect tendency toward body build and/or weight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89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Anorexia nervosa</a:t>
            </a:r>
          </a:p>
          <a:p>
            <a:pPr lvl="1"/>
            <a:r>
              <a:rPr lang="en-US"/>
              <a:t>Morbid fear of obesity causing anxiety and obsessive fear of losing control of food intake</a:t>
            </a:r>
          </a:p>
          <a:p>
            <a:pPr lvl="1"/>
            <a:r>
              <a:rPr lang="en-US"/>
              <a:t>Distorted body image of self as fat</a:t>
            </a:r>
          </a:p>
          <a:p>
            <a:pPr lvl="1"/>
            <a:r>
              <a:rPr lang="en-US"/>
              <a:t>May or may not include purging</a:t>
            </a:r>
          </a:p>
          <a:p>
            <a:pPr lvl="1"/>
            <a:r>
              <a:rPr lang="en-US"/>
              <a:t>Self-starvation and refusal to eat despite hunger</a:t>
            </a:r>
          </a:p>
          <a:p>
            <a:pPr lvl="1"/>
            <a:r>
              <a:rPr lang="en-US"/>
              <a:t>Excessive exercise after eating to use up calories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1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Clicker Question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104900"/>
          </a:xfrm>
        </p:spPr>
        <p:txBody>
          <a:bodyPr/>
          <a:lstStyle/>
          <a:p>
            <a:pPr marL="860425" indent="-514350">
              <a:buFont typeface="+mj-lt"/>
              <a:buAutoNum type="arabicPeriod"/>
            </a:pPr>
            <a:r>
              <a:rPr lang="en-US" dirty="0"/>
              <a:t>Which of the following are most common with anorexia nervosa?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990600" y="2438400"/>
            <a:ext cx="8077200" cy="3429000"/>
          </a:xfrm>
        </p:spPr>
        <p:txBody>
          <a:bodyPr/>
          <a:lstStyle/>
          <a:p>
            <a:r>
              <a:rPr lang="en-US" dirty="0"/>
              <a:t>Eating large quantities at one sitting in private</a:t>
            </a:r>
          </a:p>
          <a:p>
            <a:r>
              <a:rPr lang="en-US" dirty="0"/>
              <a:t>Wearing loose clothing to hide weight loss</a:t>
            </a:r>
          </a:p>
          <a:p>
            <a:r>
              <a:rPr lang="en-US" dirty="0"/>
              <a:t>Trying latest diet with girlfriends despite being normal weight</a:t>
            </a:r>
          </a:p>
          <a:p>
            <a:r>
              <a:rPr lang="en-US" dirty="0"/>
              <a:t>Snacking excessively in secret</a:t>
            </a:r>
          </a:p>
        </p:txBody>
      </p:sp>
    </p:spTree>
    <p:extLst>
      <p:ext uri="{BB962C8B-B14F-4D97-AF65-F5344CB8AC3E}">
        <p14:creationId xmlns:p14="http://schemas.microsoft.com/office/powerpoint/2010/main" val="1353485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Treatment of Anorexia Nervosa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534400" cy="5053051"/>
          </a:xfrm>
        </p:spPr>
        <p:txBody>
          <a:bodyPr/>
          <a:lstStyle/>
          <a:p>
            <a:r>
              <a:rPr lang="en-US" dirty="0"/>
              <a:t>Acknowledge the disorder</a:t>
            </a:r>
          </a:p>
          <a:p>
            <a:r>
              <a:rPr lang="en-US" dirty="0"/>
              <a:t>Promote slow weight gain (2–3 pounds per week)</a:t>
            </a:r>
          </a:p>
          <a:p>
            <a:r>
              <a:rPr lang="en-US" dirty="0"/>
              <a:t>Family support</a:t>
            </a:r>
          </a:p>
          <a:p>
            <a:r>
              <a:rPr lang="en-US" dirty="0"/>
              <a:t>Psychotherapy</a:t>
            </a:r>
          </a:p>
          <a:p>
            <a:r>
              <a:rPr lang="en-US" dirty="0"/>
              <a:t>Nutrition counseling</a:t>
            </a:r>
          </a:p>
          <a:p>
            <a:r>
              <a:rPr lang="en-US" dirty="0"/>
              <a:t>Rewards for weight gain sometimes are helpful as behavioral program</a:t>
            </a:r>
          </a:p>
          <a:p>
            <a:r>
              <a:rPr lang="en-US" dirty="0"/>
              <a:t>Antidepressants and anti-anxiety medications</a:t>
            </a:r>
          </a:p>
        </p:txBody>
      </p:sp>
    </p:spTree>
    <p:extLst>
      <p:ext uri="{BB962C8B-B14F-4D97-AF65-F5344CB8AC3E}">
        <p14:creationId xmlns:p14="http://schemas.microsoft.com/office/powerpoint/2010/main" val="3421363775"/>
      </p:ext>
    </p:extLst>
  </p:cSld>
  <p:clrMapOvr>
    <a:masterClrMapping/>
  </p:clrMapOvr>
</p:sld>
</file>

<file path=ppt/theme/theme1.xml><?xml version="1.0" encoding="utf-8"?>
<a:theme xmlns:a="http://schemas.openxmlformats.org/drawingml/2006/main" name="FAD_Nursing_Template_Sample">
  <a:themeElements>
    <a:clrScheme name="FAD Nursing">
      <a:dk1>
        <a:srgbClr val="737373"/>
      </a:dk1>
      <a:lt1>
        <a:sysClr val="window" lastClr="FFFFFF"/>
      </a:lt1>
      <a:dk2>
        <a:srgbClr val="28805C"/>
      </a:dk2>
      <a:lt2>
        <a:srgbClr val="FFFFFF"/>
      </a:lt2>
      <a:accent1>
        <a:srgbClr val="28805C"/>
      </a:accent1>
      <a:accent2>
        <a:srgbClr val="737373"/>
      </a:accent2>
      <a:accent3>
        <a:srgbClr val="D99C21"/>
      </a:accent3>
      <a:accent4>
        <a:srgbClr val="C00000"/>
      </a:accent4>
      <a:accent5>
        <a:srgbClr val="BFBFBF"/>
      </a:accent5>
      <a:accent6>
        <a:srgbClr val="C2ECD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91B66E46-3F3C-49C2-9025-2800839DEA96}" vid="{348BD038-7B76-4A48-9886-575F33252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c73501-d892-4798-8321-2611750ec21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8385B5E2AC949AF11150DD84F6C37" ma:contentTypeVersion="13" ma:contentTypeDescription="Create a new document." ma:contentTypeScope="" ma:versionID="84f80a8256f8ece89ad54ffc21cfa0ff">
  <xsd:schema xmlns:xsd="http://www.w3.org/2001/XMLSchema" xmlns:xs="http://www.w3.org/2001/XMLSchema" xmlns:p="http://schemas.microsoft.com/office/2006/metadata/properties" xmlns:ns3="00c73501-d892-4798-8321-2611750ec216" xmlns:ns4="a592d4b5-ef12-4eb7-8b0a-4321abea656b" targetNamespace="http://schemas.microsoft.com/office/2006/metadata/properties" ma:root="true" ma:fieldsID="6c6750969e8aabc175007abb51572cb1" ns3:_="" ns4:_="">
    <xsd:import namespace="00c73501-d892-4798-8321-2611750ec216"/>
    <xsd:import namespace="a592d4b5-ef12-4eb7-8b0a-4321abea65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73501-d892-4798-8321-2611750ec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2d4b5-ef12-4eb7-8b0a-4321abea656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3EB0E3-5915-4E57-8F39-28F926E76D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C939C3-7EE7-4FC7-818E-985D0213E860}">
  <ds:schemaRefs>
    <ds:schemaRef ds:uri="http://purl.org/dc/elements/1.1/"/>
    <ds:schemaRef ds:uri="http://purl.org/dc/dcmitype/"/>
    <ds:schemaRef ds:uri="http://purl.org/dc/terms/"/>
    <ds:schemaRef ds:uri="00c73501-d892-4798-8321-2611750ec216"/>
    <ds:schemaRef ds:uri="a592d4b5-ef12-4eb7-8b0a-4321abea656b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A0ACD5C-5DB9-4049-B051-03277B25D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c73501-d892-4798-8321-2611750ec216"/>
    <ds:schemaRef ds:uri="a592d4b5-ef12-4eb7-8b0a-4321abea6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FAD_Nursing_Template_Sample</Template>
  <TotalTime>1218</TotalTime>
  <Words>872</Words>
  <Application>Microsoft Office PowerPoint</Application>
  <PresentationFormat>On-screen Show (4:3)</PresentationFormat>
  <Paragraphs>119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Noto Sans Symbols</vt:lpstr>
      <vt:lpstr>Wingdings</vt:lpstr>
      <vt:lpstr>FAD_Nursing_Template_Sample</vt:lpstr>
      <vt:lpstr>Book cover for Mental Health Nursing, Sixth Edition.</vt:lpstr>
      <vt:lpstr>Learning Outcomes</vt:lpstr>
      <vt:lpstr>Learning Outcomes (continued)</vt:lpstr>
      <vt:lpstr>Body Image</vt:lpstr>
      <vt:lpstr>Causes of Eating Disorders</vt:lpstr>
      <vt:lpstr>Causes of Eating Disorders (continued)</vt:lpstr>
      <vt:lpstr>Types</vt:lpstr>
      <vt:lpstr>Clicker Question</vt:lpstr>
      <vt:lpstr>Treatment of Anorexia Nervosa</vt:lpstr>
      <vt:lpstr>Anorexia Complications</vt:lpstr>
      <vt:lpstr>Types (continued) </vt:lpstr>
      <vt:lpstr>Bulimia Nervosa</vt:lpstr>
      <vt:lpstr>Clicker Question (continued_1)</vt:lpstr>
      <vt:lpstr>Treatment of Bulimia</vt:lpstr>
      <vt:lpstr>Obesity</vt:lpstr>
      <vt:lpstr>Contributing Factors to Obesity/Morbid Obesity </vt:lpstr>
      <vt:lpstr>Morbid Obesity</vt:lpstr>
      <vt:lpstr>Treatment of Morbid Obesity</vt:lpstr>
      <vt:lpstr>Bariatric Surgery</vt:lpstr>
      <vt:lpstr>Bariatric Surgery (continued)</vt:lpstr>
      <vt:lpstr>Nursing Interventions Eating Disorders</vt:lpstr>
      <vt:lpstr>Clicker Question (continued_2)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18:  Eating Disorders</dc:title>
  <dc:creator>Gorman</dc:creator>
  <cp:lastModifiedBy>Paula Reeves</cp:lastModifiedBy>
  <cp:revision>1082</cp:revision>
  <dcterms:created xsi:type="dcterms:W3CDTF">2020-02-13T08:47:30Z</dcterms:created>
  <dcterms:modified xsi:type="dcterms:W3CDTF">2024-04-22T20:35:17Z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0x0101001D98385B5E2AC949AF11150DD84F6C37</vt:lpwstr>
  </property>
  <property fmtid="{D5CDD505-2E9C-101B-9397-08002B2CF9AE}" pid="3" name="_dlc_DocIdItemGuid">
    <vt:lpwstr>647463b2-28f5-46c6-8d1e-a6b9b2370ab9</vt:lpwstr>
  </property>
  <property fmtid="{D5CDD505-2E9C-101B-9397-08002B2CF9AE}" pid="4" name="Category">
    <vt:lpwstr>.F.A. Davis</vt:lpwstr>
  </property>
  <property fmtid="{D5CDD505-2E9C-101B-9397-08002B2CF9AE}" pid="5" name="v7hm">
    <vt:lpwstr/>
  </property>
  <property fmtid="{D5CDD505-2E9C-101B-9397-08002B2CF9AE}" pid="6" name="Sub-Category">
    <vt:lpwstr>FAD Powerpiont Presentations</vt:lpwstr>
  </property>
  <property fmtid="{D5CDD505-2E9C-101B-9397-08002B2CF9AE}" pid="7" name="SortOrder">
    <vt:lpwstr/>
  </property>
  <property fmtid="{D5CDD505-2E9C-101B-9397-08002B2CF9AE}" pid="8" name="_dlc_DocId">
    <vt:lpwstr>HESUHV4WET5P-708-25</vt:lpwstr>
  </property>
  <property fmtid="{D5CDD505-2E9C-101B-9397-08002B2CF9AE}" pid="9" name="_dlc_DocIdUrl">
    <vt:lpwstr>http://portal.fadavis.com/marketing/_layouts/15/DocIdRedir.aspx?ID=HESUHV4WET5P-708-25, HESUHV4WET5P-708-25</vt:lpwstr>
  </property>
  <property fmtid="{D5CDD505-2E9C-101B-9397-08002B2CF9AE}" pid="10" name="Tertiary Category">
    <vt:lpwstr/>
  </property>
</Properties>
</file>