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551" r:id="rId5"/>
    <p:sldId id="553" r:id="rId6"/>
    <p:sldId id="554" r:id="rId7"/>
    <p:sldId id="555" r:id="rId8"/>
    <p:sldId id="556" r:id="rId9"/>
    <p:sldId id="557" r:id="rId10"/>
    <p:sldId id="558" r:id="rId11"/>
    <p:sldId id="571" r:id="rId12"/>
    <p:sldId id="559" r:id="rId13"/>
    <p:sldId id="560" r:id="rId14"/>
    <p:sldId id="561" r:id="rId15"/>
    <p:sldId id="562" r:id="rId16"/>
    <p:sldId id="563" r:id="rId17"/>
    <p:sldId id="564" r:id="rId18"/>
    <p:sldId id="565" r:id="rId19"/>
    <p:sldId id="566" r:id="rId20"/>
    <p:sldId id="567" r:id="rId21"/>
    <p:sldId id="568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12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584">
          <p15:clr>
            <a:srgbClr val="A4A3A4"/>
          </p15:clr>
        </p15:guide>
        <p15:guide id="4" pos="8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e Mangoff" initials="JM" lastIdx="4" clrIdx="0"/>
  <p:cmAuthor id="1" name="admin" initials="a" lastIdx="1" clrIdx="1"/>
  <p:cmAuthor id="2" name="Amanda Minutola" initials="AM" lastIdx="2" clrIdx="2"/>
  <p:cmAuthor id="3" name="Sarah Pitt" initials="SP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805C"/>
    <a:srgbClr val="585858"/>
    <a:srgbClr val="D99C21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21" autoAdjust="0"/>
    <p:restoredTop sz="86408" autoAdjust="0"/>
  </p:normalViewPr>
  <p:slideViewPr>
    <p:cSldViewPr>
      <p:cViewPr varScale="1">
        <p:scale>
          <a:sx n="85" d="100"/>
          <a:sy n="85" d="100"/>
        </p:scale>
        <p:origin x="1166" y="62"/>
      </p:cViewPr>
      <p:guideLst>
        <p:guide orient="horz" pos="912"/>
        <p:guide pos="2880"/>
        <p:guide orient="horz" pos="1584"/>
        <p:guide pos="872"/>
      </p:guideLst>
    </p:cSldViewPr>
  </p:slideViewPr>
  <p:outlineViewPr>
    <p:cViewPr>
      <p:scale>
        <a:sx n="33" d="100"/>
        <a:sy n="33" d="100"/>
      </p:scale>
      <p:origin x="0" y="99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9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1E734-30F1-456B-8B88-B517BAE0A23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1CF74-1493-46D2-9CFB-D9771BD399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74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A6551-8743-415C-B8DC-7E8D559D5B4C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E3FD1-3D53-424A-A1AD-A3C30BC928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89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1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Correct Answer: B</a:t>
            </a:r>
          </a:p>
          <a:p>
            <a:r>
              <a:rPr lang="en-US" dirty="0"/>
              <a:t>Rationale:  Parent susceptible to being abuser may be more frustrated by continuing demands of an autistic child.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558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96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3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23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14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44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7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Correct Answer: C</a:t>
            </a:r>
          </a:p>
          <a:p>
            <a:r>
              <a:rPr lang="en-US" dirty="0"/>
              <a:t>Rationale:  Ensuring patient safety is always the first intervention. The other ones may be appropriate given a specific situation but would not be your first 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18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336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57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59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82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0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79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58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58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31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2689302" y="228600"/>
            <a:ext cx="3733800" cy="4267200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noProof="0" dirty="0"/>
              <a:t>Click icon to add cover image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©2021 F.A. Davis Company</a:t>
            </a:r>
          </a:p>
        </p:txBody>
      </p:sp>
      <p:pic>
        <p:nvPicPr>
          <p:cNvPr id="10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5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Lead-in Head,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449"/>
            <a:ext cx="8229600" cy="19161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457200" y="3886200"/>
            <a:ext cx="8229600" cy="20050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78941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6356" y="1143000"/>
            <a:ext cx="4038600" cy="4525963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3556" y="1143000"/>
            <a:ext cx="4038600" cy="4525963"/>
          </a:xfrm>
        </p:spPr>
        <p:txBody>
          <a:bodyPr>
            <a:normAutofit/>
          </a:bodyPr>
          <a:lstStyle>
            <a:lvl1pPr marL="282575" indent="-282575">
              <a:defRPr lang="en-US" sz="2800" kern="20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1175" indent="-220663">
              <a:defRPr lang="en-US" sz="24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93688">
              <a:defRPr lang="en-US" sz="2000" kern="1200" baseline="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9025" indent="-28575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59034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6356" y="1143001"/>
            <a:ext cx="4038600" cy="914400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756356" y="2285999"/>
            <a:ext cx="4038600" cy="3382963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3556" y="1143000"/>
            <a:ext cx="4038600" cy="914401"/>
          </a:xfrm>
        </p:spPr>
        <p:txBody>
          <a:bodyPr>
            <a:normAutofit/>
          </a:bodyPr>
          <a:lstStyle>
            <a:lvl1pPr marL="282575" indent="-282575">
              <a:defRPr lang="en-US" sz="2800" kern="20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1175" indent="-220663">
              <a:defRPr lang="en-US" sz="24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93688">
              <a:defRPr lang="en-US" sz="2000" kern="1200" baseline="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9025" indent="-28575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1"/>
          </p:nvPr>
        </p:nvSpPr>
        <p:spPr>
          <a:xfrm>
            <a:off x="5023556" y="2321559"/>
            <a:ext cx="4038600" cy="3347403"/>
          </a:xfrm>
        </p:spPr>
        <p:txBody>
          <a:bodyPr>
            <a:normAutofit/>
          </a:bodyPr>
          <a:lstStyle>
            <a:lvl1pPr marL="282575" indent="-282575">
              <a:defRPr lang="en-US" sz="2800" kern="20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1175" indent="-220663">
              <a:defRPr lang="en-US" sz="24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93688">
              <a:defRPr lang="en-US" sz="2000" kern="1200" baseline="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9025" indent="-28575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34032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4038600" cy="1219201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3556" y="2666999"/>
            <a:ext cx="4038600" cy="1752601"/>
          </a:xfrm>
        </p:spPr>
        <p:txBody>
          <a:bodyPr>
            <a:normAutofit/>
          </a:bodyPr>
          <a:lstStyle>
            <a:lvl1pPr marL="282575" indent="-282575">
              <a:defRPr lang="en-US" sz="2800" kern="20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1175" indent="-220663">
              <a:defRPr lang="en-US" sz="24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93688">
              <a:defRPr lang="en-US" sz="2000" kern="1200" baseline="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9025" indent="-28575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908756" y="4572000"/>
            <a:ext cx="7397044" cy="1249363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/>
          </p:nvPr>
        </p:nvSpPr>
        <p:spPr>
          <a:xfrm>
            <a:off x="838200" y="2590800"/>
            <a:ext cx="4038600" cy="3276600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08522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ed Lists with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55650" y="1173163"/>
            <a:ext cx="4044950" cy="639762"/>
          </a:xfrm>
        </p:spPr>
        <p:txBody>
          <a:bodyPr/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755650" y="1901825"/>
            <a:ext cx="4044950" cy="3962400"/>
          </a:xfrm>
        </p:spPr>
        <p:txBody>
          <a:bodyPr/>
          <a:lstStyle>
            <a:lvl1pPr marL="237744">
              <a:defRPr sz="2800"/>
            </a:lvl1pPr>
            <a:lvl2pPr marL="457200" indent="-219456">
              <a:defRPr sz="2400"/>
            </a:lvl2pPr>
            <a:lvl3pPr marL="685800" indent="-237744"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0" y="1181100"/>
            <a:ext cx="4038600" cy="660400"/>
          </a:xfrm>
        </p:spPr>
        <p:txBody>
          <a:bodyPr/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4953000" y="1901825"/>
            <a:ext cx="4038600" cy="3962400"/>
          </a:xfrm>
        </p:spPr>
        <p:txBody>
          <a:bodyPr/>
          <a:lstStyle>
            <a:lvl1pPr marL="237744" indent="-274320">
              <a:defRPr sz="2800"/>
            </a:lvl1pPr>
            <a:lvl2pPr marL="457200" indent="-219456">
              <a:defRPr sz="2400"/>
            </a:lvl2pPr>
            <a:lvl3pPr marL="685800" indent="-237744"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38424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Bulleted Lists with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55650" y="1173163"/>
            <a:ext cx="4044950" cy="639762"/>
          </a:xfrm>
        </p:spPr>
        <p:txBody>
          <a:bodyPr/>
          <a:lstStyle>
            <a:lvl1pPr marL="0" indent="0">
              <a:buNone/>
              <a:defRPr sz="2800" b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755650" y="1901825"/>
            <a:ext cx="4044950" cy="3962400"/>
          </a:xfrm>
        </p:spPr>
        <p:txBody>
          <a:bodyPr/>
          <a:lstStyle>
            <a:lvl1pPr marL="237744">
              <a:defRPr sz="2800"/>
            </a:lvl1pPr>
            <a:lvl2pPr marL="457200" indent="-219456">
              <a:defRPr sz="2400"/>
            </a:lvl2pPr>
            <a:lvl3pPr marL="685800" indent="-237744"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0" y="1181100"/>
            <a:ext cx="4038600" cy="660400"/>
          </a:xfrm>
        </p:spPr>
        <p:txBody>
          <a:bodyPr/>
          <a:lstStyle>
            <a:lvl1pPr marL="0" indent="0">
              <a:buNone/>
              <a:defRPr sz="2800" b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4953000" y="1901825"/>
            <a:ext cx="4038600" cy="3962400"/>
          </a:xfrm>
        </p:spPr>
        <p:txBody>
          <a:bodyPr/>
          <a:lstStyle>
            <a:lvl1pPr marL="237744" indent="-274320">
              <a:defRPr sz="2800"/>
            </a:lvl1pPr>
            <a:lvl2pPr marL="457200" indent="-219456">
              <a:defRPr sz="2400"/>
            </a:lvl2pPr>
            <a:lvl3pPr marL="685800" indent="-237744"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64408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and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219200"/>
            <a:ext cx="4038600" cy="4525963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953000" y="1219200"/>
            <a:ext cx="3733800" cy="452628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367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62000" y="1326995"/>
            <a:ext cx="3505200" cy="4540405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495800" y="3200400"/>
            <a:ext cx="4495800" cy="838200"/>
          </a:xfrm>
        </p:spPr>
        <p:txBody>
          <a:bodyPr/>
          <a:lstStyle>
            <a:lvl1pPr marL="346075" indent="0">
              <a:buNone/>
              <a:defRPr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</p:spTree>
    <p:extLst>
      <p:ext uri="{BB962C8B-B14F-4D97-AF65-F5344CB8AC3E}">
        <p14:creationId xmlns:p14="http://schemas.microsoft.com/office/powerpoint/2010/main" val="13517107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4"/>
          </p:nvPr>
        </p:nvSpPr>
        <p:spPr>
          <a:xfrm>
            <a:off x="762000" y="1338147"/>
            <a:ext cx="7620000" cy="4572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5841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181100"/>
            <a:ext cx="8534400" cy="952500"/>
          </a:xfrm>
        </p:spPr>
        <p:txBody>
          <a:bodyPr/>
          <a:lstStyle>
            <a:lvl1pPr marL="346075" indent="0">
              <a:buNone/>
              <a:defRPr b="1"/>
            </a:lvl1pPr>
          </a:lstStyle>
          <a:p>
            <a:pPr lvl="0"/>
            <a:r>
              <a:rPr lang="en-US" dirty="0"/>
              <a:t>Click to add Question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457200" y="2057400"/>
            <a:ext cx="8534400" cy="4038600"/>
          </a:xfrm>
        </p:spPr>
        <p:txBody>
          <a:bodyPr/>
          <a:lstStyle>
            <a:lvl1pPr marL="860425" indent="-514350">
              <a:buFont typeface="+mj-lt"/>
              <a:buAutoNum type="alphaUcPeriod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5702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790700" y="1828800"/>
            <a:ext cx="5562600" cy="457200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/>
            </a:lvl1pPr>
            <a:lvl2pPr marL="623887" indent="0">
              <a:buFontTx/>
              <a:buNone/>
              <a:defRPr/>
            </a:lvl2pPr>
            <a:lvl3pPr marL="969962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Chapter #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831169"/>
            <a:ext cx="7772400" cy="646331"/>
          </a:xfrm>
        </p:spPr>
        <p:txBody>
          <a:bodyPr/>
          <a:lstStyle>
            <a:lvl1pPr marL="0" algn="ctr" defTabSz="914400" rtl="0" eaLnBrk="1" latinLnBrk="0" hangingPunct="1">
              <a:defRPr lang="en-US" sz="4000" kern="1200" dirty="0">
                <a:solidFill>
                  <a:srgbClr val="73737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add Chapter Title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©2021 F.A. Davis Company</a:t>
            </a:r>
          </a:p>
        </p:txBody>
      </p:sp>
      <p:pic>
        <p:nvPicPr>
          <p:cNvPr id="18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041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219200"/>
            <a:ext cx="8534400" cy="533400"/>
          </a:xfrm>
        </p:spPr>
        <p:txBody>
          <a:bodyPr/>
          <a:lstStyle>
            <a:lvl1pPr marL="346075" indent="0">
              <a:buNone/>
              <a:defRPr/>
            </a:lvl1pPr>
          </a:lstStyle>
          <a:p>
            <a:pPr lvl="0"/>
            <a:r>
              <a:rPr lang="en-US" dirty="0"/>
              <a:t>Click to answer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457200" y="2057400"/>
            <a:ext cx="8534400" cy="4038600"/>
          </a:xfrm>
        </p:spPr>
        <p:txBody>
          <a:bodyPr/>
          <a:lstStyle>
            <a:lvl1pPr marL="346075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770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cker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FontTx/>
              <a:buNone/>
              <a:defRPr sz="3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3751"/>
            <a:ext cx="8229600" cy="4068763"/>
          </a:xfrm>
        </p:spPr>
        <p:txBody>
          <a:bodyPr/>
          <a:lstStyle>
            <a:lvl1pPr marL="860425" indent="-514350">
              <a:buFont typeface="+mj-lt"/>
              <a:buAutoNum type="alphaUcPeriod"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7463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icker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FontTx/>
              <a:buNone/>
              <a:defRPr sz="3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3751"/>
            <a:ext cx="8229600" cy="4068763"/>
          </a:xfrm>
        </p:spPr>
        <p:txBody>
          <a:bodyPr/>
          <a:lstStyle>
            <a:lvl1pPr marL="346075" indent="0">
              <a:buFontTx/>
              <a:buNone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710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263B5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65000"/>
              <a:defRPr/>
            </a:lvl1pPr>
            <a:lvl2pPr>
              <a:buSzPct val="65000"/>
              <a:defRPr/>
            </a:lvl2pPr>
            <a:lvl3pPr>
              <a:buSzPct val="65000"/>
              <a:defRPr/>
            </a:lvl3pPr>
            <a:lvl4pPr>
              <a:buSzPct val="65000"/>
              <a:defRPr/>
            </a:lvl4pPr>
            <a:lvl5pPr>
              <a:buSzPct val="65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354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83820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2133600"/>
            <a:ext cx="41148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1148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35024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baseline="0">
                <a:solidFill>
                  <a:srgbClr val="C1331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42906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Title, Tab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le Placeholder 7"/>
          <p:cNvSpPr>
            <a:spLocks noGrp="1"/>
          </p:cNvSpPr>
          <p:nvPr>
            <p:ph type="tbl" sz="quarter" idx="14"/>
          </p:nvPr>
        </p:nvSpPr>
        <p:spPr>
          <a:xfrm>
            <a:off x="762000" y="1338147"/>
            <a:ext cx="7620000" cy="4572000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6172200" y="6481763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33CB923-EBA5-4057-B84A-59701834B0B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609600" y="1905000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642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ulleted Lists" type="twoObj">
  <p:cSld name="2_Two Bulleted Lis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>
            <a:spLocks noGrp="1"/>
          </p:cNvSpPr>
          <p:nvPr>
            <p:ph type="title"/>
          </p:nvPr>
        </p:nvSpPr>
        <p:spPr>
          <a:xfrm>
            <a:off x="762000" y="276225"/>
            <a:ext cx="82296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body" idx="1"/>
          </p:nvPr>
        </p:nvSpPr>
        <p:spPr>
          <a:xfrm>
            <a:off x="762000" y="1219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>
                <a:solidFill>
                  <a:srgbClr val="565656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rgbClr val="565656"/>
                </a:solidFill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>
                <a:solidFill>
                  <a:srgbClr val="565656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5656"/>
              </a:buClr>
              <a:buSzPts val="1800"/>
              <a:buFont typeface="Noto Sans Symbols"/>
              <a:buChar char="▪"/>
              <a:defRPr sz="1800">
                <a:solidFill>
                  <a:srgbClr val="565656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body" idx="2"/>
          </p:nvPr>
        </p:nvSpPr>
        <p:spPr>
          <a:xfrm>
            <a:off x="5029200" y="1219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>
                <a:solidFill>
                  <a:srgbClr val="56565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rgbClr val="56565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>
                <a:solidFill>
                  <a:srgbClr val="56565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5656"/>
              </a:buClr>
              <a:buSzPts val="1800"/>
              <a:buFont typeface="Noto Sans Symbols"/>
              <a:buChar char="▪"/>
              <a:defRPr sz="1800">
                <a:solidFill>
                  <a:srgbClr val="56565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24504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Bulleted Lists with Heads">
  <p:cSld name="1_2 Bulleted Lists with Head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 txBox="1">
            <a:spLocks noGrp="1"/>
          </p:cNvSpPr>
          <p:nvPr>
            <p:ph type="body" idx="1"/>
          </p:nvPr>
        </p:nvSpPr>
        <p:spPr>
          <a:xfrm>
            <a:off x="4953000" y="1838094"/>
            <a:ext cx="40386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>
                <a:solidFill>
                  <a:srgbClr val="565656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rgbClr val="565656"/>
                </a:solidFill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>
                <a:solidFill>
                  <a:srgbClr val="565656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body" idx="2"/>
          </p:nvPr>
        </p:nvSpPr>
        <p:spPr>
          <a:xfrm>
            <a:off x="762000" y="18288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>
                <a:solidFill>
                  <a:srgbClr val="565656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rgbClr val="565656"/>
                </a:solidFill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>
                <a:solidFill>
                  <a:srgbClr val="565656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title"/>
          </p:nvPr>
        </p:nvSpPr>
        <p:spPr>
          <a:xfrm>
            <a:off x="762000" y="276225"/>
            <a:ext cx="82296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3"/>
          </p:nvPr>
        </p:nvSpPr>
        <p:spPr>
          <a:xfrm>
            <a:off x="762000" y="1172739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body" idx="4"/>
          </p:nvPr>
        </p:nvSpPr>
        <p:spPr>
          <a:xfrm>
            <a:off x="4949825" y="1172739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027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ed List and Figure">
  <p:cSld name="1_Bulleted List and Figur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8"/>
          <p:cNvSpPr txBox="1">
            <a:spLocks noGrp="1"/>
          </p:cNvSpPr>
          <p:nvPr>
            <p:ph type="title"/>
          </p:nvPr>
        </p:nvSpPr>
        <p:spPr>
          <a:xfrm>
            <a:off x="762000" y="276225"/>
            <a:ext cx="82296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body" idx="1"/>
          </p:nvPr>
        </p:nvSpPr>
        <p:spPr>
          <a:xfrm>
            <a:off x="762000" y="1219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>
                <a:solidFill>
                  <a:srgbClr val="565656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rgbClr val="565656"/>
                </a:solidFill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>
                <a:solidFill>
                  <a:srgbClr val="565656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5656"/>
              </a:buClr>
              <a:buSzPts val="1800"/>
              <a:buFont typeface="Noto Sans Symbols"/>
              <a:buChar char="▪"/>
              <a:defRPr sz="1800">
                <a:solidFill>
                  <a:srgbClr val="565656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4953000" y="1219200"/>
            <a:ext cx="3733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28805C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rgbClr val="56565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D99C2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56565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37373"/>
              </a:buClr>
              <a:buSzPts val="2800"/>
              <a:buFont typeface="Calibri"/>
              <a:buChar char="‒"/>
              <a:defRPr sz="2800" b="0" i="0" u="none" strike="noStrike" cap="none">
                <a:solidFill>
                  <a:srgbClr val="56565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7610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pter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81000" y="1143000"/>
            <a:ext cx="2590800" cy="3568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423557" y="3008009"/>
            <a:ext cx="5410200" cy="565150"/>
          </a:xfr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©2023 F.A. Davis Company</a:t>
            </a:r>
          </a:p>
        </p:txBody>
      </p:sp>
      <p:pic>
        <p:nvPicPr>
          <p:cNvPr id="18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1000" y="163941"/>
            <a:ext cx="570653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lang="en-US" sz="3600" dirty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9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">
  <p:cSld name="1_Ques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1"/>
          <p:cNvSpPr txBox="1">
            <a:spLocks noGrp="1"/>
          </p:cNvSpPr>
          <p:nvPr>
            <p:ph type="body" idx="1"/>
          </p:nvPr>
        </p:nvSpPr>
        <p:spPr>
          <a:xfrm>
            <a:off x="457200" y="1763751"/>
            <a:ext cx="8229600" cy="406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AutoNum type="alphaUcPeriod"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Noto Sans Symbols"/>
              <a:buChar char="▪"/>
              <a:defRPr sz="1800">
                <a:solidFill>
                  <a:srgbClr val="737373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body" idx="2"/>
          </p:nvPr>
        </p:nvSpPr>
        <p:spPr>
          <a:xfrm>
            <a:off x="457200" y="129540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  <a:defRPr sz="32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‒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title"/>
          </p:nvPr>
        </p:nvSpPr>
        <p:spPr>
          <a:xfrm>
            <a:off x="762000" y="276225"/>
            <a:ext cx="82296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6854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nswer">
  <p:cSld name="1_Answ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>
            <a:spLocks noGrp="1"/>
          </p:cNvSpPr>
          <p:nvPr>
            <p:ph type="title"/>
          </p:nvPr>
        </p:nvSpPr>
        <p:spPr>
          <a:xfrm>
            <a:off x="762000" y="276034"/>
            <a:ext cx="82296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rgbClr val="D99C2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body" idx="1"/>
          </p:nvPr>
        </p:nvSpPr>
        <p:spPr>
          <a:xfrm>
            <a:off x="457200" y="1763751"/>
            <a:ext cx="8229600" cy="406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Noto Sans Symbols"/>
              <a:buChar char="▪"/>
              <a:defRPr sz="1800">
                <a:solidFill>
                  <a:srgbClr val="737373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body" idx="2"/>
          </p:nvPr>
        </p:nvSpPr>
        <p:spPr>
          <a:xfrm>
            <a:off x="457200" y="129540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  <a:defRPr sz="32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‒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5671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Lead-in Head, and Bulleted List">
  <p:cSld name="1_Title, Lead-in Head, and Bulleted Lis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title"/>
          </p:nvPr>
        </p:nvSpPr>
        <p:spPr>
          <a:xfrm>
            <a:off x="762000" y="276034"/>
            <a:ext cx="82296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rgbClr val="D99C2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body" idx="1"/>
          </p:nvPr>
        </p:nvSpPr>
        <p:spPr>
          <a:xfrm>
            <a:off x="457200" y="1741449"/>
            <a:ext cx="8229600" cy="406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solidFill>
                  <a:srgbClr val="565656"/>
                </a:solidFill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‒"/>
              <a:defRPr sz="2400">
                <a:solidFill>
                  <a:srgbClr val="565656"/>
                </a:solidFill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65656"/>
              </a:buClr>
              <a:buSzPts val="2000"/>
              <a:buFont typeface="Noto Sans Symbols"/>
              <a:buChar char="▪"/>
              <a:defRPr sz="2000">
                <a:solidFill>
                  <a:srgbClr val="565656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body" idx="2"/>
          </p:nvPr>
        </p:nvSpPr>
        <p:spPr>
          <a:xfrm>
            <a:off x="457200" y="129540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  <a:defRPr sz="3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‒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3255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ickerCheck">
  <p:cSld name="2_ClickerChec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3"/>
          <p:cNvSpPr txBox="1">
            <a:spLocks noGrp="1"/>
          </p:cNvSpPr>
          <p:nvPr>
            <p:ph type="body" idx="1"/>
          </p:nvPr>
        </p:nvSpPr>
        <p:spPr>
          <a:xfrm>
            <a:off x="457200" y="1763751"/>
            <a:ext cx="8229600" cy="406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AutoNum type="alphaUcPeriod"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Noto Sans Symbols"/>
              <a:buChar char="▪"/>
              <a:defRPr sz="1800">
                <a:solidFill>
                  <a:srgbClr val="737373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33"/>
          <p:cNvSpPr txBox="1">
            <a:spLocks noGrp="1"/>
          </p:cNvSpPr>
          <p:nvPr>
            <p:ph type="body" idx="2"/>
          </p:nvPr>
        </p:nvSpPr>
        <p:spPr>
          <a:xfrm>
            <a:off x="457200" y="129540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  <a:defRPr sz="3200" b="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‒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33"/>
          <p:cNvSpPr txBox="1">
            <a:spLocks noGrp="1"/>
          </p:cNvSpPr>
          <p:nvPr>
            <p:ph type="title"/>
          </p:nvPr>
        </p:nvSpPr>
        <p:spPr>
          <a:xfrm>
            <a:off x="762000" y="276225"/>
            <a:ext cx="82296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7791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lickerCheck">
  <p:cSld name="2_ClickerChec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4"/>
          <p:cNvSpPr txBox="1">
            <a:spLocks noGrp="1"/>
          </p:cNvSpPr>
          <p:nvPr>
            <p:ph type="body" idx="1"/>
          </p:nvPr>
        </p:nvSpPr>
        <p:spPr>
          <a:xfrm>
            <a:off x="457200" y="1763751"/>
            <a:ext cx="8229600" cy="406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Noto Sans Symbols"/>
              <a:buChar char="▪"/>
              <a:defRPr sz="1800">
                <a:solidFill>
                  <a:srgbClr val="737373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34"/>
          <p:cNvSpPr txBox="1">
            <a:spLocks noGrp="1"/>
          </p:cNvSpPr>
          <p:nvPr>
            <p:ph type="body" idx="2"/>
          </p:nvPr>
        </p:nvSpPr>
        <p:spPr>
          <a:xfrm>
            <a:off x="457200" y="129540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  <a:defRPr sz="3200" b="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‒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0074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1_Title and Tab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0"/>
          <p:cNvSpPr txBox="1">
            <a:spLocks noGrp="1"/>
          </p:cNvSpPr>
          <p:nvPr>
            <p:ph type="title"/>
          </p:nvPr>
        </p:nvSpPr>
        <p:spPr>
          <a:xfrm>
            <a:off x="762000" y="276225"/>
            <a:ext cx="82296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sldNum" idx="12"/>
          </p:nvPr>
        </p:nvSpPr>
        <p:spPr>
          <a:xfrm>
            <a:off x="6172200" y="64817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2107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95349"/>
            <a:ext cx="8229600" cy="17764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57200" y="3048000"/>
            <a:ext cx="8229600" cy="3276600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3129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1111250"/>
            <a:ext cx="8229600" cy="565150"/>
          </a:xfrm>
        </p:spPr>
        <p:txBody>
          <a:bodyPr/>
          <a:lstStyle>
            <a:lvl1pPr marL="347663" indent="0" algn="l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114800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57200" y="5911850"/>
            <a:ext cx="8229600" cy="41275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4043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, Lead-in Head,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449"/>
            <a:ext cx="3962400" cy="4202151"/>
          </a:xfrm>
        </p:spPr>
        <p:txBody>
          <a:bodyPr/>
          <a:lstStyle>
            <a:lvl1pPr>
              <a:defRPr sz="2800"/>
            </a:lvl1pPr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4648200" y="1752600"/>
            <a:ext cx="4191000" cy="4191000"/>
          </a:xfrm>
        </p:spPr>
        <p:txBody>
          <a:bodyPr/>
          <a:lstStyle>
            <a:lvl1pPr>
              <a:defRPr sz="2800"/>
            </a:lvl1pPr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330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9297528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95349"/>
            <a:ext cx="8229600" cy="50530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91786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6694" y="1904998"/>
            <a:ext cx="8153400" cy="4191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8319030"/>
      </p:ext>
    </p:extLst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0823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48000"/>
            <a:ext cx="4040188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40823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048000"/>
            <a:ext cx="4041775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38242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Chapter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81000" y="1143000"/>
            <a:ext cx="2590800" cy="3568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429000" y="2362200"/>
            <a:ext cx="5410200" cy="565150"/>
          </a:xfr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423557" y="3008009"/>
            <a:ext cx="5410200" cy="565150"/>
          </a:xfr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©2023 F.A. Davis Company</a:t>
            </a:r>
          </a:p>
        </p:txBody>
      </p:sp>
      <p:pic>
        <p:nvPicPr>
          <p:cNvPr id="18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1000" y="163941"/>
            <a:ext cx="570653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lang="en-US" sz="3600" dirty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66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221163"/>
          </a:xfrm>
        </p:spPr>
        <p:txBody>
          <a:bodyPr/>
          <a:lstStyle>
            <a:lvl1pPr>
              <a:buClr>
                <a:srgbClr val="00B0F0"/>
              </a:buClr>
              <a:defRPr sz="2800"/>
            </a:lvl1pPr>
            <a:lvl2pPr marL="800100" indent="-342900">
              <a:buClr>
                <a:srgbClr val="00B0F0"/>
              </a:buClr>
              <a:buFont typeface="Arial" panose="020B0604020202020204" pitchFamily="34" charset="0"/>
              <a:buChar char="•"/>
              <a:defRPr sz="2400"/>
            </a:lvl2pPr>
            <a:lvl3pPr marL="1257300" indent="-342900">
              <a:buClr>
                <a:srgbClr val="00B0F0"/>
              </a:buClr>
              <a:buFont typeface="Arial" panose="020B0604020202020204" pitchFamily="34" charset="0"/>
              <a:buChar char="•"/>
              <a:defRPr sz="2000"/>
            </a:lvl3pPr>
            <a:lvl4pPr marL="1657350" indent="-285750">
              <a:buClr>
                <a:srgbClr val="00B0F0"/>
              </a:buClr>
              <a:buFont typeface="Arial" panose="020B0604020202020204" pitchFamily="34" charset="0"/>
              <a:buChar char="•"/>
              <a:defRPr sz="1800"/>
            </a:lvl4pPr>
            <a:lvl5pPr marL="2114550" indent="-285750">
              <a:buClr>
                <a:srgbClr val="00B0F0"/>
              </a:buClr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221163"/>
          </a:xfrm>
        </p:spPr>
        <p:txBody>
          <a:bodyPr/>
          <a:lstStyle>
            <a:lvl1pPr>
              <a:buClr>
                <a:srgbClr val="00B0F0"/>
              </a:buClr>
              <a:defRPr sz="2800"/>
            </a:lvl1pPr>
            <a:lvl2pPr marL="800100" indent="-342900">
              <a:buClr>
                <a:srgbClr val="00B0F0"/>
              </a:buClr>
              <a:buFont typeface="Arial" panose="020B0604020202020204" pitchFamily="34" charset="0"/>
              <a:buChar char="•"/>
              <a:defRPr sz="2400"/>
            </a:lvl2pPr>
            <a:lvl3pPr marL="1257300" indent="-342900">
              <a:buClr>
                <a:srgbClr val="00B0F0"/>
              </a:buClr>
              <a:buFont typeface="Arial" panose="020B0604020202020204" pitchFamily="34" charset="0"/>
              <a:buChar char="•"/>
              <a:defRPr sz="2000"/>
            </a:lvl3pPr>
            <a:lvl4pPr marL="1657350" indent="-285750">
              <a:buClr>
                <a:srgbClr val="00B0F0"/>
              </a:buClr>
              <a:buFont typeface="Arial" panose="020B0604020202020204" pitchFamily="34" charset="0"/>
              <a:buChar char="•"/>
              <a:defRPr sz="1800"/>
            </a:lvl4pPr>
            <a:lvl5pPr marL="2114550" indent="-285750">
              <a:buClr>
                <a:srgbClr val="00B0F0"/>
              </a:buClr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418563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5400"/>
            </a:lvl1pPr>
          </a:lstStyle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263682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15875" y="38100"/>
            <a:ext cx="669925" cy="952500"/>
          </a:xfrm>
        </p:spPr>
        <p:txBody>
          <a:bodyPr/>
          <a:lstStyle>
            <a:lvl1pPr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181100"/>
            <a:ext cx="8534400" cy="2476500"/>
          </a:xfrm>
        </p:spPr>
        <p:txBody>
          <a:bodyPr/>
          <a:lstStyle>
            <a:lvl1pPr marL="346075" indent="0">
              <a:buNone/>
              <a:defRPr b="1"/>
            </a:lvl1pPr>
          </a:lstStyle>
          <a:p>
            <a:pPr lvl="0"/>
            <a:r>
              <a:rPr lang="en-US" dirty="0"/>
              <a:t>Click to add Question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457200" y="3886200"/>
            <a:ext cx="8534400" cy="2209800"/>
          </a:xfrm>
        </p:spPr>
        <p:txBody>
          <a:bodyPr/>
          <a:lstStyle>
            <a:lvl1pPr marL="1257300" indent="-342900">
              <a:buFont typeface="+mj-lt"/>
              <a:buAutoNum type="alphaUcPeriod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4287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actice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/>
          <a:lstStyle>
            <a:lvl1pPr marL="457200" indent="-457200">
              <a:buClr>
                <a:srgbClr val="209D07"/>
              </a:buClr>
              <a:buFont typeface="Wingdings" panose="05000000000000000000" pitchFamily="2" charset="2"/>
              <a:buChar char="§"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F31005-54C9-4F5E-8788-4AD1DB218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76200"/>
            <a:ext cx="8229600" cy="873332"/>
          </a:xfrm>
          <a:noFill/>
        </p:spPr>
        <p:txBody>
          <a:bodyPr rtlCol="0"/>
          <a:lstStyle>
            <a:lvl1pPr algn="l">
              <a:defRPr lang="en-US" sz="3600" b="0">
                <a:solidFill>
                  <a:srgbClr val="209D07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800" dirty="0"/>
              <a:t>Subhead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97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view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514600"/>
            <a:ext cx="8229600" cy="3657600"/>
          </a:xfr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 dirty="0"/>
              <a:t>Click here to add answer options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143000"/>
            <a:ext cx="8229600" cy="1295400"/>
          </a:xfrm>
        </p:spPr>
        <p:txBody>
          <a:bodyPr anchor="t">
            <a:noAutofit/>
          </a:bodyPr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question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26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view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981200"/>
            <a:ext cx="8229600" cy="4191000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 dirty="0"/>
              <a:t>Click here to add answer rationale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143000"/>
            <a:ext cx="8229600" cy="685800"/>
          </a:xfrm>
        </p:spPr>
        <p:txBody>
          <a:bodyPr anchor="t">
            <a:noAutofit/>
          </a:bodyPr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here to add answer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0462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95349"/>
            <a:ext cx="8229600" cy="45958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291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95349"/>
            <a:ext cx="8229600" cy="25384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57200" y="3962400"/>
            <a:ext cx="2667000" cy="25384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3352800" y="3962400"/>
            <a:ext cx="2667000" cy="25384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248400" y="3962400"/>
            <a:ext cx="2667000" cy="25384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29522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95349"/>
            <a:ext cx="8229600" cy="17002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57200" y="3124200"/>
            <a:ext cx="8229600" cy="17002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82480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95349"/>
            <a:ext cx="3886200" cy="45958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219200"/>
            <a:ext cx="3886200" cy="45958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62567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Lead-in Head,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449"/>
            <a:ext cx="8229600" cy="4068763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51827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microsoft.com/office/2007/relationships/hdphoto" Target="../media/hdphoto1.wdp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/>
          <p:cNvSpPr txBox="1">
            <a:spLocks/>
          </p:cNvSpPr>
          <p:nvPr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©2023 F.A. Davis Company</a:t>
            </a:r>
          </a:p>
        </p:txBody>
      </p:sp>
      <p:pic>
        <p:nvPicPr>
          <p:cNvPr id="12" name="Picture 13"/>
          <p:cNvPicPr>
            <a:picLocks noChangeAspect="1"/>
          </p:cNvPicPr>
          <p:nvPr/>
        </p:nvPicPr>
        <p:blipFill>
          <a:blip r:embed="rId49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0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 preferRelativeResize="0">
            <a:picLocks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0" y="6434694"/>
            <a:ext cx="9171432" cy="45719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239154"/>
            <a:ext cx="82296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27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 preferRelativeResize="0">
            <a:picLocks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0" y="6364006"/>
            <a:ext cx="9171432" cy="4571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400800"/>
            <a:ext cx="9144000" cy="45719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95" r:id="rId3"/>
    <p:sldLayoutId id="2147483683" r:id="rId4"/>
    <p:sldLayoutId id="2147483705" r:id="rId5"/>
    <p:sldLayoutId id="2147483703" r:id="rId6"/>
    <p:sldLayoutId id="2147483699" r:id="rId7"/>
    <p:sldLayoutId id="2147483701" r:id="rId8"/>
    <p:sldLayoutId id="2147483684" r:id="rId9"/>
    <p:sldLayoutId id="2147483692" r:id="rId10"/>
    <p:sldLayoutId id="2147483678" r:id="rId11"/>
    <p:sldLayoutId id="2147483726" r:id="rId12"/>
    <p:sldLayoutId id="2147483702" r:id="rId13"/>
    <p:sldLayoutId id="2147483679" r:id="rId14"/>
    <p:sldLayoutId id="2147483725" r:id="rId15"/>
    <p:sldLayoutId id="2147483680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7" r:id="rId23"/>
    <p:sldLayoutId id="2147483700" r:id="rId24"/>
    <p:sldLayoutId id="2147483704" r:id="rId25"/>
    <p:sldLayoutId id="2147483706" r:id="rId26"/>
    <p:sldLayoutId id="2147483707" r:id="rId27"/>
    <p:sldLayoutId id="2147483708" r:id="rId28"/>
    <p:sldLayoutId id="2147483709" r:id="rId29"/>
    <p:sldLayoutId id="2147483710" r:id="rId30"/>
    <p:sldLayoutId id="2147483711" r:id="rId31"/>
    <p:sldLayoutId id="2147483712" r:id="rId32"/>
    <p:sldLayoutId id="2147483713" r:id="rId33"/>
    <p:sldLayoutId id="2147483714" r:id="rId34"/>
    <p:sldLayoutId id="2147483715" r:id="rId35"/>
    <p:sldLayoutId id="2147483718" r:id="rId36"/>
    <p:sldLayoutId id="2147483719" r:id="rId37"/>
    <p:sldLayoutId id="2147483720" r:id="rId38"/>
    <p:sldLayoutId id="2147483721" r:id="rId39"/>
    <p:sldLayoutId id="2147483722" r:id="rId40"/>
    <p:sldLayoutId id="2147483723" r:id="rId41"/>
    <p:sldLayoutId id="2147483724" r:id="rId42"/>
    <p:sldLayoutId id="2147483727" r:id="rId43"/>
    <p:sldLayoutId id="2147483729" r:id="rId44"/>
    <p:sldLayoutId id="2147483731" r:id="rId45"/>
    <p:sldLayoutId id="2147483732" r:id="rId46"/>
    <p:sldLayoutId id="2147483733" r:id="rId4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3600" kern="1200">
          <a:solidFill>
            <a:srgbClr val="D99C21"/>
          </a:solidFill>
          <a:latin typeface="+mn-lt"/>
          <a:ea typeface="+mn-ea"/>
          <a:cs typeface="+mn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9pPr>
    </p:titleStyle>
    <p:bodyStyle>
      <a:lvl1pPr marL="623888" indent="-277813" algn="l" rtl="0" eaLnBrk="1" fontAlgn="base" hangingPunct="1">
        <a:spcBef>
          <a:spcPct val="20000"/>
        </a:spcBef>
        <a:spcAft>
          <a:spcPct val="0"/>
        </a:spcAft>
        <a:buClr>
          <a:srgbClr val="28805C"/>
        </a:buClr>
        <a:buFont typeface="Wingdings" panose="05000000000000000000" pitchFamily="2" charset="2"/>
        <a:buChar char="§"/>
        <a:defRPr lang="en-US" sz="3200" kern="2000" dirty="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914400" indent="-290513" algn="l" rtl="0" eaLnBrk="1" fontAlgn="base" hangingPunct="1">
        <a:spcBef>
          <a:spcPct val="20000"/>
        </a:spcBef>
        <a:spcAft>
          <a:spcPct val="0"/>
        </a:spcAft>
        <a:buClr>
          <a:srgbClr val="D99C21"/>
        </a:buClr>
        <a:buFont typeface="Arial" panose="020B0604020202020204" pitchFamily="34" charset="0"/>
        <a:buChar char="•"/>
        <a:defRPr lang="en-US" sz="2800" kern="1200" dirty="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260475" indent="-290513" algn="l" rtl="0" eaLnBrk="1" fontAlgn="base" hangingPunct="1">
        <a:spcBef>
          <a:spcPct val="20000"/>
        </a:spcBef>
        <a:spcAft>
          <a:spcPct val="0"/>
        </a:spcAft>
        <a:buClr>
          <a:srgbClr val="737373"/>
        </a:buClr>
        <a:buFont typeface="Calibri" panose="020F0502020204030204" pitchFamily="34" charset="0"/>
        <a:buChar char="‒"/>
        <a:tabLst>
          <a:tab pos="858838" algn="l"/>
        </a:tabLst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Book cover for Mental Health Nursing, Sixth Edition.</a:t>
            </a:r>
            <a:endParaRPr lang="en-US" dirty="0"/>
          </a:p>
        </p:txBody>
      </p:sp>
      <p:pic>
        <p:nvPicPr>
          <p:cNvPr id="5" name="Picture Placeholder 4" descr="Book cover for Mental Health Nursing, Sixth Edition.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" r="18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Chapter 22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en-US" dirty="0"/>
              <a:t>Abuse and Violence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73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Clicker Question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1104900"/>
          </a:xfrm>
        </p:spPr>
        <p:txBody>
          <a:bodyPr/>
          <a:lstStyle/>
          <a:p>
            <a:pPr marL="860425" indent="-514350">
              <a:buFont typeface="+mj-lt"/>
              <a:buAutoNum type="arabicPeriod"/>
            </a:pPr>
            <a:r>
              <a:rPr lang="en-US" dirty="0"/>
              <a:t>Which child is most likely to be a victim of child abuse?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990600" y="2362200"/>
            <a:ext cx="8001000" cy="2667000"/>
          </a:xfrm>
        </p:spPr>
        <p:txBody>
          <a:bodyPr/>
          <a:lstStyle/>
          <a:p>
            <a:r>
              <a:rPr lang="en-US" dirty="0"/>
              <a:t>The baby of the family</a:t>
            </a:r>
          </a:p>
          <a:p>
            <a:r>
              <a:rPr lang="en-US" dirty="0"/>
              <a:t>Autistic child</a:t>
            </a:r>
          </a:p>
          <a:p>
            <a:r>
              <a:rPr lang="en-US" dirty="0"/>
              <a:t>Teenager who admits to breaking rules</a:t>
            </a:r>
          </a:p>
          <a:p>
            <a:r>
              <a:rPr lang="en-US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4856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Sexual Abuse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Violent or nonviolent sexual contact that is not wanted by the receiver </a:t>
            </a:r>
          </a:p>
          <a:p>
            <a:r>
              <a:rPr lang="en-US" dirty="0"/>
              <a:t>Abuser usually knows victim</a:t>
            </a:r>
          </a:p>
          <a:p>
            <a:r>
              <a:rPr lang="en-US" dirty="0"/>
              <a:t>Includes rape, incest, sexual harassment</a:t>
            </a:r>
          </a:p>
        </p:txBody>
      </p:sp>
    </p:spTree>
    <p:extLst>
      <p:ext uri="{BB962C8B-B14F-4D97-AF65-F5344CB8AC3E}">
        <p14:creationId xmlns:p14="http://schemas.microsoft.com/office/powerpoint/2010/main" val="723395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Domestic Violence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be called spousal or intimate partner abuse</a:t>
            </a:r>
          </a:p>
          <a:p>
            <a:r>
              <a:rPr lang="en-US" dirty="0"/>
              <a:t>Can include physical, emotional, sexual, economic</a:t>
            </a:r>
          </a:p>
          <a:p>
            <a:r>
              <a:rPr lang="en-US" dirty="0"/>
              <a:t>More often, woman are the victims but men can also be</a:t>
            </a:r>
          </a:p>
          <a:p>
            <a:r>
              <a:rPr lang="en-US" dirty="0"/>
              <a:t>Cycle of abuse includes tension building, battering incident, honeymoon</a:t>
            </a:r>
          </a:p>
        </p:txBody>
      </p:sp>
    </p:spTree>
    <p:extLst>
      <p:ext uri="{BB962C8B-B14F-4D97-AF65-F5344CB8AC3E}">
        <p14:creationId xmlns:p14="http://schemas.microsoft.com/office/powerpoint/2010/main" val="1296456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Elder Abuse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 physical, emotional, sexual, and economic</a:t>
            </a:r>
          </a:p>
          <a:p>
            <a:r>
              <a:rPr lang="en-US" dirty="0"/>
              <a:t>Abuser is usually in a caregiver role (including hired caregiver, family)</a:t>
            </a:r>
          </a:p>
          <a:p>
            <a:r>
              <a:rPr lang="en-US" dirty="0"/>
              <a:t>Victim often dependent on abuser</a:t>
            </a:r>
          </a:p>
          <a:p>
            <a:r>
              <a:rPr lang="en-US" dirty="0"/>
              <a:t>Victim’s reports of abuse may be ignored</a:t>
            </a:r>
          </a:p>
        </p:txBody>
      </p:sp>
    </p:spTree>
    <p:extLst>
      <p:ext uri="{BB962C8B-B14F-4D97-AF65-F5344CB8AC3E}">
        <p14:creationId xmlns:p14="http://schemas.microsoft.com/office/powerpoint/2010/main" val="3097587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Treatment of Abusers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to specialized counseling</a:t>
            </a:r>
          </a:p>
          <a:p>
            <a:r>
              <a:rPr lang="en-US" dirty="0"/>
              <a:t>Respite care to relieve pressures of caregiving</a:t>
            </a:r>
          </a:p>
          <a:p>
            <a:r>
              <a:rPr lang="en-US" dirty="0"/>
              <a:t>Support groups</a:t>
            </a:r>
          </a:p>
          <a:p>
            <a:r>
              <a:rPr lang="en-US" dirty="0"/>
              <a:t>Anger management, parenting skills</a:t>
            </a:r>
          </a:p>
        </p:txBody>
      </p:sp>
    </p:spTree>
    <p:extLst>
      <p:ext uri="{BB962C8B-B14F-4D97-AF65-F5344CB8AC3E}">
        <p14:creationId xmlns:p14="http://schemas.microsoft.com/office/powerpoint/2010/main" val="247198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Treatment of Victims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to acknowledge the abuse and stop the cycle of abuse</a:t>
            </a:r>
          </a:p>
          <a:p>
            <a:r>
              <a:rPr lang="en-US" dirty="0"/>
              <a:t>Resources to ensure safety for self, children, pets</a:t>
            </a:r>
          </a:p>
          <a:p>
            <a:r>
              <a:rPr lang="en-US" dirty="0"/>
              <a:t>Individual and group therapy with specialists to treat type of abuse</a:t>
            </a:r>
          </a:p>
          <a:p>
            <a:r>
              <a:rPr lang="en-US" dirty="0"/>
              <a:t>Medications for anxiety, depression</a:t>
            </a:r>
          </a:p>
        </p:txBody>
      </p:sp>
    </p:spTree>
    <p:extLst>
      <p:ext uri="{BB962C8B-B14F-4D97-AF65-F5344CB8AC3E}">
        <p14:creationId xmlns:p14="http://schemas.microsoft.com/office/powerpoint/2010/main" val="1867969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Nursing Interventions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534400" cy="5053051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dirty="0"/>
              <a:t>Ensure safety for the person and those in their care as well as yourself</a:t>
            </a:r>
          </a:p>
          <a:p>
            <a:pPr>
              <a:spcBef>
                <a:spcPts val="400"/>
              </a:spcBef>
            </a:pPr>
            <a:r>
              <a:rPr lang="en-US" dirty="0"/>
              <a:t>Know your own thoughts/feelings about abuse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You may be caring for both the abuser and the survivor</a:t>
            </a:r>
          </a:p>
          <a:p>
            <a:pPr>
              <a:spcBef>
                <a:spcPts val="400"/>
              </a:spcBef>
            </a:pPr>
            <a:r>
              <a:rPr lang="en-US" dirty="0"/>
              <a:t>Be nonjudgmental/show empathy</a:t>
            </a:r>
          </a:p>
          <a:p>
            <a:pPr>
              <a:spcBef>
                <a:spcPts val="400"/>
              </a:spcBef>
            </a:pPr>
            <a:r>
              <a:rPr lang="en-US" dirty="0"/>
              <a:t>Know your agency policy regarding mandatory reporting</a:t>
            </a:r>
          </a:p>
          <a:p>
            <a:pPr>
              <a:spcBef>
                <a:spcPts val="400"/>
              </a:spcBef>
            </a:pPr>
            <a:r>
              <a:rPr lang="en-US" dirty="0"/>
              <a:t>Educate yourself on specific interventions for each type of abuse</a:t>
            </a:r>
          </a:p>
        </p:txBody>
      </p:sp>
    </p:spTree>
    <p:extLst>
      <p:ext uri="{BB962C8B-B14F-4D97-AF65-F5344CB8AC3E}">
        <p14:creationId xmlns:p14="http://schemas.microsoft.com/office/powerpoint/2010/main" val="3338039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(continued)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1104900"/>
          </a:xfrm>
        </p:spPr>
        <p:txBody>
          <a:bodyPr/>
          <a:lstStyle/>
          <a:p>
            <a:pPr marL="860425" indent="-514350">
              <a:buFont typeface="+mj-lt"/>
              <a:buAutoNum type="arabicPeriod" startAt="2"/>
            </a:pPr>
            <a:r>
              <a:rPr lang="en-US" dirty="0"/>
              <a:t>What is your first action if you suspect your patient has been abused?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990600" y="2514600"/>
            <a:ext cx="8001000" cy="3352800"/>
          </a:xfrm>
        </p:spPr>
        <p:txBody>
          <a:bodyPr/>
          <a:lstStyle/>
          <a:p>
            <a:r>
              <a:rPr lang="en-US" dirty="0"/>
              <a:t>Call the police</a:t>
            </a:r>
          </a:p>
          <a:p>
            <a:r>
              <a:rPr lang="en-US" dirty="0"/>
              <a:t>Call the physician</a:t>
            </a:r>
          </a:p>
          <a:p>
            <a:r>
              <a:rPr lang="en-US" dirty="0"/>
              <a:t>Ensure patient is safe from potential abuser</a:t>
            </a:r>
          </a:p>
          <a:p>
            <a:r>
              <a:rPr lang="en-US" dirty="0"/>
              <a:t>Wait to gather more information before acting</a:t>
            </a:r>
          </a:p>
        </p:txBody>
      </p:sp>
    </p:spTree>
    <p:extLst>
      <p:ext uri="{BB962C8B-B14F-4D97-AF65-F5344CB8AC3E}">
        <p14:creationId xmlns:p14="http://schemas.microsoft.com/office/powerpoint/2010/main" val="3633651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Advocacy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Community programs for victims/survivors</a:t>
            </a:r>
          </a:p>
          <a:p>
            <a:r>
              <a:rPr lang="en-US" dirty="0"/>
              <a:t>Volunteer advocacy programs</a:t>
            </a:r>
          </a:p>
          <a:p>
            <a:r>
              <a:rPr lang="en-US" dirty="0"/>
              <a:t>Nurses are mandatory reporters for child abuse</a:t>
            </a:r>
          </a:p>
          <a:p>
            <a:r>
              <a:rPr lang="en-US" dirty="0"/>
              <a:t>Know laws in your state regarding mandatory reporting of other types of abuse</a:t>
            </a:r>
          </a:p>
        </p:txBody>
      </p:sp>
    </p:spTree>
    <p:extLst>
      <p:ext uri="{BB962C8B-B14F-4D97-AF65-F5344CB8AC3E}">
        <p14:creationId xmlns:p14="http://schemas.microsoft.com/office/powerpoint/2010/main" val="418217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8579-CF8B-4066-B84B-B642D8323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Outcomes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608CE-4352-43FC-A1DB-D0B9BF5C6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60425" indent="-514350">
              <a:buFont typeface="+mj-lt"/>
              <a:buAutoNum type="arabicPeriod"/>
            </a:pPr>
            <a:r>
              <a:rPr lang="en-US" dirty="0"/>
              <a:t>Define abuse.</a:t>
            </a:r>
          </a:p>
          <a:p>
            <a:pPr marL="860425" indent="-514350">
              <a:buFont typeface="+mj-lt"/>
              <a:buAutoNum type="arabicPeriod"/>
            </a:pPr>
            <a:r>
              <a:rPr lang="en-US" dirty="0"/>
              <a:t>Define victim.</a:t>
            </a:r>
          </a:p>
          <a:p>
            <a:pPr marL="860425" indent="-514350">
              <a:buFont typeface="+mj-lt"/>
              <a:buAutoNum type="arabicPeriod"/>
            </a:pPr>
            <a:r>
              <a:rPr lang="en-US" dirty="0"/>
              <a:t>Differentiate among different kinds of abuse.</a:t>
            </a:r>
          </a:p>
          <a:p>
            <a:pPr marL="860425" indent="-514350">
              <a:buFont typeface="+mj-lt"/>
              <a:buAutoNum type="arabicPeriod"/>
            </a:pPr>
            <a:r>
              <a:rPr lang="en-US" dirty="0"/>
              <a:t>Identify characteristics of an abuser.</a:t>
            </a:r>
          </a:p>
          <a:p>
            <a:pPr marL="860425" indent="-514350">
              <a:buFont typeface="+mj-lt"/>
              <a:buAutoNum type="arabicPeriod"/>
            </a:pPr>
            <a:r>
              <a:rPr lang="en-US" dirty="0"/>
              <a:t>Identify nursing care to help survivors of abuse.</a:t>
            </a:r>
          </a:p>
        </p:txBody>
      </p:sp>
    </p:spTree>
    <p:extLst>
      <p:ext uri="{BB962C8B-B14F-4D97-AF65-F5344CB8AC3E}">
        <p14:creationId xmlns:p14="http://schemas.microsoft.com/office/powerpoint/2010/main" val="15481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Abuse Within the Family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Child abuse</a:t>
            </a:r>
          </a:p>
          <a:p>
            <a:r>
              <a:rPr lang="en-US" dirty="0"/>
              <a:t>Intimate Partner Violence (also called Spousal/domestic violence)</a:t>
            </a:r>
          </a:p>
          <a:p>
            <a:r>
              <a:rPr lang="en-US" dirty="0"/>
              <a:t>Sexual abuse</a:t>
            </a:r>
          </a:p>
          <a:p>
            <a:r>
              <a:rPr lang="en-US" dirty="0"/>
              <a:t>Elder abuse</a:t>
            </a:r>
          </a:p>
          <a:p>
            <a:r>
              <a:rPr lang="en-US" dirty="0"/>
              <a:t>Any of these can include violence, emotional abuse, or neglect</a:t>
            </a:r>
          </a:p>
        </p:txBody>
      </p:sp>
    </p:spTree>
    <p:extLst>
      <p:ext uri="{BB962C8B-B14F-4D97-AF65-F5344CB8AC3E}">
        <p14:creationId xmlns:p14="http://schemas.microsoft.com/office/powerpoint/2010/main" val="52538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Violence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all exposed to violence regularly from news stories</a:t>
            </a:r>
          </a:p>
          <a:p>
            <a:r>
              <a:rPr lang="en-US" dirty="0"/>
              <a:t>Road rage, school shootings, terrorism are unfortunately no longer rare</a:t>
            </a:r>
          </a:p>
        </p:txBody>
      </p:sp>
    </p:spTree>
    <p:extLst>
      <p:ext uri="{BB962C8B-B14F-4D97-AF65-F5344CB8AC3E}">
        <p14:creationId xmlns:p14="http://schemas.microsoft.com/office/powerpoint/2010/main" val="550278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Characteristics of Abusers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usually been abused themself</a:t>
            </a:r>
          </a:p>
          <a:p>
            <a:r>
              <a:rPr lang="en-US" dirty="0"/>
              <a:t>Usually know their victims</a:t>
            </a:r>
          </a:p>
          <a:p>
            <a:r>
              <a:rPr lang="en-US" dirty="0"/>
              <a:t>Have low self-esteem and a need for power</a:t>
            </a:r>
          </a:p>
          <a:p>
            <a:r>
              <a:rPr lang="en-US" dirty="0"/>
              <a:t>Often alcohol or drug dependent</a:t>
            </a:r>
          </a:p>
          <a:p>
            <a:r>
              <a:rPr lang="en-US" dirty="0"/>
              <a:t>May be parents of an unwanted child or child with special needs</a:t>
            </a:r>
          </a:p>
          <a:p>
            <a:r>
              <a:rPr lang="en-US" dirty="0"/>
              <a:t>Could have brain dysfunction, genetic predisposition</a:t>
            </a:r>
          </a:p>
        </p:txBody>
      </p:sp>
    </p:spTree>
    <p:extLst>
      <p:ext uri="{BB962C8B-B14F-4D97-AF65-F5344CB8AC3E}">
        <p14:creationId xmlns:p14="http://schemas.microsoft.com/office/powerpoint/2010/main" val="3699175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Characteristics of Victims/Survivors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Dependent or codependent-type personality</a:t>
            </a:r>
          </a:p>
          <a:p>
            <a:r>
              <a:rPr lang="en-US" dirty="0"/>
              <a:t>Low self-esteem</a:t>
            </a:r>
          </a:p>
          <a:p>
            <a:r>
              <a:rPr lang="en-US" dirty="0"/>
              <a:t>Relies on abuser</a:t>
            </a:r>
          </a:p>
          <a:p>
            <a:pPr lvl="1"/>
            <a:r>
              <a:rPr lang="en-US" dirty="0"/>
              <a:t>Physically</a:t>
            </a:r>
          </a:p>
          <a:p>
            <a:pPr lvl="1"/>
            <a:r>
              <a:rPr lang="en-US" dirty="0"/>
              <a:t>Financially</a:t>
            </a:r>
          </a:p>
          <a:p>
            <a:pPr lvl="1"/>
            <a:r>
              <a:rPr lang="en-US" dirty="0"/>
              <a:t>Emotionally</a:t>
            </a:r>
          </a:p>
          <a:p>
            <a:pPr lvl="1"/>
            <a:r>
              <a:rPr lang="en-US" dirty="0"/>
              <a:t>“For the children”</a:t>
            </a:r>
          </a:p>
        </p:txBody>
      </p:sp>
    </p:spTree>
    <p:extLst>
      <p:ext uri="{BB962C8B-B14F-4D97-AF65-F5344CB8AC3E}">
        <p14:creationId xmlns:p14="http://schemas.microsoft.com/office/powerpoint/2010/main" val="82632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Signs to Suspect Abuse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Bruising/bleeding in unexpected areas</a:t>
            </a:r>
          </a:p>
          <a:p>
            <a:r>
              <a:rPr lang="en-US" dirty="0"/>
              <a:t>Unexplained, recurrent injuries</a:t>
            </a:r>
          </a:p>
          <a:p>
            <a:r>
              <a:rPr lang="en-US" dirty="0"/>
              <a:t>Absence from work/school</a:t>
            </a:r>
          </a:p>
          <a:p>
            <a:r>
              <a:rPr lang="en-US" dirty="0"/>
              <a:t>Withdrawal from friends/social activities</a:t>
            </a:r>
          </a:p>
          <a:p>
            <a:r>
              <a:rPr lang="en-US" dirty="0"/>
              <a:t>Frequent bladder infections</a:t>
            </a:r>
          </a:p>
          <a:p>
            <a:r>
              <a:rPr lang="en-US" dirty="0"/>
              <a:t>Physical abnormalities</a:t>
            </a:r>
          </a:p>
        </p:txBody>
      </p:sp>
    </p:spTree>
    <p:extLst>
      <p:ext uri="{BB962C8B-B14F-4D97-AF65-F5344CB8AC3E}">
        <p14:creationId xmlns:p14="http://schemas.microsoft.com/office/powerpoint/2010/main" val="220039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Signs to Suspect Abuse </a:t>
            </a:r>
            <a:r>
              <a:rPr lang="en-US"/>
              <a:t>(continued)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Frequent visits to the emergency department</a:t>
            </a:r>
          </a:p>
          <a:p>
            <a:r>
              <a:rPr lang="en-US" dirty="0"/>
              <a:t>Fear of partner/caretaker</a:t>
            </a:r>
          </a:p>
          <a:p>
            <a:r>
              <a:rPr lang="en-US" dirty="0"/>
              <a:t>Self-blame for abuser’s actions</a:t>
            </a:r>
          </a:p>
        </p:txBody>
      </p:sp>
    </p:spTree>
    <p:extLst>
      <p:ext uri="{BB962C8B-B14F-4D97-AF65-F5344CB8AC3E}">
        <p14:creationId xmlns:p14="http://schemas.microsoft.com/office/powerpoint/2010/main" val="2050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Child Abuse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include physical, emotional, sexual abuse as well as neglect</a:t>
            </a:r>
          </a:p>
          <a:p>
            <a:r>
              <a:rPr lang="en-US" dirty="0"/>
              <a:t>The most vulnerable victims</a:t>
            </a:r>
          </a:p>
          <a:p>
            <a:r>
              <a:rPr lang="en-US" dirty="0"/>
              <a:t>Ages birth to 2 have highest death rate</a:t>
            </a:r>
          </a:p>
          <a:p>
            <a:r>
              <a:rPr lang="en-US" dirty="0"/>
              <a:t>Children with special needs may be singled out for abuse in a family</a:t>
            </a:r>
          </a:p>
        </p:txBody>
      </p:sp>
    </p:spTree>
    <p:extLst>
      <p:ext uri="{BB962C8B-B14F-4D97-AF65-F5344CB8AC3E}">
        <p14:creationId xmlns:p14="http://schemas.microsoft.com/office/powerpoint/2010/main" val="2542640392"/>
      </p:ext>
    </p:extLst>
  </p:cSld>
  <p:clrMapOvr>
    <a:masterClrMapping/>
  </p:clrMapOvr>
</p:sld>
</file>

<file path=ppt/theme/theme1.xml><?xml version="1.0" encoding="utf-8"?>
<a:theme xmlns:a="http://schemas.openxmlformats.org/drawingml/2006/main" name="FAD_Nursing_Template_Sample">
  <a:themeElements>
    <a:clrScheme name="FAD Nursing">
      <a:dk1>
        <a:srgbClr val="737373"/>
      </a:dk1>
      <a:lt1>
        <a:sysClr val="window" lastClr="FFFFFF"/>
      </a:lt1>
      <a:dk2>
        <a:srgbClr val="28805C"/>
      </a:dk2>
      <a:lt2>
        <a:srgbClr val="FFFFFF"/>
      </a:lt2>
      <a:accent1>
        <a:srgbClr val="28805C"/>
      </a:accent1>
      <a:accent2>
        <a:srgbClr val="737373"/>
      </a:accent2>
      <a:accent3>
        <a:srgbClr val="D99C21"/>
      </a:accent3>
      <a:accent4>
        <a:srgbClr val="C00000"/>
      </a:accent4>
      <a:accent5>
        <a:srgbClr val="BFBFBF"/>
      </a:accent5>
      <a:accent6>
        <a:srgbClr val="C2ECDB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91B66E46-3F3C-49C2-9025-2800839DEA96}" vid="{348BD038-7B76-4A48-9886-575F33252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0c73501-d892-4798-8321-2611750ec21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98385B5E2AC949AF11150DD84F6C37" ma:contentTypeVersion="13" ma:contentTypeDescription="Create a new document." ma:contentTypeScope="" ma:versionID="84f80a8256f8ece89ad54ffc21cfa0ff">
  <xsd:schema xmlns:xsd="http://www.w3.org/2001/XMLSchema" xmlns:xs="http://www.w3.org/2001/XMLSchema" xmlns:p="http://schemas.microsoft.com/office/2006/metadata/properties" xmlns:ns3="00c73501-d892-4798-8321-2611750ec216" xmlns:ns4="a592d4b5-ef12-4eb7-8b0a-4321abea656b" targetNamespace="http://schemas.microsoft.com/office/2006/metadata/properties" ma:root="true" ma:fieldsID="6c6750969e8aabc175007abb51572cb1" ns3:_="" ns4:_="">
    <xsd:import namespace="00c73501-d892-4798-8321-2611750ec216"/>
    <xsd:import namespace="a592d4b5-ef12-4eb7-8b0a-4321abea656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c73501-d892-4798-8321-2611750ec2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92d4b5-ef12-4eb7-8b0a-4321abea656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3EB0E3-5915-4E57-8F39-28F926E76D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C939C3-7EE7-4FC7-818E-985D0213E860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  <ds:schemaRef ds:uri="http://purl.org/dc/elements/1.1/"/>
    <ds:schemaRef ds:uri="00c73501-d892-4798-8321-2611750ec216"/>
    <ds:schemaRef ds:uri="http://schemas.openxmlformats.org/package/2006/metadata/core-properties"/>
    <ds:schemaRef ds:uri="a592d4b5-ef12-4eb7-8b0a-4321abea656b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CE9FFEE-F695-4C0F-A1C2-405839714A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c73501-d892-4798-8321-2611750ec216"/>
    <ds:schemaRef ds:uri="a592d4b5-ef12-4eb7-8b0a-4321abea65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FAD_Nursing_Template_Sample</Template>
  <TotalTime>1223</TotalTime>
  <Words>658</Words>
  <Application>Microsoft Office PowerPoint</Application>
  <PresentationFormat>On-screen Show (4:3)</PresentationFormat>
  <Paragraphs>117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Noto Sans Symbols</vt:lpstr>
      <vt:lpstr>Wingdings</vt:lpstr>
      <vt:lpstr>FAD_Nursing_Template_Sample</vt:lpstr>
      <vt:lpstr>Book cover for Mental Health Nursing, Sixth Edition.</vt:lpstr>
      <vt:lpstr>Learning Outcomes</vt:lpstr>
      <vt:lpstr>Abuse Within the Family</vt:lpstr>
      <vt:lpstr>Violence   </vt:lpstr>
      <vt:lpstr>Characteristics of Abusers</vt:lpstr>
      <vt:lpstr>Characteristics of Victims/Survivors</vt:lpstr>
      <vt:lpstr>General Signs to Suspect Abuse</vt:lpstr>
      <vt:lpstr>General Signs to Suspect Abuse (continued)</vt:lpstr>
      <vt:lpstr>Child Abuse</vt:lpstr>
      <vt:lpstr>Clicker Question</vt:lpstr>
      <vt:lpstr>Sexual Abuse</vt:lpstr>
      <vt:lpstr>Domestic Violence</vt:lpstr>
      <vt:lpstr>Elder Abuse</vt:lpstr>
      <vt:lpstr>Treatment of Abusers</vt:lpstr>
      <vt:lpstr>Treatment of Victims</vt:lpstr>
      <vt:lpstr>Nursing Interventions</vt:lpstr>
      <vt:lpstr>Clicker Question (continued)</vt:lpstr>
      <vt:lpstr>Advocacy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22:  Abuse and Violence</dc:title>
  <dc:creator>Gorman</dc:creator>
  <cp:lastModifiedBy>Paula Reeves</cp:lastModifiedBy>
  <cp:revision>1079</cp:revision>
  <dcterms:created xsi:type="dcterms:W3CDTF">2020-02-13T08:47:30Z</dcterms:created>
  <dcterms:modified xsi:type="dcterms:W3CDTF">2024-04-22T20:36:18Z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0x0101001D98385B5E2AC949AF11150DD84F6C37</vt:lpwstr>
  </property>
  <property fmtid="{D5CDD505-2E9C-101B-9397-08002B2CF9AE}" pid="3" name="_dlc_DocIdItemGuid">
    <vt:lpwstr>647463b2-28f5-46c6-8d1e-a6b9b2370ab9</vt:lpwstr>
  </property>
  <property fmtid="{D5CDD505-2E9C-101B-9397-08002B2CF9AE}" pid="4" name="Category">
    <vt:lpwstr>.F.A. Davis</vt:lpwstr>
  </property>
  <property fmtid="{D5CDD505-2E9C-101B-9397-08002B2CF9AE}" pid="5" name="v7hm">
    <vt:lpwstr/>
  </property>
  <property fmtid="{D5CDD505-2E9C-101B-9397-08002B2CF9AE}" pid="6" name="Sub-Category">
    <vt:lpwstr>FAD Powerpiont Presentations</vt:lpwstr>
  </property>
  <property fmtid="{D5CDD505-2E9C-101B-9397-08002B2CF9AE}" pid="7" name="SortOrder">
    <vt:lpwstr/>
  </property>
  <property fmtid="{D5CDD505-2E9C-101B-9397-08002B2CF9AE}" pid="8" name="_dlc_DocId">
    <vt:lpwstr>HESUHV4WET5P-708-25</vt:lpwstr>
  </property>
  <property fmtid="{D5CDD505-2E9C-101B-9397-08002B2CF9AE}" pid="9" name="_dlc_DocIdUrl">
    <vt:lpwstr>http://portal.fadavis.com/marketing/_layouts/15/DocIdRedir.aspx?ID=HESUHV4WET5P-708-25, HESUHV4WET5P-708-25</vt:lpwstr>
  </property>
  <property fmtid="{D5CDD505-2E9C-101B-9397-08002B2CF9AE}" pid="10" name="Tertiary Category">
    <vt:lpwstr/>
  </property>
</Properties>
</file>