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handoutMasterIdLst>
    <p:handoutMasterId r:id="rId38"/>
  </p:handoutMasterIdLst>
  <p:sldIdLst>
    <p:sldId id="551" r:id="rId6"/>
    <p:sldId id="553" r:id="rId7"/>
    <p:sldId id="579" r:id="rId8"/>
    <p:sldId id="554" r:id="rId9"/>
    <p:sldId id="555" r:id="rId10"/>
    <p:sldId id="556" r:id="rId11"/>
    <p:sldId id="580" r:id="rId12"/>
    <p:sldId id="557" r:id="rId13"/>
    <p:sldId id="558" r:id="rId14"/>
    <p:sldId id="559" r:id="rId15"/>
    <p:sldId id="560" r:id="rId16"/>
    <p:sldId id="561" r:id="rId17"/>
    <p:sldId id="562" r:id="rId18"/>
    <p:sldId id="563" r:id="rId19"/>
    <p:sldId id="564" r:id="rId20"/>
    <p:sldId id="587" r:id="rId21"/>
    <p:sldId id="565" r:id="rId22"/>
    <p:sldId id="566" r:id="rId23"/>
    <p:sldId id="567" r:id="rId24"/>
    <p:sldId id="568" r:id="rId25"/>
    <p:sldId id="569" r:id="rId26"/>
    <p:sldId id="570" r:id="rId27"/>
    <p:sldId id="571" r:id="rId28"/>
    <p:sldId id="572" r:id="rId29"/>
    <p:sldId id="573" r:id="rId30"/>
    <p:sldId id="574" r:id="rId31"/>
    <p:sldId id="588" r:id="rId32"/>
    <p:sldId id="575" r:id="rId33"/>
    <p:sldId id="576" r:id="rId34"/>
    <p:sldId id="577" r:id="rId35"/>
    <p:sldId id="578"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912" userDrawn="1">
          <p15:clr>
            <a:srgbClr val="A4A3A4"/>
          </p15:clr>
        </p15:guide>
        <p15:guide id="2" pos="2880" userDrawn="1">
          <p15:clr>
            <a:srgbClr val="A4A3A4"/>
          </p15:clr>
        </p15:guide>
        <p15:guide id="3" orient="horz" pos="1584">
          <p15:clr>
            <a:srgbClr val="A4A3A4"/>
          </p15:clr>
        </p15:guide>
        <p15:guide id="4" pos="88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e Mangoff" initials="JM" lastIdx="4" clrIdx="0"/>
  <p:cmAuthor id="1" name="admin" initials="a" lastIdx="1" clrIdx="1"/>
  <p:cmAuthor id="2" name="Amanda Minutola" initials="AM" lastIdx="2" clrIdx="2"/>
  <p:cmAuthor id="3" name="Sarah Pitt" initials="SP"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805C"/>
    <a:srgbClr val="585858"/>
    <a:srgbClr val="D99C21"/>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79" autoAdjust="0"/>
    <p:restoredTop sz="86441" autoAdjust="0"/>
  </p:normalViewPr>
  <p:slideViewPr>
    <p:cSldViewPr>
      <p:cViewPr varScale="1">
        <p:scale>
          <a:sx n="127" d="100"/>
          <a:sy n="127" d="100"/>
        </p:scale>
        <p:origin x="906" y="120"/>
      </p:cViewPr>
      <p:guideLst>
        <p:guide orient="horz" pos="912"/>
        <p:guide pos="2880"/>
        <p:guide orient="horz" pos="1584"/>
        <p:guide pos="888"/>
      </p:guideLst>
    </p:cSldViewPr>
  </p:slideViewPr>
  <p:outlineViewPr>
    <p:cViewPr>
      <p:scale>
        <a:sx n="33" d="100"/>
        <a:sy n="33" d="100"/>
      </p:scale>
      <p:origin x="0" y="3268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9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61E734-30F1-456B-8B88-B517BAE0A233}" type="datetimeFigureOut">
              <a:rPr lang="en-US" smtClean="0"/>
              <a:pPr/>
              <a:t>6/11/2024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1CF74-1493-46D2-9CFB-D9771BD399B9}" type="slidenum">
              <a:rPr lang="en-US" smtClean="0"/>
              <a:pPr/>
              <a:t>‹#›</a:t>
            </a:fld>
            <a:endParaRPr lang="en-US"/>
          </a:p>
        </p:txBody>
      </p:sp>
    </p:spTree>
    <p:extLst>
      <p:ext uri="{BB962C8B-B14F-4D97-AF65-F5344CB8AC3E}">
        <p14:creationId xmlns:p14="http://schemas.microsoft.com/office/powerpoint/2010/main" val="4233874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A6551-8743-415C-B8DC-7E8D559D5B4C}" type="datetimeFigureOut">
              <a:rPr lang="en-US" smtClean="0"/>
              <a:pPr/>
              <a:t>6/11/2024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E3FD1-3D53-424A-A1AD-A3C30BC928DB}" type="slidenum">
              <a:rPr lang="en-US" smtClean="0"/>
              <a:pPr/>
              <a:t>‹#›</a:t>
            </a:fld>
            <a:endParaRPr lang="en-US"/>
          </a:p>
        </p:txBody>
      </p:sp>
    </p:spTree>
    <p:extLst>
      <p:ext uri="{BB962C8B-B14F-4D97-AF65-F5344CB8AC3E}">
        <p14:creationId xmlns:p14="http://schemas.microsoft.com/office/powerpoint/2010/main" val="220728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charset="0"/>
            </a:endParaRPr>
          </a:p>
        </p:txBody>
      </p:sp>
      <p:sp>
        <p:nvSpPr>
          <p:cNvPr id="4" name="Slide Number Placeholder 3"/>
          <p:cNvSpPr>
            <a:spLocks noGrp="1"/>
          </p:cNvSpPr>
          <p:nvPr>
            <p:ph type="sldNum" sz="quarter" idx="10"/>
          </p:nvPr>
        </p:nvSpPr>
        <p:spPr/>
        <p:txBody>
          <a:bodyPr/>
          <a:lstStyle/>
          <a:p>
            <a:fld id="{D1FE3FD1-3D53-424A-A1AD-A3C30BC928DB}" type="slidenum">
              <a:rPr lang="en-US" smtClean="0"/>
              <a:t>1</a:t>
            </a:fld>
            <a:endParaRPr lang="en-US"/>
          </a:p>
        </p:txBody>
      </p:sp>
    </p:spTree>
    <p:extLst>
      <p:ext uri="{BB962C8B-B14F-4D97-AF65-F5344CB8AC3E}">
        <p14:creationId xmlns:p14="http://schemas.microsoft.com/office/powerpoint/2010/main" val="303751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505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4088671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1853634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710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2253673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1039829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915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2797163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26593651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26593651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1699441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0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3803761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221160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FE3FD1-3D53-424A-A1AD-A3C30BC928DB}" type="slidenum">
              <a:rPr lang="en-US" smtClean="0"/>
              <a:t>2</a:t>
            </a:fld>
            <a:endParaRPr lang="en-US" dirty="0"/>
          </a:p>
        </p:txBody>
      </p:sp>
    </p:spTree>
    <p:extLst>
      <p:ext uri="{BB962C8B-B14F-4D97-AF65-F5344CB8AC3E}">
        <p14:creationId xmlns:p14="http://schemas.microsoft.com/office/powerpoint/2010/main" val="995687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8371"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B7C33F"/>
              </a:buClr>
              <a:buFont typeface="Wingdings" pitchFamily="2" charset="2"/>
              <a:buChar char="§"/>
              <a:defRPr/>
            </a:pPr>
            <a:r>
              <a:rPr kumimoji="1" lang="en-US" sz="2800" kern="0" dirty="0">
                <a:solidFill>
                  <a:srgbClr val="000000"/>
                </a:solidFill>
                <a:latin typeface="Arial"/>
                <a:ea typeface="Arial"/>
              </a:rPr>
              <a:t>Correct Answer: C</a:t>
            </a:r>
          </a:p>
          <a:p>
            <a:pPr marL="342900" indent="-342900" eaLnBrk="1" hangingPunct="1">
              <a:spcBef>
                <a:spcPct val="20000"/>
              </a:spcBef>
              <a:buClr>
                <a:srgbClr val="B7C33F"/>
              </a:buClr>
              <a:buFont typeface="Wingdings" pitchFamily="2" charset="2"/>
              <a:buChar char="§"/>
              <a:defRPr/>
            </a:pPr>
            <a:r>
              <a:rPr kumimoji="1" lang="en-US" sz="2800" kern="0" dirty="0">
                <a:solidFill>
                  <a:srgbClr val="000000"/>
                </a:solidFill>
                <a:latin typeface="Arial"/>
                <a:ea typeface="Arial"/>
              </a:rPr>
              <a:t>Rationale: Jean Piaget believed that a person must complete each stage of development before he or she can progress to the next stage. </a:t>
            </a:r>
          </a:p>
          <a:p>
            <a:pPr eaLnBrk="1" hangingPunct="1">
              <a:spcBef>
                <a:spcPct val="20000"/>
              </a:spcBef>
              <a:buClr>
                <a:srgbClr val="B7C33F"/>
              </a:buClr>
              <a:buFont typeface="Wingdings" pitchFamily="2" charset="2"/>
              <a:buNone/>
              <a:defRPr/>
            </a:pPr>
            <a:endParaRPr kumimoji="1" lang="en-US" sz="2800" kern="0" dirty="0">
              <a:solidFill>
                <a:srgbClr val="000000"/>
              </a:solidFill>
              <a:latin typeface="Arial"/>
              <a:ea typeface="Arial"/>
            </a:endParaRPr>
          </a:p>
          <a:p>
            <a:pPr>
              <a:defRPr/>
            </a:pPr>
            <a:endParaRPr lang="en-US" altLang="en-US" dirty="0">
              <a:ea typeface="Arial"/>
            </a:endParaRPr>
          </a:p>
        </p:txBody>
      </p:sp>
    </p:spTree>
    <p:extLst>
      <p:ext uri="{BB962C8B-B14F-4D97-AF65-F5344CB8AC3E}">
        <p14:creationId xmlns:p14="http://schemas.microsoft.com/office/powerpoint/2010/main" val="1090936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0419"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B7C33F"/>
              </a:buClr>
              <a:buFont typeface="Wingdings" pitchFamily="2" charset="2"/>
              <a:buChar char="§"/>
              <a:defRPr/>
            </a:pPr>
            <a:r>
              <a:rPr kumimoji="1" lang="en-US" altLang="en-US" sz="2800" kern="0" dirty="0">
                <a:solidFill>
                  <a:srgbClr val="000000"/>
                </a:solidFill>
                <a:latin typeface="Arial"/>
                <a:ea typeface="Arial"/>
              </a:rPr>
              <a:t>Correct Answer: B</a:t>
            </a:r>
          </a:p>
          <a:p>
            <a:pPr marL="342900" indent="-342900" eaLnBrk="1" hangingPunct="1">
              <a:spcBef>
                <a:spcPct val="20000"/>
              </a:spcBef>
              <a:buClr>
                <a:srgbClr val="B7C33F"/>
              </a:buClr>
              <a:buFont typeface="Wingdings" pitchFamily="2" charset="2"/>
              <a:buChar char="§"/>
              <a:defRPr/>
            </a:pPr>
            <a:r>
              <a:rPr kumimoji="1" lang="en-US" altLang="en-US" sz="2800" kern="0" dirty="0">
                <a:solidFill>
                  <a:srgbClr val="000000"/>
                </a:solidFill>
                <a:latin typeface="Arial"/>
                <a:ea typeface="Arial"/>
              </a:rPr>
              <a:t>Rationale: Karen Horney believed that the causes of abnormal behaviors or mental illness were related to ineffective mother-child bonding</a:t>
            </a:r>
            <a:endParaRPr lang="en-US" altLang="en-US" dirty="0">
              <a:ea typeface="Arial"/>
            </a:endParaRPr>
          </a:p>
        </p:txBody>
      </p:sp>
    </p:spTree>
    <p:extLst>
      <p:ext uri="{BB962C8B-B14F-4D97-AF65-F5344CB8AC3E}">
        <p14:creationId xmlns:p14="http://schemas.microsoft.com/office/powerpoint/2010/main" val="29097770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2467"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B7C33F"/>
              </a:buClr>
              <a:buFont typeface="Wingdings" pitchFamily="2" charset="2"/>
              <a:buChar char="§"/>
              <a:defRPr/>
            </a:pPr>
            <a:r>
              <a:rPr kumimoji="1" lang="en-US" altLang="en-US" sz="2800" kern="0" dirty="0">
                <a:solidFill>
                  <a:srgbClr val="000000"/>
                </a:solidFill>
                <a:latin typeface="Arial"/>
                <a:ea typeface="Arial"/>
              </a:rPr>
              <a:t>Correct Answer: B</a:t>
            </a:r>
          </a:p>
          <a:p>
            <a:pPr marL="342900" indent="-342900" eaLnBrk="1" hangingPunct="1">
              <a:spcBef>
                <a:spcPct val="20000"/>
              </a:spcBef>
              <a:buClr>
                <a:srgbClr val="B7C33F"/>
              </a:buClr>
              <a:buFont typeface="Wingdings" pitchFamily="2" charset="2"/>
              <a:buChar char="§"/>
              <a:defRPr/>
            </a:pPr>
            <a:r>
              <a:rPr kumimoji="1" lang="en-US" altLang="en-US" sz="2800" kern="0" dirty="0">
                <a:solidFill>
                  <a:srgbClr val="000000"/>
                </a:solidFill>
                <a:latin typeface="Arial"/>
                <a:ea typeface="Arial"/>
              </a:rPr>
              <a:t>Rationale: Abraham Maslow said that one must pass through these stages in order and that it is not possible for a person to move up to the next level until the previous level has been mastered</a:t>
            </a:r>
            <a:endParaRPr lang="en-US" altLang="en-US" dirty="0">
              <a:ea typeface="Arial"/>
            </a:endParaRPr>
          </a:p>
        </p:txBody>
      </p:sp>
    </p:spTree>
    <p:extLst>
      <p:ext uri="{BB962C8B-B14F-4D97-AF65-F5344CB8AC3E}">
        <p14:creationId xmlns:p14="http://schemas.microsoft.com/office/powerpoint/2010/main" val="28898788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4515"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B7C33F"/>
              </a:buClr>
              <a:buFont typeface="Wingdings" pitchFamily="2" charset="2"/>
              <a:buChar char="§"/>
              <a:defRPr/>
            </a:pPr>
            <a:r>
              <a:rPr kumimoji="1" lang="en-US" sz="2800" kern="0" dirty="0">
                <a:solidFill>
                  <a:srgbClr val="000000"/>
                </a:solidFill>
                <a:latin typeface="Arial"/>
                <a:ea typeface="Arial"/>
              </a:rPr>
              <a:t>Correct Answer: C</a:t>
            </a:r>
          </a:p>
          <a:p>
            <a:pPr eaLnBrk="1" hangingPunct="1">
              <a:spcBef>
                <a:spcPct val="20000"/>
              </a:spcBef>
              <a:buClr>
                <a:srgbClr val="B7C33F"/>
              </a:buClr>
              <a:buFont typeface="Wingdings" pitchFamily="2" charset="2"/>
              <a:buNone/>
              <a:defRPr/>
            </a:pPr>
            <a:r>
              <a:rPr kumimoji="1" lang="en-US" sz="2000" kern="0" dirty="0">
                <a:solidFill>
                  <a:srgbClr val="000000"/>
                </a:solidFill>
                <a:latin typeface="Arial"/>
                <a:ea typeface="Arial"/>
              </a:rPr>
              <a:t>(Starting at the bottom of the pyramid)</a:t>
            </a:r>
          </a:p>
          <a:p>
            <a:pPr eaLnBrk="1" hangingPunct="1">
              <a:spcBef>
                <a:spcPct val="20000"/>
              </a:spcBef>
              <a:buClr>
                <a:srgbClr val="B7C33F"/>
              </a:buClr>
              <a:buFont typeface="Wingdings" pitchFamily="2" charset="2"/>
              <a:buNone/>
              <a:defRPr/>
            </a:pPr>
            <a:r>
              <a:rPr kumimoji="1" lang="en-US" sz="2000" kern="0" dirty="0">
                <a:solidFill>
                  <a:srgbClr val="000000"/>
                </a:solidFill>
                <a:latin typeface="Arial"/>
                <a:ea typeface="Arial"/>
              </a:rPr>
              <a:t>1. Physiological Needs/Survival</a:t>
            </a:r>
          </a:p>
          <a:p>
            <a:pPr eaLnBrk="1" hangingPunct="1">
              <a:spcBef>
                <a:spcPct val="20000"/>
              </a:spcBef>
              <a:buClr>
                <a:srgbClr val="B7C33F"/>
              </a:buClr>
              <a:buFont typeface="Wingdings" pitchFamily="2" charset="2"/>
              <a:buNone/>
              <a:defRPr/>
            </a:pPr>
            <a:r>
              <a:rPr kumimoji="1" lang="en-US" sz="2000" kern="0" dirty="0">
                <a:solidFill>
                  <a:srgbClr val="000000"/>
                </a:solidFill>
                <a:latin typeface="Arial"/>
                <a:ea typeface="Arial"/>
              </a:rPr>
              <a:t>2. Safety and Security</a:t>
            </a:r>
          </a:p>
          <a:p>
            <a:pPr eaLnBrk="1" hangingPunct="1">
              <a:spcBef>
                <a:spcPct val="20000"/>
              </a:spcBef>
              <a:buClr>
                <a:srgbClr val="B7C33F"/>
              </a:buClr>
              <a:buFont typeface="Wingdings" pitchFamily="2" charset="2"/>
              <a:buNone/>
              <a:defRPr/>
            </a:pPr>
            <a:r>
              <a:rPr kumimoji="1" lang="en-US" sz="2000" kern="0" dirty="0">
                <a:solidFill>
                  <a:srgbClr val="000000"/>
                </a:solidFill>
                <a:latin typeface="Arial"/>
                <a:ea typeface="Arial"/>
              </a:rPr>
              <a:t>3. Love and Belonging</a:t>
            </a:r>
          </a:p>
          <a:p>
            <a:pPr eaLnBrk="1" hangingPunct="1">
              <a:spcBef>
                <a:spcPct val="20000"/>
              </a:spcBef>
              <a:buClr>
                <a:srgbClr val="B7C33F"/>
              </a:buClr>
              <a:buFont typeface="Wingdings" pitchFamily="2" charset="2"/>
              <a:buNone/>
              <a:defRPr/>
            </a:pPr>
            <a:r>
              <a:rPr kumimoji="1" lang="en-US" sz="2000" kern="0" dirty="0">
                <a:solidFill>
                  <a:srgbClr val="000000"/>
                </a:solidFill>
                <a:latin typeface="Arial"/>
                <a:ea typeface="Arial"/>
              </a:rPr>
              <a:t>4. Self-Esteem</a:t>
            </a:r>
          </a:p>
          <a:p>
            <a:pPr eaLnBrk="1" hangingPunct="1">
              <a:spcBef>
                <a:spcPct val="20000"/>
              </a:spcBef>
              <a:buClr>
                <a:srgbClr val="B7C33F"/>
              </a:buClr>
              <a:buFont typeface="Wingdings" pitchFamily="2" charset="2"/>
              <a:buNone/>
              <a:defRPr/>
            </a:pPr>
            <a:r>
              <a:rPr kumimoji="1" lang="en-US" sz="2000" kern="0" dirty="0">
                <a:solidFill>
                  <a:srgbClr val="000000"/>
                </a:solidFill>
                <a:latin typeface="Arial"/>
                <a:ea typeface="Arial"/>
              </a:rPr>
              <a:t>5. Self-Actualization</a:t>
            </a:r>
          </a:p>
          <a:p>
            <a:pPr>
              <a:defRPr/>
            </a:pPr>
            <a:endParaRPr lang="en-US" altLang="en-US" dirty="0">
              <a:ea typeface="Arial"/>
            </a:endParaRPr>
          </a:p>
        </p:txBody>
      </p:sp>
    </p:spTree>
    <p:extLst>
      <p:ext uri="{BB962C8B-B14F-4D97-AF65-F5344CB8AC3E}">
        <p14:creationId xmlns:p14="http://schemas.microsoft.com/office/powerpoint/2010/main" val="13298048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1371952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837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2603151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939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14384584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939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1438458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041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3246734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144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Each of the listed potential outcomes are from an overall view of human development through a life span.</a:t>
            </a:r>
          </a:p>
        </p:txBody>
      </p:sp>
    </p:spTree>
    <p:extLst>
      <p:ext uri="{BB962C8B-B14F-4D97-AF65-F5344CB8AC3E}">
        <p14:creationId xmlns:p14="http://schemas.microsoft.com/office/powerpoint/2010/main" val="1989761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FE3FD1-3D53-424A-A1AD-A3C30BC928DB}" type="slidenum">
              <a:rPr lang="en-US" smtClean="0"/>
              <a:t>3</a:t>
            </a:fld>
            <a:endParaRPr lang="en-US" dirty="0"/>
          </a:p>
        </p:txBody>
      </p:sp>
    </p:spTree>
    <p:extLst>
      <p:ext uri="{BB962C8B-B14F-4D97-AF65-F5344CB8AC3E}">
        <p14:creationId xmlns:p14="http://schemas.microsoft.com/office/powerpoint/2010/main" val="36296758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144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Each of the listed potential outcomes are from an overall view of human development through a life span.</a:t>
            </a:r>
          </a:p>
        </p:txBody>
      </p:sp>
    </p:spTree>
    <p:extLst>
      <p:ext uri="{BB962C8B-B14F-4D97-AF65-F5344CB8AC3E}">
        <p14:creationId xmlns:p14="http://schemas.microsoft.com/office/powerpoint/2010/main" val="2412547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70659"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B7C33F"/>
              </a:buClr>
              <a:buFont typeface="Wingdings" pitchFamily="2" charset="2"/>
              <a:buChar char="§"/>
              <a:defRPr/>
            </a:pPr>
            <a:r>
              <a:rPr kumimoji="1" lang="en-US" sz="2800" kern="0" dirty="0">
                <a:solidFill>
                  <a:srgbClr val="000000"/>
                </a:solidFill>
                <a:latin typeface="Arial"/>
                <a:ea typeface="Arial"/>
              </a:rPr>
              <a:t>Correct Answer: C</a:t>
            </a:r>
          </a:p>
          <a:p>
            <a:pPr marL="342900" indent="-342900" eaLnBrk="1" hangingPunct="1">
              <a:spcBef>
                <a:spcPct val="20000"/>
              </a:spcBef>
              <a:buClr>
                <a:srgbClr val="B7C33F"/>
              </a:buClr>
              <a:buFont typeface="Wingdings" pitchFamily="2" charset="2"/>
              <a:buChar char="§"/>
              <a:defRPr/>
            </a:pPr>
            <a:r>
              <a:rPr kumimoji="1" lang="en-US" sz="2800" kern="0" dirty="0">
                <a:solidFill>
                  <a:srgbClr val="000000"/>
                </a:solidFill>
                <a:latin typeface="Arial"/>
                <a:ea typeface="Arial"/>
              </a:rPr>
              <a:t>Rationale: Elizabeth Kubler-Ross: Five stages of death and Dying.</a:t>
            </a:r>
          </a:p>
          <a:p>
            <a:pPr marL="228600" indent="-228600">
              <a:buFont typeface="Calibri" pitchFamily="34" charset="0"/>
              <a:buAutoNum type="arabicPeriod"/>
              <a:defRPr/>
            </a:pPr>
            <a:endParaRPr lang="en-US" altLang="en-US" dirty="0">
              <a:ea typeface="Arial"/>
            </a:endParaRPr>
          </a:p>
        </p:txBody>
      </p:sp>
    </p:spTree>
    <p:extLst>
      <p:ext uri="{BB962C8B-B14F-4D97-AF65-F5344CB8AC3E}">
        <p14:creationId xmlns:p14="http://schemas.microsoft.com/office/powerpoint/2010/main" val="2896269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609959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4147284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995455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2010291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301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255850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1"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rgbClr val="B7C33F"/>
              </a:buClr>
              <a:buFont typeface="Wingdings" charset="0"/>
              <a:buChar char="§"/>
            </a:pPr>
            <a:r>
              <a:rPr kumimoji="1" lang="en-US" sz="2800" dirty="0">
                <a:solidFill>
                  <a:srgbClr val="000000"/>
                </a:solidFill>
                <a:latin typeface="Arial" charset="0"/>
              </a:rPr>
              <a:t>Correct Answer: B</a:t>
            </a:r>
          </a:p>
          <a:p>
            <a:pPr marL="342900" indent="-342900" eaLnBrk="1" hangingPunct="1">
              <a:spcBef>
                <a:spcPct val="20000"/>
              </a:spcBef>
              <a:buClr>
                <a:srgbClr val="B7C33F"/>
              </a:buClr>
              <a:buFont typeface="Wingdings" charset="0"/>
              <a:buChar char="§"/>
            </a:pPr>
            <a:r>
              <a:rPr kumimoji="1" lang="en-US" sz="2800" dirty="0">
                <a:solidFill>
                  <a:srgbClr val="000000"/>
                </a:solidFill>
                <a:latin typeface="Arial" charset="0"/>
              </a:rPr>
              <a:t>Rationale: The third part of the personality theory of Sigmund Freud is the superego. The superego could be called the “killjoy” of the personality. It is the conscience. It is the part of the personality that allows people to determine what is right, wrong, good, and bad.</a:t>
            </a:r>
          </a:p>
          <a:p>
            <a:pPr marL="342900" indent="-342900"/>
            <a:endParaRPr lang="en-US" dirty="0"/>
          </a:p>
        </p:txBody>
      </p:sp>
    </p:spTree>
    <p:extLst>
      <p:ext uri="{BB962C8B-B14F-4D97-AF65-F5344CB8AC3E}">
        <p14:creationId xmlns:p14="http://schemas.microsoft.com/office/powerpoint/2010/main" val="216419086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3" name="Picture Placeholder 11"/>
          <p:cNvSpPr>
            <a:spLocks noGrp="1"/>
          </p:cNvSpPr>
          <p:nvPr>
            <p:ph type="pic" sz="quarter" idx="13" hasCustomPrompt="1"/>
          </p:nvPr>
        </p:nvSpPr>
        <p:spPr>
          <a:xfrm>
            <a:off x="2689302" y="228600"/>
            <a:ext cx="3733800" cy="4267200"/>
          </a:xfrm>
        </p:spPr>
        <p:txBody>
          <a:bodyPr rtlCol="0">
            <a:normAutofit/>
          </a:bodyPr>
          <a:lstStyle>
            <a:lvl1pPr>
              <a:defRPr/>
            </a:lvl1pPr>
          </a:lstStyle>
          <a:p>
            <a:pPr lvl="0"/>
            <a:r>
              <a:rPr lang="en-US" noProof="0" dirty="0"/>
              <a:t>Click icon to add cover image</a:t>
            </a:r>
          </a:p>
        </p:txBody>
      </p:sp>
      <p:sp>
        <p:nvSpPr>
          <p:cNvPr id="14" name="Rectangle 13"/>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©2021 F.A. Davis Company</a:t>
            </a:r>
          </a:p>
        </p:txBody>
      </p:sp>
      <p:pic>
        <p:nvPicPr>
          <p:cNvPr id="10"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 cstate="print"/>
          <a:stretch>
            <a:fillRect/>
          </a:stretch>
        </p:blipFill>
        <p:spPr>
          <a:xfrm>
            <a:off x="0" y="6426743"/>
            <a:ext cx="9169400" cy="48773"/>
          </a:xfrm>
          <a:prstGeom prst="rect">
            <a:avLst/>
          </a:prstGeom>
        </p:spPr>
      </p:pic>
    </p:spTree>
    <p:extLst>
      <p:ext uri="{BB962C8B-B14F-4D97-AF65-F5344CB8AC3E}">
        <p14:creationId xmlns:p14="http://schemas.microsoft.com/office/powerpoint/2010/main" val="265955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19161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12"/>
          </p:nvPr>
        </p:nvSpPr>
        <p:spPr>
          <a:xfrm>
            <a:off x="457200" y="3886200"/>
            <a:ext cx="8229600" cy="20050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7894107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56356" y="11430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1143000"/>
            <a:ext cx="4038600" cy="4525963"/>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034639"/>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56356" y="1143001"/>
            <a:ext cx="4038600" cy="914400"/>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p:nvPr>
        </p:nvSpPr>
        <p:spPr>
          <a:xfrm>
            <a:off x="756356" y="2285999"/>
            <a:ext cx="4038600" cy="3382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1143000"/>
            <a:ext cx="4038600" cy="914401"/>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1"/>
          </p:nvPr>
        </p:nvSpPr>
        <p:spPr>
          <a:xfrm>
            <a:off x="5023556" y="2321559"/>
            <a:ext cx="4038600" cy="3347403"/>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3403237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685800" y="990600"/>
            <a:ext cx="4038600" cy="1219201"/>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2666999"/>
            <a:ext cx="4038600" cy="1752601"/>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half" idx="10"/>
          </p:nvPr>
        </p:nvSpPr>
        <p:spPr>
          <a:xfrm>
            <a:off x="908756" y="4572000"/>
            <a:ext cx="7397044" cy="12493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1"/>
          </p:nvPr>
        </p:nvSpPr>
        <p:spPr>
          <a:xfrm>
            <a:off x="838200" y="2590800"/>
            <a:ext cx="4038600" cy="3276600"/>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0852283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Bulleted Lists with Heads">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5" hasCustomPrompt="1"/>
          </p:nvPr>
        </p:nvSpPr>
        <p:spPr>
          <a:xfrm>
            <a:off x="755650" y="1173163"/>
            <a:ext cx="4044950" cy="639762"/>
          </a:xfrm>
        </p:spPr>
        <p:txBody>
          <a:bodyPr/>
          <a:lstStyle>
            <a:lvl1pPr marL="0" indent="0">
              <a:buNone/>
              <a:defRPr sz="2800" b="1"/>
            </a:lvl1pPr>
          </a:lstStyle>
          <a:p>
            <a:pPr lvl="0"/>
            <a:r>
              <a:rPr lang="en-US" dirty="0"/>
              <a:t>Click to add text</a:t>
            </a:r>
          </a:p>
        </p:txBody>
      </p:sp>
      <p:sp>
        <p:nvSpPr>
          <p:cNvPr id="7" name="Content Placeholder 6"/>
          <p:cNvSpPr>
            <a:spLocks noGrp="1"/>
          </p:cNvSpPr>
          <p:nvPr>
            <p:ph sz="quarter" idx="16"/>
          </p:nvPr>
        </p:nvSpPr>
        <p:spPr>
          <a:xfrm>
            <a:off x="755650" y="1901825"/>
            <a:ext cx="4044950" cy="3962400"/>
          </a:xfrm>
        </p:spPr>
        <p:txBody>
          <a:bodyPr/>
          <a:lstStyle>
            <a:lvl1pPr marL="237744">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
        <p:nvSpPr>
          <p:cNvPr id="10" name="Text Placeholder 9"/>
          <p:cNvSpPr>
            <a:spLocks noGrp="1"/>
          </p:cNvSpPr>
          <p:nvPr>
            <p:ph type="body" sz="quarter" idx="17" hasCustomPrompt="1"/>
          </p:nvPr>
        </p:nvSpPr>
        <p:spPr>
          <a:xfrm>
            <a:off x="4953000" y="1181100"/>
            <a:ext cx="4038600" cy="660400"/>
          </a:xfrm>
        </p:spPr>
        <p:txBody>
          <a:bodyPr/>
          <a:lstStyle>
            <a:lvl1pPr marL="0" indent="0">
              <a:buNone/>
              <a:defRPr sz="2800" b="1"/>
            </a:lvl1pPr>
          </a:lstStyle>
          <a:p>
            <a:pPr lvl="0"/>
            <a:r>
              <a:rPr lang="en-US" dirty="0"/>
              <a:t>Click to add text</a:t>
            </a:r>
          </a:p>
        </p:txBody>
      </p:sp>
      <p:sp>
        <p:nvSpPr>
          <p:cNvPr id="13" name="Content Placeholder 12"/>
          <p:cNvSpPr>
            <a:spLocks noGrp="1"/>
          </p:cNvSpPr>
          <p:nvPr>
            <p:ph sz="quarter" idx="18"/>
          </p:nvPr>
        </p:nvSpPr>
        <p:spPr>
          <a:xfrm>
            <a:off x="4953000" y="1901825"/>
            <a:ext cx="4038600" cy="3962400"/>
          </a:xfrm>
        </p:spPr>
        <p:txBody>
          <a:bodyPr/>
          <a:lstStyle>
            <a:lvl1pPr marL="237744" indent="-274320">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38424730"/>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2 Bulleted Lists with Heads">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5" hasCustomPrompt="1"/>
          </p:nvPr>
        </p:nvSpPr>
        <p:spPr>
          <a:xfrm>
            <a:off x="755650" y="1173163"/>
            <a:ext cx="4044950" cy="639762"/>
          </a:xfrm>
        </p:spPr>
        <p:txBody>
          <a:bodyPr/>
          <a:lstStyle>
            <a:lvl1pPr marL="0" indent="0">
              <a:buNone/>
              <a:defRPr sz="2800" b="0"/>
            </a:lvl1pPr>
          </a:lstStyle>
          <a:p>
            <a:pPr lvl="0"/>
            <a:r>
              <a:rPr lang="en-US" dirty="0"/>
              <a:t>Click to add text</a:t>
            </a:r>
          </a:p>
        </p:txBody>
      </p:sp>
      <p:sp>
        <p:nvSpPr>
          <p:cNvPr id="7" name="Content Placeholder 6"/>
          <p:cNvSpPr>
            <a:spLocks noGrp="1"/>
          </p:cNvSpPr>
          <p:nvPr>
            <p:ph sz="quarter" idx="16"/>
          </p:nvPr>
        </p:nvSpPr>
        <p:spPr>
          <a:xfrm>
            <a:off x="755650" y="1901825"/>
            <a:ext cx="4044950" cy="3962400"/>
          </a:xfrm>
        </p:spPr>
        <p:txBody>
          <a:bodyPr/>
          <a:lstStyle>
            <a:lvl1pPr marL="237744">
              <a:defRPr sz="2800"/>
            </a:lvl1pPr>
            <a:lvl2pPr marL="457200" indent="-219456">
              <a:defRPr sz="2400"/>
            </a:lvl2pPr>
            <a:lvl3pPr marL="685800" indent="-237744">
              <a:defRPr sz="2000"/>
            </a:lvl3pPr>
          </a:lstStyle>
          <a:p>
            <a:pPr lvl="0"/>
            <a:r>
              <a:rPr lang="en-US" dirty="0"/>
              <a:t>Click to edit Master text styles</a:t>
            </a:r>
          </a:p>
          <a:p>
            <a:pPr lvl="1"/>
            <a:r>
              <a:rPr lang="en-US" dirty="0"/>
              <a:t>Second level</a:t>
            </a:r>
          </a:p>
          <a:p>
            <a:pPr lvl="2"/>
            <a:r>
              <a:rPr lang="en-US" dirty="0"/>
              <a:t>Third level</a:t>
            </a:r>
          </a:p>
        </p:txBody>
      </p:sp>
      <p:sp>
        <p:nvSpPr>
          <p:cNvPr id="10" name="Text Placeholder 9"/>
          <p:cNvSpPr>
            <a:spLocks noGrp="1"/>
          </p:cNvSpPr>
          <p:nvPr>
            <p:ph type="body" sz="quarter" idx="17" hasCustomPrompt="1"/>
          </p:nvPr>
        </p:nvSpPr>
        <p:spPr>
          <a:xfrm>
            <a:off x="4953000" y="1181100"/>
            <a:ext cx="4038600" cy="660400"/>
          </a:xfrm>
        </p:spPr>
        <p:txBody>
          <a:bodyPr/>
          <a:lstStyle>
            <a:lvl1pPr marL="0" indent="0">
              <a:buNone/>
              <a:defRPr sz="2800" b="0"/>
            </a:lvl1pPr>
          </a:lstStyle>
          <a:p>
            <a:pPr lvl="0"/>
            <a:r>
              <a:rPr lang="en-US" dirty="0"/>
              <a:t>Click to add text</a:t>
            </a:r>
          </a:p>
        </p:txBody>
      </p:sp>
      <p:sp>
        <p:nvSpPr>
          <p:cNvPr id="13" name="Content Placeholder 12"/>
          <p:cNvSpPr>
            <a:spLocks noGrp="1"/>
          </p:cNvSpPr>
          <p:nvPr>
            <p:ph sz="quarter" idx="18"/>
          </p:nvPr>
        </p:nvSpPr>
        <p:spPr>
          <a:xfrm>
            <a:off x="4953000" y="1901825"/>
            <a:ext cx="4038600" cy="3962400"/>
          </a:xfrm>
        </p:spPr>
        <p:txBody>
          <a:bodyPr/>
          <a:lstStyle>
            <a:lvl1pPr marL="237744" indent="-274320">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64408963"/>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List and Figure">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62000" y="12192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p:cNvSpPr>
            <a:spLocks noGrp="1"/>
          </p:cNvSpPr>
          <p:nvPr>
            <p:ph type="pic" sz="quarter" idx="12"/>
          </p:nvPr>
        </p:nvSpPr>
        <p:spPr>
          <a:xfrm>
            <a:off x="4953000" y="1219200"/>
            <a:ext cx="3733800" cy="452628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27536767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Fig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7" name="Picture Placeholder 6"/>
          <p:cNvSpPr>
            <a:spLocks noGrp="1"/>
          </p:cNvSpPr>
          <p:nvPr>
            <p:ph type="pic" sz="quarter" idx="13"/>
          </p:nvPr>
        </p:nvSpPr>
        <p:spPr>
          <a:xfrm>
            <a:off x="762000" y="1326995"/>
            <a:ext cx="3505200" cy="4540405"/>
          </a:xfrm>
        </p:spPr>
        <p:txBody>
          <a:bodyPr rtlCol="0">
            <a:normAutofit/>
          </a:bodyPr>
          <a:lstStyle/>
          <a:p>
            <a:pPr lvl="0"/>
            <a:r>
              <a:rPr lang="en-US" noProof="0"/>
              <a:t>Click icon to add picture</a:t>
            </a:r>
            <a:endParaRPr lang="en-US" noProof="0" dirty="0"/>
          </a:p>
        </p:txBody>
      </p:sp>
      <p:sp>
        <p:nvSpPr>
          <p:cNvPr id="6" name="Text Placeholder 5"/>
          <p:cNvSpPr>
            <a:spLocks noGrp="1"/>
          </p:cNvSpPr>
          <p:nvPr>
            <p:ph type="body" sz="quarter" idx="16" hasCustomPrompt="1"/>
          </p:nvPr>
        </p:nvSpPr>
        <p:spPr>
          <a:xfrm>
            <a:off x="4495800" y="3200400"/>
            <a:ext cx="4495800" cy="838200"/>
          </a:xfrm>
        </p:spPr>
        <p:txBody>
          <a:bodyPr/>
          <a:lstStyle>
            <a:lvl1pPr marL="346075" indent="0">
              <a:buNone/>
              <a:defRPr/>
            </a:lvl1pPr>
          </a:lstStyle>
          <a:p>
            <a:pPr lvl="0"/>
            <a:r>
              <a:rPr lang="en-US" dirty="0"/>
              <a:t>Click to add Caption</a:t>
            </a:r>
          </a:p>
        </p:txBody>
      </p:sp>
    </p:spTree>
    <p:extLst>
      <p:ext uri="{BB962C8B-B14F-4D97-AF65-F5344CB8AC3E}">
        <p14:creationId xmlns:p14="http://schemas.microsoft.com/office/powerpoint/2010/main" val="1351710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able Placeholder 7"/>
          <p:cNvSpPr>
            <a:spLocks noGrp="1"/>
          </p:cNvSpPr>
          <p:nvPr>
            <p:ph type="tbl" sz="quarter" idx="14"/>
          </p:nvPr>
        </p:nvSpPr>
        <p:spPr>
          <a:xfrm>
            <a:off x="762000" y="1338147"/>
            <a:ext cx="7620000" cy="4572000"/>
          </a:xfrm>
        </p:spPr>
        <p:txBody>
          <a:bodyPr rtlCol="0">
            <a:normAutofit/>
          </a:bodyPr>
          <a:lstStyle/>
          <a:p>
            <a:pPr lvl="0"/>
            <a:r>
              <a:rPr lang="en-US" noProof="0"/>
              <a:t>Click icon to add table</a:t>
            </a:r>
            <a:endParaRPr lang="en-US" noProof="0" dirty="0"/>
          </a:p>
        </p:txBody>
      </p:sp>
    </p:spTree>
    <p:extLst>
      <p:ext uri="{BB962C8B-B14F-4D97-AF65-F5344CB8AC3E}">
        <p14:creationId xmlns:p14="http://schemas.microsoft.com/office/powerpoint/2010/main" val="24858415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0" hasCustomPrompt="1"/>
          </p:nvPr>
        </p:nvSpPr>
        <p:spPr>
          <a:xfrm>
            <a:off x="457200" y="1181100"/>
            <a:ext cx="8534400" cy="457200"/>
          </a:xfrm>
        </p:spPr>
        <p:txBody>
          <a:bodyPr/>
          <a:lstStyle>
            <a:lvl1pPr marL="346075" indent="0">
              <a:buNone/>
              <a:defRPr b="1"/>
            </a:lvl1pPr>
          </a:lstStyle>
          <a:p>
            <a:pPr lvl="0"/>
            <a:r>
              <a:rPr lang="en-US" dirty="0"/>
              <a:t>Click to add Question</a:t>
            </a:r>
          </a:p>
        </p:txBody>
      </p:sp>
      <p:sp>
        <p:nvSpPr>
          <p:cNvPr id="9" name="Content Placeholder 8"/>
          <p:cNvSpPr>
            <a:spLocks noGrp="1"/>
          </p:cNvSpPr>
          <p:nvPr>
            <p:ph sz="quarter" idx="11"/>
          </p:nvPr>
        </p:nvSpPr>
        <p:spPr>
          <a:xfrm>
            <a:off x="457200" y="2057400"/>
            <a:ext cx="8534400" cy="4038600"/>
          </a:xfrm>
        </p:spPr>
        <p:txBody>
          <a:bodyPr/>
          <a:lstStyle>
            <a:lvl1pPr marL="860425" indent="-514350">
              <a:buFont typeface="+mj-lt"/>
              <a:buAutoNum type="alphaUcPeriod"/>
              <a:defRPr/>
            </a:lvl1pPr>
          </a:lstStyle>
          <a:p>
            <a:pPr lvl="0"/>
            <a:r>
              <a:rPr lang="en-US"/>
              <a:t>Click to edit Master text styles</a:t>
            </a:r>
          </a:p>
        </p:txBody>
      </p:sp>
    </p:spTree>
    <p:extLst>
      <p:ext uri="{BB962C8B-B14F-4D97-AF65-F5344CB8AC3E}">
        <p14:creationId xmlns:p14="http://schemas.microsoft.com/office/powerpoint/2010/main" val="2175702165"/>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and Title">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1790700" y="1828800"/>
            <a:ext cx="5562600" cy="457200"/>
          </a:xfrm>
        </p:spPr>
        <p:txBody>
          <a:bodyPr anchor="ctr">
            <a:noAutofit/>
          </a:bodyPr>
          <a:lstStyle>
            <a:lvl1pPr marL="0" indent="0" algn="ctr">
              <a:buFontTx/>
              <a:buNone/>
              <a:defRPr sz="3200"/>
            </a:lvl1pPr>
            <a:lvl2pPr marL="623887" indent="0">
              <a:buFontTx/>
              <a:buNone/>
              <a:defRPr/>
            </a:lvl2pPr>
            <a:lvl3pPr marL="969962" indent="0">
              <a:buFontTx/>
              <a:buNone/>
              <a:defRPr/>
            </a:lvl3pPr>
            <a:lvl4pPr marL="1371600" indent="0">
              <a:buFontTx/>
              <a:buNone/>
              <a:defRPr/>
            </a:lvl4pPr>
            <a:lvl5pPr marL="1828800" indent="0">
              <a:buFontTx/>
              <a:buNone/>
              <a:defRPr/>
            </a:lvl5pPr>
          </a:lstStyle>
          <a:p>
            <a:pPr lvl="0"/>
            <a:r>
              <a:rPr lang="en-US" dirty="0"/>
              <a:t>Chapter #</a:t>
            </a:r>
          </a:p>
        </p:txBody>
      </p:sp>
      <p:sp>
        <p:nvSpPr>
          <p:cNvPr id="2" name="Title 1"/>
          <p:cNvSpPr>
            <a:spLocks noGrp="1"/>
          </p:cNvSpPr>
          <p:nvPr>
            <p:ph type="ctrTitle" hasCustomPrompt="1"/>
          </p:nvPr>
        </p:nvSpPr>
        <p:spPr>
          <a:xfrm>
            <a:off x="685800" y="2831169"/>
            <a:ext cx="7772400" cy="646331"/>
          </a:xfrm>
        </p:spPr>
        <p:txBody>
          <a:bodyPr/>
          <a:lstStyle>
            <a:lvl1pPr marL="0" algn="ctr" defTabSz="914400" rtl="0" eaLnBrk="1" latinLnBrk="0" hangingPunct="1">
              <a:defRPr lang="en-US" sz="4000" kern="1200" dirty="0">
                <a:solidFill>
                  <a:srgbClr val="737373"/>
                </a:solidFill>
                <a:latin typeface="+mn-lt"/>
                <a:ea typeface="+mn-ea"/>
                <a:cs typeface="+mn-cs"/>
              </a:defRPr>
            </a:lvl1pPr>
          </a:lstStyle>
          <a:p>
            <a:r>
              <a:rPr lang="en-US" dirty="0"/>
              <a:t>Click to add Chapter Title</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©2021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Tree>
    <p:extLst>
      <p:ext uri="{BB962C8B-B14F-4D97-AF65-F5344CB8AC3E}">
        <p14:creationId xmlns:p14="http://schemas.microsoft.com/office/powerpoint/2010/main" val="32089041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5"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9" name="Text Placeholder 8"/>
          <p:cNvSpPr>
            <a:spLocks noGrp="1"/>
          </p:cNvSpPr>
          <p:nvPr>
            <p:ph type="body" sz="quarter" idx="10" hasCustomPrompt="1"/>
          </p:nvPr>
        </p:nvSpPr>
        <p:spPr>
          <a:xfrm>
            <a:off x="457200" y="1219200"/>
            <a:ext cx="8534400" cy="533400"/>
          </a:xfrm>
        </p:spPr>
        <p:txBody>
          <a:bodyPr/>
          <a:lstStyle>
            <a:lvl1pPr marL="346075" indent="0">
              <a:buNone/>
              <a:defRPr/>
            </a:lvl1pPr>
          </a:lstStyle>
          <a:p>
            <a:pPr lvl="0"/>
            <a:r>
              <a:rPr lang="en-US" dirty="0"/>
              <a:t>Click to answer</a:t>
            </a:r>
          </a:p>
        </p:txBody>
      </p:sp>
      <p:sp>
        <p:nvSpPr>
          <p:cNvPr id="13" name="Content Placeholder 12"/>
          <p:cNvSpPr>
            <a:spLocks noGrp="1"/>
          </p:cNvSpPr>
          <p:nvPr>
            <p:ph sz="quarter" idx="11"/>
          </p:nvPr>
        </p:nvSpPr>
        <p:spPr>
          <a:xfrm>
            <a:off x="457200" y="2057400"/>
            <a:ext cx="8534400" cy="4038600"/>
          </a:xfrm>
        </p:spPr>
        <p:txBody>
          <a:bodyPr/>
          <a:lstStyle>
            <a:lvl1pPr marL="346075" indent="0">
              <a:buNone/>
              <a:defRPr/>
            </a:lvl1pPr>
          </a:lstStyle>
          <a:p>
            <a:pPr lvl="0"/>
            <a:r>
              <a:rPr lang="en-US"/>
              <a:t>Click to edit Master text styles</a:t>
            </a:r>
          </a:p>
        </p:txBody>
      </p:sp>
    </p:spTree>
    <p:extLst>
      <p:ext uri="{BB962C8B-B14F-4D97-AF65-F5344CB8AC3E}">
        <p14:creationId xmlns:p14="http://schemas.microsoft.com/office/powerpoint/2010/main" val="1295770433"/>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ickerCheck">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860425" indent="-514350">
              <a:buFont typeface="+mj-lt"/>
              <a:buAutoNum type="alphaUcPeriod"/>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321746396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lickerCheck">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346075" indent="0">
              <a:buFontTx/>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2757109553"/>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263B58"/>
                </a:solidFill>
              </a:defRPr>
            </a:lvl1pPr>
          </a:lstStyle>
          <a:p>
            <a:r>
              <a:rPr lang="en-US" dirty="0"/>
              <a:t>Click to edit Master title style</a:t>
            </a:r>
          </a:p>
        </p:txBody>
      </p:sp>
      <p:sp>
        <p:nvSpPr>
          <p:cNvPr id="3" name="Content Placeholder 2"/>
          <p:cNvSpPr>
            <a:spLocks noGrp="1"/>
          </p:cNvSpPr>
          <p:nvPr>
            <p:ph idx="1"/>
          </p:nvPr>
        </p:nvSpPr>
        <p:spPr/>
        <p:txBody>
          <a:bodyPr/>
          <a:lstStyle>
            <a:lvl1pPr>
              <a:buSzPct val="65000"/>
              <a:defRPr/>
            </a:lvl1pPr>
            <a:lvl2pPr>
              <a:buSzPct val="65000"/>
              <a:defRPr/>
            </a:lvl2pPr>
            <a:lvl3pPr>
              <a:buSzPct val="65000"/>
              <a:defRPr/>
            </a:lvl3pPr>
            <a:lvl4pPr>
              <a:buSzPct val="65000"/>
              <a:defRPr/>
            </a:lvl4pPr>
            <a:lvl5pPr>
              <a:buSzPct val="65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8835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382000" cy="762000"/>
          </a:xfrm>
        </p:spPr>
        <p:txBody>
          <a:bodyPr/>
          <a:lstStyle/>
          <a:p>
            <a:r>
              <a:rPr lang="en-US"/>
              <a:t>Click to edit Master title style</a:t>
            </a:r>
          </a:p>
        </p:txBody>
      </p:sp>
      <p:sp>
        <p:nvSpPr>
          <p:cNvPr id="3" name="Text Placeholder 2"/>
          <p:cNvSpPr>
            <a:spLocks noGrp="1"/>
          </p:cNvSpPr>
          <p:nvPr>
            <p:ph type="body" sz="half" idx="1"/>
          </p:nvPr>
        </p:nvSpPr>
        <p:spPr>
          <a:xfrm>
            <a:off x="381000" y="2133600"/>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33600"/>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3502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baseline="0">
                <a:solidFill>
                  <a:srgbClr val="C1331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24290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 Title, Table, and Content">
    <p:spTree>
      <p:nvGrpSpPr>
        <p:cNvPr id="1" name=""/>
        <p:cNvGrpSpPr/>
        <p:nvPr/>
      </p:nvGrpSpPr>
      <p:grpSpPr>
        <a:xfrm>
          <a:off x="0" y="0"/>
          <a:ext cx="0" cy="0"/>
          <a:chOff x="0" y="0"/>
          <a:chExt cx="0" cy="0"/>
        </a:xfrm>
      </p:grpSpPr>
      <p:sp>
        <p:nvSpPr>
          <p:cNvPr id="8" name="Table Placeholder 7"/>
          <p:cNvSpPr>
            <a:spLocks noGrp="1"/>
          </p:cNvSpPr>
          <p:nvPr>
            <p:ph type="tbl" sz="quarter" idx="14"/>
          </p:nvPr>
        </p:nvSpPr>
        <p:spPr>
          <a:xfrm>
            <a:off x="762000" y="1338147"/>
            <a:ext cx="7620000" cy="4572000"/>
          </a:xfrm>
        </p:spPr>
        <p:txBody>
          <a:bodyPr rtlCol="0">
            <a:normAutofit/>
          </a:bodyPr>
          <a:lstStyle/>
          <a:p>
            <a:pPr lvl="0"/>
            <a:r>
              <a:rPr lang="en-US" noProof="0" dirty="0"/>
              <a:t>Click icon to add table</a:t>
            </a:r>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4" name="Footer Placeholder 3"/>
          <p:cNvSpPr>
            <a:spLocks noGrp="1"/>
          </p:cNvSpPr>
          <p:nvPr>
            <p:ph type="ftr" sz="quarter" idx="15"/>
          </p:nvPr>
        </p:nvSpPr>
        <p:spPr>
          <a:xfrm>
            <a:off x="3124200" y="6356350"/>
            <a:ext cx="2895600" cy="365125"/>
          </a:xfrm>
          <a:prstGeom prst="rect">
            <a:avLst/>
          </a:prstGeom>
        </p:spPr>
        <p:txBody>
          <a:bodyPr/>
          <a:lstStyle>
            <a:lvl1pPr>
              <a:defRPr/>
            </a:lvl1pPr>
          </a:lstStyle>
          <a:p>
            <a:pPr>
              <a:defRPr/>
            </a:pPr>
            <a:endParaRPr lang="en-US" dirty="0"/>
          </a:p>
        </p:txBody>
      </p:sp>
      <p:sp>
        <p:nvSpPr>
          <p:cNvPr id="5" name="Slide Number Placeholder 4"/>
          <p:cNvSpPr>
            <a:spLocks noGrp="1"/>
          </p:cNvSpPr>
          <p:nvPr>
            <p:ph type="sldNum" sz="quarter" idx="16"/>
          </p:nvPr>
        </p:nvSpPr>
        <p:spPr>
          <a:xfrm>
            <a:off x="6172200" y="6481763"/>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33CB923-EBA5-4057-B84A-59701834B0BD}" type="slidenum">
              <a:rPr lang="en-US" altLang="en-US"/>
              <a:pPr/>
              <a:t>‹#›</a:t>
            </a:fld>
            <a:endParaRPr lang="en-US" altLang="en-US" dirty="0"/>
          </a:p>
        </p:txBody>
      </p:sp>
      <p:sp>
        <p:nvSpPr>
          <p:cNvPr id="6" name="Content Placeholder 5"/>
          <p:cNvSpPr>
            <a:spLocks noGrp="1"/>
          </p:cNvSpPr>
          <p:nvPr>
            <p:ph sz="quarter" idx="17"/>
          </p:nvPr>
        </p:nvSpPr>
        <p:spPr>
          <a:xfrm>
            <a:off x="609600" y="1905000"/>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642193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Bulleted Lists" type="twoObj">
  <p:cSld name="2_Two Bulleted Lists">
    <p:spTree>
      <p:nvGrpSpPr>
        <p:cNvPr id="1" name="Shape 52"/>
        <p:cNvGrpSpPr/>
        <p:nvPr/>
      </p:nvGrpSpPr>
      <p:grpSpPr>
        <a:xfrm>
          <a:off x="0" y="0"/>
          <a:ext cx="0" cy="0"/>
          <a:chOff x="0" y="0"/>
          <a:chExt cx="0" cy="0"/>
        </a:xfrm>
      </p:grpSpPr>
      <p:sp>
        <p:nvSpPr>
          <p:cNvPr id="53" name="Google Shape;53;p26"/>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4" name="Google Shape;54;p26"/>
          <p:cNvSpPr txBox="1">
            <a:spLocks noGrp="1"/>
          </p:cNvSpPr>
          <p:nvPr>
            <p:ph type="body" idx="1"/>
          </p:nvPr>
        </p:nvSpPr>
        <p:spPr>
          <a:xfrm>
            <a:off x="7620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5" name="Google Shape;55;p26"/>
          <p:cNvSpPr txBox="1">
            <a:spLocks noGrp="1"/>
          </p:cNvSpPr>
          <p:nvPr>
            <p:ph type="body" idx="2"/>
          </p:nvPr>
        </p:nvSpPr>
        <p:spPr>
          <a:xfrm>
            <a:off x="50292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latin typeface="Calibri"/>
                <a:ea typeface="Calibri"/>
                <a:cs typeface="Calibri"/>
                <a:sym typeface="Calibri"/>
              </a:defRPr>
            </a:lvl1pPr>
            <a:lvl2pPr marL="914400" lvl="1" indent="-381000" algn="l">
              <a:lnSpc>
                <a:spcPct val="100000"/>
              </a:lnSpc>
              <a:spcBef>
                <a:spcPts val="480"/>
              </a:spcBef>
              <a:spcAft>
                <a:spcPts val="0"/>
              </a:spcAft>
              <a:buSzPts val="2400"/>
              <a:buChar char="•"/>
              <a:defRPr sz="2400">
                <a:solidFill>
                  <a:srgbClr val="565656"/>
                </a:solidFill>
                <a:latin typeface="Calibri"/>
                <a:ea typeface="Calibri"/>
                <a:cs typeface="Calibri"/>
                <a:sym typeface="Calibri"/>
              </a:defRPr>
            </a:lvl2pPr>
            <a:lvl3pPr marL="1371600" lvl="2" indent="-355600" algn="l">
              <a:lnSpc>
                <a:spcPct val="100000"/>
              </a:lnSpc>
              <a:spcBef>
                <a:spcPts val="400"/>
              </a:spcBef>
              <a:spcAft>
                <a:spcPts val="0"/>
              </a:spcAft>
              <a:buSzPts val="2000"/>
              <a:buChar char="‒"/>
              <a:defRPr sz="2000">
                <a:solidFill>
                  <a:srgbClr val="565656"/>
                </a:solidFill>
                <a:latin typeface="Calibri"/>
                <a:ea typeface="Calibri"/>
                <a:cs typeface="Calibri"/>
                <a:sym typeface="Calibri"/>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latin typeface="Calibri"/>
                <a:ea typeface="Calibri"/>
                <a:cs typeface="Calibri"/>
                <a:sym typeface="Calibri"/>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12450409"/>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Bulleted Lists with Heads">
  <p:cSld name="1_2 Bulleted Lists with Heads">
    <p:spTree>
      <p:nvGrpSpPr>
        <p:cNvPr id="1" name="Shape 57"/>
        <p:cNvGrpSpPr/>
        <p:nvPr/>
      </p:nvGrpSpPr>
      <p:grpSpPr>
        <a:xfrm>
          <a:off x="0" y="0"/>
          <a:ext cx="0" cy="0"/>
          <a:chOff x="0" y="0"/>
          <a:chExt cx="0" cy="0"/>
        </a:xfrm>
      </p:grpSpPr>
      <p:sp>
        <p:nvSpPr>
          <p:cNvPr id="58" name="Google Shape;58;p27"/>
          <p:cNvSpPr txBox="1">
            <a:spLocks noGrp="1"/>
          </p:cNvSpPr>
          <p:nvPr>
            <p:ph type="body" idx="1"/>
          </p:nvPr>
        </p:nvSpPr>
        <p:spPr>
          <a:xfrm>
            <a:off x="4953000" y="1838094"/>
            <a:ext cx="4038600" cy="39624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 name="Google Shape;59;p27"/>
          <p:cNvSpPr txBox="1">
            <a:spLocks noGrp="1"/>
          </p:cNvSpPr>
          <p:nvPr>
            <p:ph type="body" idx="2"/>
          </p:nvPr>
        </p:nvSpPr>
        <p:spPr>
          <a:xfrm>
            <a:off x="762000" y="1828800"/>
            <a:ext cx="4038600" cy="40386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0" name="Google Shape;60;p27"/>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1" name="Google Shape;61;p27"/>
          <p:cNvSpPr txBox="1">
            <a:spLocks noGrp="1"/>
          </p:cNvSpPr>
          <p:nvPr>
            <p:ph type="body" idx="3"/>
          </p:nvPr>
        </p:nvSpPr>
        <p:spPr>
          <a:xfrm>
            <a:off x="762000" y="1172739"/>
            <a:ext cx="4040188" cy="6397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2" name="Google Shape;62;p27"/>
          <p:cNvSpPr txBox="1">
            <a:spLocks noGrp="1"/>
          </p:cNvSpPr>
          <p:nvPr>
            <p:ph type="body" idx="4"/>
          </p:nvPr>
        </p:nvSpPr>
        <p:spPr>
          <a:xfrm>
            <a:off x="4949825" y="1172739"/>
            <a:ext cx="4041775" cy="6397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20276897"/>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ulleted List and Figure">
  <p:cSld name="1_Bulleted List and Figure">
    <p:spTree>
      <p:nvGrpSpPr>
        <p:cNvPr id="1" name="Shape 64"/>
        <p:cNvGrpSpPr/>
        <p:nvPr/>
      </p:nvGrpSpPr>
      <p:grpSpPr>
        <a:xfrm>
          <a:off x="0" y="0"/>
          <a:ext cx="0" cy="0"/>
          <a:chOff x="0" y="0"/>
          <a:chExt cx="0" cy="0"/>
        </a:xfrm>
      </p:grpSpPr>
      <p:sp>
        <p:nvSpPr>
          <p:cNvPr id="65" name="Google Shape;65;p28"/>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6" name="Google Shape;66;p28"/>
          <p:cNvSpPr txBox="1">
            <a:spLocks noGrp="1"/>
          </p:cNvSpPr>
          <p:nvPr>
            <p:ph type="body" idx="1"/>
          </p:nvPr>
        </p:nvSpPr>
        <p:spPr>
          <a:xfrm>
            <a:off x="7620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7" name="Google Shape;67;p28"/>
          <p:cNvSpPr>
            <a:spLocks noGrp="1"/>
          </p:cNvSpPr>
          <p:nvPr>
            <p:ph type="pic" idx="2"/>
          </p:nvPr>
        </p:nvSpPr>
        <p:spPr>
          <a:xfrm>
            <a:off x="4953000" y="1219200"/>
            <a:ext cx="3733800" cy="452628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rgbClr val="28805C"/>
              </a:buClr>
              <a:buSzPts val="3200"/>
              <a:buFont typeface="Noto Sans Symbols"/>
              <a:buChar char="▪"/>
              <a:defRPr sz="3200" b="0" i="0" u="none" strike="noStrike" cap="none">
                <a:solidFill>
                  <a:srgbClr val="565656"/>
                </a:solidFill>
                <a:latin typeface="Calibri"/>
                <a:ea typeface="Calibri"/>
                <a:cs typeface="Calibri"/>
                <a:sym typeface="Calibri"/>
              </a:defRPr>
            </a:lvl1pPr>
            <a:lvl2pPr marR="0" lvl="1" algn="l" rtl="0">
              <a:lnSpc>
                <a:spcPct val="100000"/>
              </a:lnSpc>
              <a:spcBef>
                <a:spcPts val="560"/>
              </a:spcBef>
              <a:spcAft>
                <a:spcPts val="0"/>
              </a:spcAft>
              <a:buClr>
                <a:srgbClr val="D99C21"/>
              </a:buClr>
              <a:buSzPts val="2800"/>
              <a:buFont typeface="Arial"/>
              <a:buChar char="•"/>
              <a:defRPr sz="2800" b="0" i="0" u="none" strike="noStrike" cap="none">
                <a:solidFill>
                  <a:srgbClr val="565656"/>
                </a:solidFill>
                <a:latin typeface="Calibri"/>
                <a:ea typeface="Calibri"/>
                <a:cs typeface="Calibri"/>
                <a:sym typeface="Calibri"/>
              </a:defRPr>
            </a:lvl2pPr>
            <a:lvl3pPr marR="0" lvl="2" algn="l" rtl="0">
              <a:lnSpc>
                <a:spcPct val="100000"/>
              </a:lnSpc>
              <a:spcBef>
                <a:spcPts val="560"/>
              </a:spcBef>
              <a:spcAft>
                <a:spcPts val="0"/>
              </a:spcAft>
              <a:buClr>
                <a:srgbClr val="737373"/>
              </a:buClr>
              <a:buSzPts val="2800"/>
              <a:buFont typeface="Calibri"/>
              <a:buChar char="‒"/>
              <a:defRPr sz="2800" b="0" i="0" u="none" strike="noStrike" cap="none">
                <a:solidFill>
                  <a:srgbClr val="565656"/>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20761068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
        <p:nvSpPr>
          <p:cNvPr id="14" name="Title 1"/>
          <p:cNvSpPr>
            <a:spLocks noGrp="1"/>
          </p:cNvSpPr>
          <p:nvPr>
            <p:ph type="title"/>
          </p:nvPr>
        </p:nvSpPr>
        <p:spPr>
          <a:xfrm>
            <a:off x="381000" y="163941"/>
            <a:ext cx="570653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600" dirty="0">
                <a:solidFill>
                  <a:schemeClr val="tx1">
                    <a:lumMod val="75000"/>
                  </a:schemeClr>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39313916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estion">
  <p:cSld name="1_Question">
    <p:spTree>
      <p:nvGrpSpPr>
        <p:cNvPr id="1" name="Shape 79"/>
        <p:cNvGrpSpPr/>
        <p:nvPr/>
      </p:nvGrpSpPr>
      <p:grpSpPr>
        <a:xfrm>
          <a:off x="0" y="0"/>
          <a:ext cx="0" cy="0"/>
          <a:chOff x="0" y="0"/>
          <a:chExt cx="0" cy="0"/>
        </a:xfrm>
      </p:grpSpPr>
      <p:sp>
        <p:nvSpPr>
          <p:cNvPr id="80" name="Google Shape;80;p31"/>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Font typeface="Calibri"/>
              <a:buAutoNum type="alphaUcPeriod"/>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1"/>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None/>
              <a:defRPr sz="3200" b="1"/>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8685434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nswer">
  <p:cSld name="1_Answer">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a:off x="762000" y="276034"/>
            <a:ext cx="8229600" cy="590931"/>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sz="3600">
                <a:solidFill>
                  <a:srgbClr val="D99C21"/>
                </a:solidFill>
                <a:latin typeface="Calibri"/>
                <a:ea typeface="Calibri"/>
                <a:cs typeface="Calibri"/>
                <a:sym typeface="Calibri"/>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5" name="Google Shape;85;p32"/>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40"/>
              </a:spcBef>
              <a:spcAft>
                <a:spcPts val="0"/>
              </a:spcAft>
              <a:buSzPts val="3200"/>
              <a:buFont typeface="Calibri"/>
              <a:buNone/>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32"/>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1"/>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55671657"/>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Lead-in Head, and Bulleted List">
  <p:cSld name="1_Title, Lead-in Head, and Bulleted List">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762000" y="276034"/>
            <a:ext cx="8229600" cy="590931"/>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sz="3600">
                <a:solidFill>
                  <a:srgbClr val="D99C21"/>
                </a:solidFill>
                <a:latin typeface="Calibri"/>
                <a:ea typeface="Calibri"/>
                <a:cs typeface="Calibri"/>
                <a:sym typeface="Calibri"/>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0" name="Google Shape;50;p25"/>
          <p:cNvSpPr txBox="1">
            <a:spLocks noGrp="1"/>
          </p:cNvSpPr>
          <p:nvPr>
            <p:ph type="body" idx="1"/>
          </p:nvPr>
        </p:nvSpPr>
        <p:spPr>
          <a:xfrm>
            <a:off x="457200" y="1741449"/>
            <a:ext cx="8229600" cy="40687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406400" algn="l">
              <a:lnSpc>
                <a:spcPct val="100000"/>
              </a:lnSpc>
              <a:spcBef>
                <a:spcPts val="560"/>
              </a:spcBef>
              <a:spcAft>
                <a:spcPts val="0"/>
              </a:spcAft>
              <a:buSzPts val="2800"/>
              <a:buChar char="•"/>
              <a:defRPr>
                <a:solidFill>
                  <a:srgbClr val="565656"/>
                </a:solidFill>
              </a:defRPr>
            </a:lvl2pPr>
            <a:lvl3pPr marL="1371600" lvl="2" indent="-381000" algn="l">
              <a:lnSpc>
                <a:spcPct val="100000"/>
              </a:lnSpc>
              <a:spcBef>
                <a:spcPts val="480"/>
              </a:spcBef>
              <a:spcAft>
                <a:spcPts val="0"/>
              </a:spcAft>
              <a:buSzPts val="2400"/>
              <a:buChar char="‒"/>
              <a:defRPr sz="2400">
                <a:solidFill>
                  <a:srgbClr val="565656"/>
                </a:solidFill>
              </a:defRPr>
            </a:lvl3pPr>
            <a:lvl4pPr marL="1828800" lvl="3" indent="-355600" algn="l">
              <a:lnSpc>
                <a:spcPct val="100000"/>
              </a:lnSpc>
              <a:spcBef>
                <a:spcPts val="400"/>
              </a:spcBef>
              <a:spcAft>
                <a:spcPts val="0"/>
              </a:spcAft>
              <a:buClr>
                <a:srgbClr val="565656"/>
              </a:buClr>
              <a:buSzPts val="2000"/>
              <a:buFont typeface="Noto Sans Symbols"/>
              <a:buChar char="▪"/>
              <a:defRPr sz="2000">
                <a:solidFill>
                  <a:srgbClr val="565656"/>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25"/>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None/>
              <a:defRPr sz="320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5325574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lickerCheck">
  <p:cSld name="2_ClickerCheck">
    <p:spTree>
      <p:nvGrpSpPr>
        <p:cNvPr id="1" name="Shape 87"/>
        <p:cNvGrpSpPr/>
        <p:nvPr/>
      </p:nvGrpSpPr>
      <p:grpSpPr>
        <a:xfrm>
          <a:off x="0" y="0"/>
          <a:ext cx="0" cy="0"/>
          <a:chOff x="0" y="0"/>
          <a:chExt cx="0" cy="0"/>
        </a:xfrm>
      </p:grpSpPr>
      <p:sp>
        <p:nvSpPr>
          <p:cNvPr id="88" name="Google Shape;88;p33"/>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Font typeface="Calibri"/>
              <a:buAutoNum type="alphaUcPeriod"/>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9" name="Google Shape;89;p33"/>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0" name="Google Shape;90;p33"/>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6779165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ClickerCheck">
  <p:cSld name="2_ClickerCheck">
    <p:spTree>
      <p:nvGrpSpPr>
        <p:cNvPr id="1" name="Shape 91"/>
        <p:cNvGrpSpPr/>
        <p:nvPr/>
      </p:nvGrpSpPr>
      <p:grpSpPr>
        <a:xfrm>
          <a:off x="0" y="0"/>
          <a:ext cx="0" cy="0"/>
          <a:chOff x="0" y="0"/>
          <a:chExt cx="0" cy="0"/>
        </a:xfrm>
      </p:grpSpPr>
      <p:sp>
        <p:nvSpPr>
          <p:cNvPr id="92" name="Google Shape;92;p34"/>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40"/>
              </a:spcBef>
              <a:spcAft>
                <a:spcPts val="0"/>
              </a:spcAft>
              <a:buSzPts val="3200"/>
              <a:buFont typeface="Calibri"/>
              <a:buNone/>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34"/>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40074114"/>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able">
  <p:cSld name="1_Title and Table">
    <p:spTree>
      <p:nvGrpSpPr>
        <p:cNvPr id="1" name="Shape 75"/>
        <p:cNvGrpSpPr/>
        <p:nvPr/>
      </p:nvGrpSpPr>
      <p:grpSpPr>
        <a:xfrm>
          <a:off x="0" y="0"/>
          <a:ext cx="0" cy="0"/>
          <a:chOff x="0" y="0"/>
          <a:chExt cx="0" cy="0"/>
        </a:xfrm>
      </p:grpSpPr>
      <p:sp>
        <p:nvSpPr>
          <p:cNvPr id="76" name="Google Shape;76;p30"/>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30"/>
          <p:cNvSpPr txBox="1">
            <a:spLocks noGrp="1"/>
          </p:cNvSpPr>
          <p:nvPr>
            <p:ph type="sldNum" idx="12"/>
          </p:nvPr>
        </p:nvSpPr>
        <p:spPr>
          <a:xfrm>
            <a:off x="6172200" y="6481763"/>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22107211"/>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7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1776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idx="10"/>
          </p:nvPr>
        </p:nvSpPr>
        <p:spPr>
          <a:xfrm>
            <a:off x="457200" y="3048000"/>
            <a:ext cx="8229600" cy="3276600"/>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3129224"/>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8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7"/>
          </p:nvPr>
        </p:nvSpPr>
        <p:spPr>
          <a:xfrm>
            <a:off x="457200" y="1111250"/>
            <a:ext cx="8229600" cy="565150"/>
          </a:xfrm>
        </p:spPr>
        <p:txBody>
          <a:bodyPr/>
          <a:lstStyle>
            <a:lvl1pPr marL="347663" indent="0" algn="l">
              <a:buNone/>
              <a:defRPr sz="3200"/>
            </a:lvl1pPr>
          </a:lstStyle>
          <a:p>
            <a:pPr lvl="0"/>
            <a:r>
              <a:rPr lang="en-US" dirty="0"/>
              <a:t>Click to edit Master text styles</a:t>
            </a:r>
          </a:p>
        </p:txBody>
      </p:sp>
      <p:sp>
        <p:nvSpPr>
          <p:cNvPr id="4" name="Content Placeholder 2"/>
          <p:cNvSpPr>
            <a:spLocks noGrp="1"/>
          </p:cNvSpPr>
          <p:nvPr>
            <p:ph idx="1"/>
          </p:nvPr>
        </p:nvSpPr>
        <p:spPr>
          <a:xfrm>
            <a:off x="457200" y="1752600"/>
            <a:ext cx="8229600" cy="4114800"/>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5"/>
          <p:cNvSpPr>
            <a:spLocks noGrp="1"/>
          </p:cNvSpPr>
          <p:nvPr>
            <p:ph type="body" sz="quarter" idx="16"/>
          </p:nvPr>
        </p:nvSpPr>
        <p:spPr>
          <a:xfrm>
            <a:off x="457200" y="5911850"/>
            <a:ext cx="8229600" cy="412750"/>
          </a:xfrm>
        </p:spPr>
        <p:txBody>
          <a:bodyPr/>
          <a:lstStyle>
            <a:lvl1pPr marL="0" indent="0" algn="ctr">
              <a:buNone/>
              <a:defRPr sz="2000"/>
            </a:lvl1pPr>
          </a:lstStyle>
          <a:p>
            <a:pPr lvl="0"/>
            <a:r>
              <a:rPr lang="en-US" dirty="0"/>
              <a:t>Click to edit Master text styles</a:t>
            </a:r>
          </a:p>
        </p:txBody>
      </p:sp>
    </p:spTree>
    <p:extLst>
      <p:ext uri="{BB962C8B-B14F-4D97-AF65-F5344CB8AC3E}">
        <p14:creationId xmlns:p14="http://schemas.microsoft.com/office/powerpoint/2010/main" val="1854043346"/>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3962400" cy="4202151"/>
          </a:xfrm>
        </p:spPr>
        <p:txBody>
          <a:bodyPr/>
          <a:lstStyle>
            <a:lvl1pPr>
              <a:defRPr sz="2800"/>
            </a:lvl1pPr>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p:txBody>
      </p:sp>
      <p:sp>
        <p:nvSpPr>
          <p:cNvPr id="5" name="Content Placeholder 2"/>
          <p:cNvSpPr>
            <a:spLocks noGrp="1"/>
          </p:cNvSpPr>
          <p:nvPr>
            <p:ph idx="12"/>
          </p:nvPr>
        </p:nvSpPr>
        <p:spPr>
          <a:xfrm>
            <a:off x="4648200" y="1752600"/>
            <a:ext cx="4191000" cy="4191000"/>
          </a:xfrm>
        </p:spPr>
        <p:txBody>
          <a:bodyPr/>
          <a:lstStyle>
            <a:lvl1pPr>
              <a:defRPr sz="2800"/>
            </a:lvl1pPr>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p:txBody>
      </p:sp>
    </p:spTree>
    <p:extLst>
      <p:ext uri="{BB962C8B-B14F-4D97-AF65-F5344CB8AC3E}">
        <p14:creationId xmlns:p14="http://schemas.microsoft.com/office/powerpoint/2010/main" val="305330556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29752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50530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9178648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56694" y="1904998"/>
            <a:ext cx="8153400" cy="4191000"/>
          </a:xfrm>
        </p:spPr>
        <p:txBody>
          <a:bodyPr/>
          <a:lstStyle>
            <a:lvl1pPr>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baseline="0">
                <a:solidFill>
                  <a:schemeClr val="tx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598319030"/>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4082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3048000"/>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24082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048000"/>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38242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5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5" name="Text Placeholder 4"/>
          <p:cNvSpPr>
            <a:spLocks noGrp="1"/>
          </p:cNvSpPr>
          <p:nvPr>
            <p:ph type="body" sz="quarter" idx="15"/>
          </p:nvPr>
        </p:nvSpPr>
        <p:spPr>
          <a:xfrm>
            <a:off x="3429000" y="2362200"/>
            <a:ext cx="5410200" cy="565150"/>
          </a:xfrm>
        </p:spPr>
        <p:txBody>
          <a:bodyPr/>
          <a:lstStyle>
            <a:lvl1pPr marL="0" indent="0" algn="r">
              <a:buNone/>
              <a:defRPr sz="3200"/>
            </a:lvl1pPr>
          </a:lstStyle>
          <a:p>
            <a:pPr lvl="0"/>
            <a:r>
              <a:rPr lang="en-US"/>
              <a:t>Click to edit Master text styles</a:t>
            </a:r>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
        <p:nvSpPr>
          <p:cNvPr id="14" name="Title 1"/>
          <p:cNvSpPr>
            <a:spLocks noGrp="1"/>
          </p:cNvSpPr>
          <p:nvPr>
            <p:ph type="title"/>
          </p:nvPr>
        </p:nvSpPr>
        <p:spPr>
          <a:xfrm>
            <a:off x="381000" y="163941"/>
            <a:ext cx="570653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600" dirty="0">
                <a:solidFill>
                  <a:schemeClr val="tx1">
                    <a:lumMod val="75000"/>
                  </a:schemeClr>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281396673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05000"/>
            <a:ext cx="4038600" cy="4221163"/>
          </a:xfrm>
        </p:spPr>
        <p:txBody>
          <a:bodyPr/>
          <a:lstStyle>
            <a:lvl1pPr>
              <a:buClr>
                <a:srgbClr val="00B0F0"/>
              </a:buClr>
              <a:defRPr sz="2800"/>
            </a:lvl1pPr>
            <a:lvl2pPr marL="800100" indent="-342900">
              <a:buClr>
                <a:srgbClr val="00B0F0"/>
              </a:buClr>
              <a:buFont typeface="Arial" panose="020B0604020202020204" pitchFamily="34" charset="0"/>
              <a:buChar char="•"/>
              <a:defRPr sz="2400"/>
            </a:lvl2pPr>
            <a:lvl3pPr marL="1257300" indent="-342900">
              <a:buClr>
                <a:srgbClr val="00B0F0"/>
              </a:buClr>
              <a:buFont typeface="Arial" panose="020B0604020202020204" pitchFamily="34" charset="0"/>
              <a:buChar char="•"/>
              <a:defRPr sz="2000"/>
            </a:lvl3pPr>
            <a:lvl4pPr marL="1657350" indent="-285750">
              <a:buClr>
                <a:srgbClr val="00B0F0"/>
              </a:buClr>
              <a:buFont typeface="Arial" panose="020B0604020202020204" pitchFamily="34" charset="0"/>
              <a:buChar char="•"/>
              <a:defRPr sz="1800"/>
            </a:lvl4pPr>
            <a:lvl5pPr marL="2114550" indent="-285750">
              <a:buClr>
                <a:srgbClr val="00B0F0"/>
              </a:buClr>
              <a:buFont typeface="Arial" panose="020B0604020202020204" pitchFamily="34" charset="0"/>
              <a:buChar cha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905000"/>
            <a:ext cx="4038600" cy="4221163"/>
          </a:xfrm>
        </p:spPr>
        <p:txBody>
          <a:bodyPr/>
          <a:lstStyle>
            <a:lvl1pPr>
              <a:buClr>
                <a:srgbClr val="00B0F0"/>
              </a:buClr>
              <a:defRPr sz="2800"/>
            </a:lvl1pPr>
            <a:lvl2pPr marL="800100" indent="-342900">
              <a:buClr>
                <a:srgbClr val="00B0F0"/>
              </a:buClr>
              <a:buFont typeface="Arial" panose="020B0604020202020204" pitchFamily="34" charset="0"/>
              <a:buChar char="•"/>
              <a:defRPr sz="2400"/>
            </a:lvl2pPr>
            <a:lvl3pPr marL="1257300" indent="-342900">
              <a:buClr>
                <a:srgbClr val="00B0F0"/>
              </a:buClr>
              <a:buFont typeface="Arial" panose="020B0604020202020204" pitchFamily="34" charset="0"/>
              <a:buChar char="•"/>
              <a:defRPr sz="2000"/>
            </a:lvl3pPr>
            <a:lvl4pPr marL="1657350" indent="-285750">
              <a:buClr>
                <a:srgbClr val="00B0F0"/>
              </a:buClr>
              <a:buFont typeface="Arial" panose="020B0604020202020204" pitchFamily="34" charset="0"/>
              <a:buChar char="•"/>
              <a:defRPr sz="1800"/>
            </a:lvl4pPr>
            <a:lvl5pPr marL="2114550" indent="-285750">
              <a:buClr>
                <a:srgbClr val="00B0F0"/>
              </a:buClr>
              <a:buFont typeface="Arial" panose="020B0604020202020204" pitchFamily="34" charset="0"/>
              <a:buChar cha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0" y="418563"/>
            <a:ext cx="9144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5400"/>
            </a:lvl1pPr>
          </a:lstStyle>
          <a:p>
            <a:pPr lvl="0"/>
            <a:r>
              <a:rPr lang="en-US" altLang="en-US"/>
              <a:t>Click to edit Master title style</a:t>
            </a:r>
            <a:endParaRPr lang="en-US" altLang="en-US" dirty="0"/>
          </a:p>
        </p:txBody>
      </p:sp>
    </p:spTree>
    <p:extLst>
      <p:ext uri="{BB962C8B-B14F-4D97-AF65-F5344CB8AC3E}">
        <p14:creationId xmlns:p14="http://schemas.microsoft.com/office/powerpoint/2010/main" val="7263682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Question">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15875" y="38100"/>
            <a:ext cx="669925" cy="952500"/>
          </a:xfrm>
        </p:spPr>
        <p:txBody>
          <a:bodyPr/>
          <a:lstStyle>
            <a:lvl1pPr>
              <a:defRPr sz="800"/>
            </a:lvl1pPr>
            <a:lvl2pPr>
              <a:defRPr sz="800"/>
            </a:lvl2pPr>
            <a:lvl3pPr>
              <a:defRPr sz="800"/>
            </a:lvl3pPr>
            <a:lvl4pPr>
              <a:defRPr sz="800"/>
            </a:lvl4pPr>
            <a:lvl5pPr>
              <a:defRPr sz="800"/>
            </a:lvl5pPr>
          </a:lstStyle>
          <a:p>
            <a:pPr lvl="0"/>
            <a:endParaRPr lang="en-US" dirty="0"/>
          </a:p>
        </p:txBody>
      </p:sp>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0" hasCustomPrompt="1"/>
          </p:nvPr>
        </p:nvSpPr>
        <p:spPr>
          <a:xfrm>
            <a:off x="457200" y="1181100"/>
            <a:ext cx="8534400" cy="2476500"/>
          </a:xfrm>
        </p:spPr>
        <p:txBody>
          <a:bodyPr/>
          <a:lstStyle>
            <a:lvl1pPr marL="346075" indent="0">
              <a:buNone/>
              <a:defRPr b="1"/>
            </a:lvl1pPr>
          </a:lstStyle>
          <a:p>
            <a:pPr lvl="0"/>
            <a:r>
              <a:rPr lang="en-US" dirty="0"/>
              <a:t>Click to add Question</a:t>
            </a:r>
          </a:p>
        </p:txBody>
      </p:sp>
      <p:sp>
        <p:nvSpPr>
          <p:cNvPr id="9" name="Content Placeholder 8"/>
          <p:cNvSpPr>
            <a:spLocks noGrp="1"/>
          </p:cNvSpPr>
          <p:nvPr>
            <p:ph sz="quarter" idx="11"/>
          </p:nvPr>
        </p:nvSpPr>
        <p:spPr>
          <a:xfrm>
            <a:off x="457200" y="3886200"/>
            <a:ext cx="8534400" cy="2209800"/>
          </a:xfrm>
        </p:spPr>
        <p:txBody>
          <a:bodyPr/>
          <a:lstStyle>
            <a:lvl1pPr marL="1257300" indent="-342900">
              <a:buFont typeface="+mj-lt"/>
              <a:buAutoNum type="alphaUcPeriod"/>
              <a:defRPr/>
            </a:lvl1pPr>
          </a:lstStyle>
          <a:p>
            <a:pPr lvl="0"/>
            <a:r>
              <a:rPr lang="en-US" dirty="0"/>
              <a:t>Click to edit Master text styles</a:t>
            </a:r>
          </a:p>
        </p:txBody>
      </p:sp>
    </p:spTree>
    <p:extLst>
      <p:ext uri="{BB962C8B-B14F-4D97-AF65-F5344CB8AC3E}">
        <p14:creationId xmlns:p14="http://schemas.microsoft.com/office/powerpoint/2010/main" val="784287234"/>
      </p:ext>
    </p:extLst>
  </p:cSld>
  <p:clrMapOvr>
    <a:masterClrMapping/>
  </p:clrMapOvr>
  <p:extLst>
    <p:ext uri="{DCECCB84-F9BA-43D5-87BE-67443E8EF086}">
      <p15:sldGuideLst xmlns:p15="http://schemas.microsoft.com/office/powerpoint/2012/main">
        <p15:guide id="1" orient="horz" pos="1008">
          <p15:clr>
            <a:srgbClr val="FBAE40"/>
          </p15:clr>
        </p15:guide>
        <p15:guide id="2" pos="2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Practice Analy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05399"/>
          </a:xfrm>
        </p:spPr>
        <p:txBody>
          <a:bodyPr/>
          <a:lstStyle>
            <a:lvl1pPr marL="457200" indent="-457200">
              <a:buClr>
                <a:srgbClr val="209D07"/>
              </a:buClr>
              <a:buFont typeface="Wingdings" panose="05000000000000000000" pitchFamily="2" charset="2"/>
              <a:buChar char="§"/>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
        <p:nvSpPr>
          <p:cNvPr id="4" name="Title 1">
            <a:extLst>
              <a:ext uri="{FF2B5EF4-FFF2-40B4-BE49-F238E27FC236}">
                <a16:creationId xmlns:a16="http://schemas.microsoft.com/office/drawing/2014/main" id="{D7F31005-54C9-4F5E-8788-4AD1DB2182E5}"/>
              </a:ext>
            </a:extLst>
          </p:cNvPr>
          <p:cNvSpPr>
            <a:spLocks noGrp="1"/>
          </p:cNvSpPr>
          <p:nvPr>
            <p:ph type="title" hasCustomPrompt="1"/>
          </p:nvPr>
        </p:nvSpPr>
        <p:spPr>
          <a:xfrm>
            <a:off x="457200" y="76200"/>
            <a:ext cx="8229600" cy="873332"/>
          </a:xfrm>
          <a:noFill/>
        </p:spPr>
        <p:txBody>
          <a:bodyPr rtlCol="0"/>
          <a:lstStyle>
            <a:lvl1pPr algn="l">
              <a:defRPr lang="en-US" sz="3600" b="0">
                <a:solidFill>
                  <a:srgbClr val="209D07"/>
                </a:solidFill>
                <a:latin typeface="+mn-lt"/>
                <a:ea typeface="+mn-ea"/>
                <a:cs typeface="+mn-cs"/>
              </a:defRPr>
            </a:lvl1pPr>
          </a:lstStyle>
          <a:p>
            <a:pPr lvl="0"/>
            <a:r>
              <a:rPr lang="en-US" dirty="0"/>
              <a:t>Click to edit Master title style</a:t>
            </a:r>
            <a:br>
              <a:rPr lang="en-US" dirty="0"/>
            </a:br>
            <a:r>
              <a:rPr lang="en-US" sz="2800" dirty="0"/>
              <a:t>Subhead here</a:t>
            </a:r>
            <a:endParaRPr lang="en-US" dirty="0"/>
          </a:p>
        </p:txBody>
      </p:sp>
    </p:spTree>
    <p:extLst>
      <p:ext uri="{BB962C8B-B14F-4D97-AF65-F5344CB8AC3E}">
        <p14:creationId xmlns:p14="http://schemas.microsoft.com/office/powerpoint/2010/main" val="53249782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Review Ques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514600"/>
            <a:ext cx="8229600" cy="3657600"/>
          </a:xfrm>
        </p:spPr>
        <p:txBody>
          <a:bodyPr/>
          <a:lstStyle>
            <a:lvl1pPr marL="457200" indent="-457200">
              <a:buFont typeface="+mj-lt"/>
              <a:buAutoNum type="arabicPeriod"/>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dirty="0"/>
              <a:t>Click here to add answer options</a:t>
            </a:r>
          </a:p>
        </p:txBody>
      </p:sp>
      <p:sp>
        <p:nvSpPr>
          <p:cNvPr id="6" name="Text Placeholder 5"/>
          <p:cNvSpPr>
            <a:spLocks noGrp="1"/>
          </p:cNvSpPr>
          <p:nvPr>
            <p:ph type="body" sz="quarter" idx="11" hasCustomPrompt="1"/>
          </p:nvPr>
        </p:nvSpPr>
        <p:spPr>
          <a:xfrm>
            <a:off x="457200" y="1143000"/>
            <a:ext cx="8229600" cy="1295400"/>
          </a:xfrm>
        </p:spPr>
        <p:txBody>
          <a:bodyPr anchor="t">
            <a:noAutofit/>
          </a:bodyPr>
          <a:lstStyle>
            <a:lvl1pPr marL="0" indent="0">
              <a:buNone/>
              <a:defRPr sz="3200" b="1"/>
            </a:lvl1pPr>
          </a:lstStyle>
          <a:p>
            <a:pPr lvl="0"/>
            <a:r>
              <a:rPr lang="en-US" dirty="0"/>
              <a:t>Click to add question</a:t>
            </a:r>
          </a:p>
        </p:txBody>
      </p:sp>
      <p:sp>
        <p:nvSpPr>
          <p:cNvPr id="5" name="Title 4"/>
          <p:cNvSpPr>
            <a:spLocks noGrp="1"/>
          </p:cNvSpPr>
          <p:nvPr>
            <p:ph type="title"/>
          </p:nvPr>
        </p:nvSpPr>
        <p:spPr/>
        <p:txBody>
          <a:bodyPr/>
          <a:lstStyle>
            <a:lvl1pPr algn="l">
              <a:defRPr>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2595826053"/>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Review Answ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981200"/>
            <a:ext cx="8229600" cy="4191000"/>
          </a:xfrm>
        </p:spPr>
        <p:txBody>
          <a:bodyPr/>
          <a:lstStyle>
            <a:lvl1pPr marL="0" indent="0">
              <a:buFont typeface="+mj-lt"/>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dirty="0"/>
              <a:t>Click here to add answer rationale</a:t>
            </a:r>
          </a:p>
        </p:txBody>
      </p:sp>
      <p:sp>
        <p:nvSpPr>
          <p:cNvPr id="6" name="Text Placeholder 5"/>
          <p:cNvSpPr>
            <a:spLocks noGrp="1"/>
          </p:cNvSpPr>
          <p:nvPr>
            <p:ph type="body" sz="quarter" idx="11" hasCustomPrompt="1"/>
          </p:nvPr>
        </p:nvSpPr>
        <p:spPr>
          <a:xfrm>
            <a:off x="457200" y="1143000"/>
            <a:ext cx="8229600" cy="685800"/>
          </a:xfrm>
        </p:spPr>
        <p:txBody>
          <a:bodyPr anchor="t">
            <a:noAutofit/>
          </a:bodyPr>
          <a:lstStyle>
            <a:lvl1pPr marL="0" indent="0">
              <a:buNone/>
              <a:defRPr sz="3200" b="1"/>
            </a:lvl1pPr>
          </a:lstStyle>
          <a:p>
            <a:pPr lvl="0"/>
            <a:r>
              <a:rPr lang="en-US" dirty="0"/>
              <a:t>Click here to add answer</a:t>
            </a:r>
          </a:p>
        </p:txBody>
      </p:sp>
      <p:sp>
        <p:nvSpPr>
          <p:cNvPr id="5" name="Title 4"/>
          <p:cNvSpPr>
            <a:spLocks noGrp="1"/>
          </p:cNvSpPr>
          <p:nvPr>
            <p:ph type="title"/>
          </p:nvPr>
        </p:nvSpPr>
        <p:spPr/>
        <p:txBody>
          <a:bodyPr/>
          <a:lstStyle>
            <a:lvl1pPr algn="l">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620462139"/>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Bulleted List">
    <p:spTree>
      <p:nvGrpSpPr>
        <p:cNvPr id="1" name=""/>
        <p:cNvGrpSpPr/>
        <p:nvPr/>
      </p:nvGrpSpPr>
      <p:grpSpPr>
        <a:xfrm>
          <a:off x="0" y="0"/>
          <a:ext cx="0" cy="0"/>
          <a:chOff x="0" y="0"/>
          <a:chExt cx="0" cy="0"/>
        </a:xfrm>
      </p:grpSpPr>
      <p:sp>
        <p:nvSpPr>
          <p:cNvPr id="2" name="Title 1" hidden="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29180591"/>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idx="10"/>
          </p:nvPr>
        </p:nvSpPr>
        <p:spPr>
          <a:xfrm>
            <a:off x="4572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1"/>
          </p:nvPr>
        </p:nvSpPr>
        <p:spPr>
          <a:xfrm>
            <a:off x="33528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2"/>
          <p:cNvSpPr>
            <a:spLocks noGrp="1"/>
          </p:cNvSpPr>
          <p:nvPr>
            <p:ph idx="12"/>
          </p:nvPr>
        </p:nvSpPr>
        <p:spPr>
          <a:xfrm>
            <a:off x="62484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2952206"/>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17002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10"/>
          </p:nvPr>
        </p:nvSpPr>
        <p:spPr>
          <a:xfrm>
            <a:off x="457200" y="3124200"/>
            <a:ext cx="8229600" cy="17002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8248051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38862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0"/>
          </p:nvPr>
        </p:nvSpPr>
        <p:spPr>
          <a:xfrm>
            <a:off x="4648200" y="1219200"/>
            <a:ext cx="38862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2567164"/>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4068763"/>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1827765"/>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microsoft.com/office/2007/relationships/hdphoto" Target="../media/hdphoto1.wdp"/><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image" Target="../media/image2.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p:cNvSpPr txBox="1">
            <a:spLocks/>
          </p:cNvSpPr>
          <p:nvPr/>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2" name="Picture 13"/>
          <p:cNvPicPr>
            <a:picLocks noChangeAspect="1"/>
          </p:cNvPicPr>
          <p:nvPr/>
        </p:nvPicPr>
        <p:blipFill>
          <a:blip r:embed="rId49" cstate="print">
            <a:clrChange>
              <a:clrFrom>
                <a:srgbClr val="FFFFFE"/>
              </a:clrFrom>
              <a:clrTo>
                <a:srgbClr val="FFFFFE">
                  <a:alpha val="0"/>
                </a:srgbClr>
              </a:clrTo>
            </a:clrChange>
            <a:extLst>
              <a:ext uri="{BEBA8EAE-BF5A-486C-A8C5-ECC9F3942E4B}">
                <a14:imgProps xmlns:a14="http://schemas.microsoft.com/office/drawing/2010/main">
                  <a14:imgLayer r:embed="rId50">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preferRelativeResize="0">
            <a:picLocks/>
          </p:cNvPicPr>
          <p:nvPr/>
        </p:nvPicPr>
        <p:blipFill>
          <a:blip r:embed="rId51" cstate="print"/>
          <a:stretch>
            <a:fillRect/>
          </a:stretch>
        </p:blipFill>
        <p:spPr>
          <a:xfrm>
            <a:off x="0" y="6434694"/>
            <a:ext cx="9171432" cy="45719"/>
          </a:xfrm>
          <a:prstGeom prst="rect">
            <a:avLst/>
          </a:prstGeom>
        </p:spPr>
      </p:pic>
      <p:sp>
        <p:nvSpPr>
          <p:cNvPr id="1026" name="Title Placeholder 1"/>
          <p:cNvSpPr>
            <a:spLocks noGrp="1"/>
          </p:cNvSpPr>
          <p:nvPr>
            <p:ph type="title"/>
          </p:nvPr>
        </p:nvSpPr>
        <p:spPr bwMode="auto">
          <a:xfrm>
            <a:off x="762000" y="239154"/>
            <a:ext cx="8229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endParaRPr lang="en-US" altLang="en-US" dirty="0"/>
          </a:p>
          <a:p>
            <a:pPr lvl="2"/>
            <a:endParaRPr lang="en-US" altLang="en-US" dirty="0"/>
          </a:p>
        </p:txBody>
      </p:sp>
      <p:cxnSp>
        <p:nvCxnSpPr>
          <p:cNvPr id="7" name="Straight Connector 6"/>
          <p:cNvCxnSpPr/>
          <p:nvPr/>
        </p:nvCxnSpPr>
        <p:spPr>
          <a:xfrm>
            <a:off x="0" y="990600"/>
            <a:ext cx="9144000" cy="0"/>
          </a:xfrm>
          <a:prstGeom prst="line">
            <a:avLst/>
          </a:prstGeom>
          <a:ln w="12700">
            <a:solidFill>
              <a:srgbClr val="D99C21"/>
            </a:solidFill>
          </a:ln>
        </p:spPr>
        <p:style>
          <a:lnRef idx="1">
            <a:schemeClr val="accent1"/>
          </a:lnRef>
          <a:fillRef idx="0">
            <a:schemeClr val="accent1"/>
          </a:fillRef>
          <a:effectRef idx="0">
            <a:schemeClr val="accent1"/>
          </a:effectRef>
          <a:fontRef idx="minor">
            <a:schemeClr val="tx1"/>
          </a:fontRef>
        </p:style>
      </p:cxnSp>
      <p:pic>
        <p:nvPicPr>
          <p:cNvPr id="14" name="Picture 13"/>
          <p:cNvPicPr preferRelativeResize="0">
            <a:picLocks/>
          </p:cNvPicPr>
          <p:nvPr/>
        </p:nvPicPr>
        <p:blipFill>
          <a:blip r:embed="rId51" cstate="print"/>
          <a:stretch>
            <a:fillRect/>
          </a:stretch>
        </p:blipFill>
        <p:spPr>
          <a:xfrm>
            <a:off x="0" y="6364006"/>
            <a:ext cx="9171432" cy="45719"/>
          </a:xfrm>
          <a:prstGeom prst="rect">
            <a:avLst/>
          </a:prstGeom>
        </p:spPr>
      </p:pic>
      <p:sp>
        <p:nvSpPr>
          <p:cNvPr id="9" name="Rectangle 8"/>
          <p:cNvSpPr/>
          <p:nvPr/>
        </p:nvSpPr>
        <p:spPr>
          <a:xfrm>
            <a:off x="0" y="6400800"/>
            <a:ext cx="9144000" cy="45719"/>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95" r:id="rId3"/>
    <p:sldLayoutId id="2147483683" r:id="rId4"/>
    <p:sldLayoutId id="2147483705" r:id="rId5"/>
    <p:sldLayoutId id="2147483703" r:id="rId6"/>
    <p:sldLayoutId id="2147483699" r:id="rId7"/>
    <p:sldLayoutId id="2147483701" r:id="rId8"/>
    <p:sldLayoutId id="2147483684" r:id="rId9"/>
    <p:sldLayoutId id="2147483692" r:id="rId10"/>
    <p:sldLayoutId id="2147483678" r:id="rId11"/>
    <p:sldLayoutId id="2147483726" r:id="rId12"/>
    <p:sldLayoutId id="2147483702" r:id="rId13"/>
    <p:sldLayoutId id="2147483679" r:id="rId14"/>
    <p:sldLayoutId id="2147483725" r:id="rId15"/>
    <p:sldLayoutId id="2147483680" r:id="rId16"/>
    <p:sldLayoutId id="2147483685" r:id="rId17"/>
    <p:sldLayoutId id="2147483686" r:id="rId18"/>
    <p:sldLayoutId id="2147483687" r:id="rId19"/>
    <p:sldLayoutId id="2147483688" r:id="rId20"/>
    <p:sldLayoutId id="2147483689" r:id="rId21"/>
    <p:sldLayoutId id="2147483690" r:id="rId22"/>
    <p:sldLayoutId id="2147483697" r:id="rId23"/>
    <p:sldLayoutId id="2147483700" r:id="rId24"/>
    <p:sldLayoutId id="2147483704" r:id="rId25"/>
    <p:sldLayoutId id="2147483706" r:id="rId26"/>
    <p:sldLayoutId id="2147483707" r:id="rId27"/>
    <p:sldLayoutId id="2147483708" r:id="rId28"/>
    <p:sldLayoutId id="2147483709" r:id="rId29"/>
    <p:sldLayoutId id="2147483710" r:id="rId30"/>
    <p:sldLayoutId id="2147483711" r:id="rId31"/>
    <p:sldLayoutId id="2147483712" r:id="rId32"/>
    <p:sldLayoutId id="2147483713" r:id="rId33"/>
    <p:sldLayoutId id="2147483714" r:id="rId34"/>
    <p:sldLayoutId id="2147483715" r:id="rId35"/>
    <p:sldLayoutId id="2147483718" r:id="rId36"/>
    <p:sldLayoutId id="2147483719" r:id="rId37"/>
    <p:sldLayoutId id="2147483720" r:id="rId38"/>
    <p:sldLayoutId id="2147483721" r:id="rId39"/>
    <p:sldLayoutId id="2147483722" r:id="rId40"/>
    <p:sldLayoutId id="2147483723" r:id="rId41"/>
    <p:sldLayoutId id="2147483724" r:id="rId42"/>
    <p:sldLayoutId id="2147483727" r:id="rId43"/>
    <p:sldLayoutId id="2147483729" r:id="rId44"/>
    <p:sldLayoutId id="2147483731" r:id="rId45"/>
    <p:sldLayoutId id="2147483732" r:id="rId46"/>
    <p:sldLayoutId id="2147483733" r:id="rId47"/>
  </p:sldLayoutIdLst>
  <p:txStyles>
    <p:titleStyle>
      <a:lvl1pPr algn="l" rtl="0" eaLnBrk="1" fontAlgn="base" hangingPunct="1">
        <a:lnSpc>
          <a:spcPct val="90000"/>
        </a:lnSpc>
        <a:spcBef>
          <a:spcPct val="0"/>
        </a:spcBef>
        <a:spcAft>
          <a:spcPct val="0"/>
        </a:spcAft>
        <a:defRPr lang="en-US" sz="3600" kern="1200">
          <a:solidFill>
            <a:srgbClr val="D99C21"/>
          </a:solidFill>
          <a:latin typeface="+mn-lt"/>
          <a:ea typeface="+mn-ea"/>
          <a:cs typeface="+mn-cs"/>
        </a:defRPr>
      </a:lvl1pPr>
      <a:lvl2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2pPr>
      <a:lvl3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3pPr>
      <a:lvl4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4pPr>
      <a:lvl5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5pPr>
      <a:lvl6pPr marL="4572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6pPr>
      <a:lvl7pPr marL="9144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7pPr>
      <a:lvl8pPr marL="13716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8pPr>
      <a:lvl9pPr marL="18288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9pPr>
    </p:titleStyle>
    <p:bodyStyle>
      <a:lvl1pPr marL="623888" indent="-277813" algn="l" rtl="0" eaLnBrk="1" fontAlgn="base" hangingPunct="1">
        <a:spcBef>
          <a:spcPct val="20000"/>
        </a:spcBef>
        <a:spcAft>
          <a:spcPct val="0"/>
        </a:spcAft>
        <a:buClr>
          <a:srgbClr val="28805C"/>
        </a:buClr>
        <a:buFont typeface="Wingdings" panose="05000000000000000000" pitchFamily="2" charset="2"/>
        <a:buChar char="§"/>
        <a:defRPr lang="en-US" sz="3200" kern="2000" dirty="0">
          <a:solidFill>
            <a:schemeClr val="tx1">
              <a:lumMod val="75000"/>
            </a:schemeClr>
          </a:solidFill>
          <a:latin typeface="+mn-lt"/>
          <a:ea typeface="+mn-ea"/>
          <a:cs typeface="+mn-cs"/>
        </a:defRPr>
      </a:lvl1pPr>
      <a:lvl2pPr marL="914400" indent="-290513" algn="l" rtl="0" eaLnBrk="1" fontAlgn="base" hangingPunct="1">
        <a:spcBef>
          <a:spcPct val="20000"/>
        </a:spcBef>
        <a:spcAft>
          <a:spcPct val="0"/>
        </a:spcAft>
        <a:buClr>
          <a:srgbClr val="D99C21"/>
        </a:buClr>
        <a:buFont typeface="Arial" panose="020B0604020202020204" pitchFamily="34" charset="0"/>
        <a:buChar char="•"/>
        <a:defRPr lang="en-US" sz="2800" kern="1200" dirty="0">
          <a:solidFill>
            <a:schemeClr val="tx1">
              <a:lumMod val="75000"/>
            </a:schemeClr>
          </a:solidFill>
          <a:latin typeface="+mn-lt"/>
          <a:ea typeface="+mn-ea"/>
          <a:cs typeface="+mn-cs"/>
        </a:defRPr>
      </a:lvl2pPr>
      <a:lvl3pPr marL="1260475" indent="-290513" algn="l" rtl="0" eaLnBrk="1" fontAlgn="base" hangingPunct="1">
        <a:spcBef>
          <a:spcPct val="20000"/>
        </a:spcBef>
        <a:spcAft>
          <a:spcPct val="0"/>
        </a:spcAft>
        <a:buClr>
          <a:srgbClr val="737373"/>
        </a:buClr>
        <a:buFont typeface="Calibri" panose="020F0502020204030204" pitchFamily="34" charset="0"/>
        <a:buChar char="‒"/>
        <a:tabLst>
          <a:tab pos="858838" algn="l"/>
        </a:tabLst>
        <a:defRPr sz="2800" kern="1200">
          <a:solidFill>
            <a:schemeClr val="tx1">
              <a:lumMod val="75000"/>
            </a:schemeClr>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dirty="0"/>
              <a:t>Book cover for Mental Health Nursing, Sixth Edition.</a:t>
            </a:r>
          </a:p>
        </p:txBody>
      </p:sp>
      <p:pic>
        <p:nvPicPr>
          <p:cNvPr id="5" name="Picture Placeholder 4" descr="Book cover for Mental Health Nursing, Sixth Edition."/>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88" r="188"/>
          <a:stretch>
            <a:fillRect/>
          </a:stretch>
        </p:blipFill>
        <p:spPr/>
      </p:pic>
      <p:sp>
        <p:nvSpPr>
          <p:cNvPr id="4" name="Text Placeholder 3"/>
          <p:cNvSpPr>
            <a:spLocks noGrp="1"/>
          </p:cNvSpPr>
          <p:nvPr>
            <p:ph type="body" sz="quarter" idx="15"/>
          </p:nvPr>
        </p:nvSpPr>
        <p:spPr/>
        <p:txBody>
          <a:bodyPr/>
          <a:lstStyle/>
          <a:p>
            <a:r>
              <a:rPr lang="en-US"/>
              <a:t>Chapter 4</a:t>
            </a:r>
            <a:endParaRPr lang="en-US" dirty="0"/>
          </a:p>
        </p:txBody>
      </p:sp>
      <p:sp>
        <p:nvSpPr>
          <p:cNvPr id="6" name="Text Placeholder 5"/>
          <p:cNvSpPr>
            <a:spLocks noGrp="1"/>
          </p:cNvSpPr>
          <p:nvPr>
            <p:ph type="body" sz="quarter" idx="16"/>
          </p:nvPr>
        </p:nvSpPr>
        <p:spPr>
          <a:xfrm>
            <a:off x="3423557" y="3008008"/>
            <a:ext cx="5410200" cy="1182991"/>
          </a:xfrm>
        </p:spPr>
        <p:txBody>
          <a:bodyPr/>
          <a:lstStyle/>
          <a:p>
            <a:r>
              <a:rPr lang="en-US" dirty="0"/>
              <a:t>Developmental Psychology Throughout the Life Span</a:t>
            </a:r>
          </a:p>
        </p:txBody>
      </p:sp>
    </p:spTree>
    <p:extLst>
      <p:ext uri="{BB962C8B-B14F-4D97-AF65-F5344CB8AC3E}">
        <p14:creationId xmlns:p14="http://schemas.microsoft.com/office/powerpoint/2010/main" val="3619173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a:xfrm>
            <a:off x="756356" y="-14760"/>
            <a:ext cx="8235244" cy="1089529"/>
          </a:xfrm>
        </p:spPr>
        <p:txBody>
          <a:bodyPr/>
          <a:lstStyle/>
          <a:p>
            <a:r>
              <a:rPr lang="en-US" dirty="0"/>
              <a:t>Developmental Theorists: Newborn to Adolescence (continued_3)</a:t>
            </a:r>
          </a:p>
        </p:txBody>
      </p:sp>
      <p:sp>
        <p:nvSpPr>
          <p:cNvPr id="20483" name="Rectangle 3"/>
          <p:cNvSpPr>
            <a:spLocks noGrp="1" noChangeArrowheads="1"/>
          </p:cNvSpPr>
          <p:nvPr>
            <p:ph idx="1"/>
          </p:nvPr>
        </p:nvSpPr>
        <p:spPr>
          <a:xfrm>
            <a:off x="457200" y="1195349"/>
            <a:ext cx="8534400" cy="5053051"/>
          </a:xfrm>
        </p:spPr>
        <p:txBody>
          <a:bodyPr/>
          <a:lstStyle/>
          <a:p>
            <a:r>
              <a:rPr lang="en-US" dirty="0"/>
              <a:t>Erik Erikson (1902–1994)</a:t>
            </a:r>
          </a:p>
          <a:p>
            <a:pPr lvl="1"/>
            <a:r>
              <a:rPr lang="en-US" dirty="0"/>
              <a:t>Psychoanalyst</a:t>
            </a:r>
          </a:p>
          <a:p>
            <a:pPr lvl="1"/>
            <a:r>
              <a:rPr lang="en-US" dirty="0"/>
              <a:t>Added an emotional component to Freud’s theory</a:t>
            </a:r>
          </a:p>
          <a:p>
            <a:pPr lvl="1"/>
            <a:r>
              <a:rPr lang="en-US" dirty="0"/>
              <a:t>Understood that each individual was different in his or her development</a:t>
            </a:r>
          </a:p>
          <a:p>
            <a:pPr lvl="1"/>
            <a:r>
              <a:rPr lang="en-US" dirty="0"/>
              <a:t>Identified his stages by “tasks” and “stages.” Note that his “tasks” are always identified by stating opposites (example, trust versus mistrust) to indicate emotional fluctuation in people.</a:t>
            </a:r>
          </a:p>
          <a:p>
            <a:pPr lvl="1"/>
            <a:r>
              <a:rPr lang="en-US" dirty="0"/>
              <a:t>Stages are grouped in specific age range</a:t>
            </a:r>
          </a:p>
        </p:txBody>
      </p:sp>
    </p:spTree>
    <p:extLst>
      <p:ext uri="{BB962C8B-B14F-4D97-AF65-F5344CB8AC3E}">
        <p14:creationId xmlns:p14="http://schemas.microsoft.com/office/powerpoint/2010/main" val="2104365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5"/>
          <p:cNvSpPr>
            <a:spLocks noGrp="1" noChangeArrowheads="1"/>
          </p:cNvSpPr>
          <p:nvPr>
            <p:ph type="title"/>
          </p:nvPr>
        </p:nvSpPr>
        <p:spPr>
          <a:xfrm>
            <a:off x="756356" y="-14760"/>
            <a:ext cx="8235244" cy="1089529"/>
          </a:xfrm>
        </p:spPr>
        <p:txBody>
          <a:bodyPr/>
          <a:lstStyle/>
          <a:p>
            <a:r>
              <a:rPr lang="en-US" dirty="0"/>
              <a:t>Developmental Theorists: Newborn to Adolescence (continued_4)</a:t>
            </a:r>
          </a:p>
        </p:txBody>
      </p:sp>
      <p:sp>
        <p:nvSpPr>
          <p:cNvPr id="21507" name="Rectangle 3"/>
          <p:cNvSpPr>
            <a:spLocks noGrp="1" noChangeArrowheads="1"/>
          </p:cNvSpPr>
          <p:nvPr>
            <p:ph idx="1"/>
          </p:nvPr>
        </p:nvSpPr>
        <p:spPr/>
        <p:txBody>
          <a:bodyPr/>
          <a:lstStyle/>
          <a:p>
            <a:r>
              <a:rPr lang="en-US" dirty="0"/>
              <a:t>Jean Piaget (1896–1980)</a:t>
            </a:r>
          </a:p>
          <a:p>
            <a:pPr lvl="1"/>
            <a:r>
              <a:rPr lang="en-US" dirty="0"/>
              <a:t>Swiss psychologist</a:t>
            </a:r>
          </a:p>
          <a:p>
            <a:pPr lvl="1"/>
            <a:r>
              <a:rPr lang="en-US" dirty="0"/>
              <a:t>Cognitive theorist</a:t>
            </a:r>
          </a:p>
          <a:p>
            <a:pPr lvl="2"/>
            <a:r>
              <a:rPr lang="en-US" dirty="0"/>
              <a:t>Cognitive: one’s ability to reason, make judgments, and learn</a:t>
            </a:r>
          </a:p>
          <a:p>
            <a:pPr lvl="1"/>
            <a:r>
              <a:rPr lang="en-US" dirty="0"/>
              <a:t>Believed</a:t>
            </a:r>
          </a:p>
          <a:p>
            <a:pPr lvl="2"/>
            <a:r>
              <a:rPr lang="en-US" dirty="0"/>
              <a:t>Development is related to experiential age more than cognitive age</a:t>
            </a:r>
          </a:p>
          <a:p>
            <a:pPr lvl="2"/>
            <a:r>
              <a:rPr lang="en-US" dirty="0"/>
              <a:t>Intelligence consists of coping with the environment</a:t>
            </a:r>
          </a:p>
          <a:p>
            <a:pPr lvl="2"/>
            <a:r>
              <a:rPr lang="en-US" dirty="0"/>
              <a:t>People must complete one stage of development before moving to the next</a:t>
            </a:r>
          </a:p>
        </p:txBody>
      </p:sp>
    </p:spTree>
    <p:extLst>
      <p:ext uri="{BB962C8B-B14F-4D97-AF65-F5344CB8AC3E}">
        <p14:creationId xmlns:p14="http://schemas.microsoft.com/office/powerpoint/2010/main" val="1093442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a:xfrm>
            <a:off x="756356" y="-14760"/>
            <a:ext cx="8235244" cy="1089529"/>
          </a:xfrm>
        </p:spPr>
        <p:txBody>
          <a:bodyPr/>
          <a:lstStyle/>
          <a:p>
            <a:r>
              <a:rPr lang="en-US" dirty="0"/>
              <a:t>Developmental Theorists: Newborn to Adolescence (continued_5)</a:t>
            </a:r>
          </a:p>
        </p:txBody>
      </p:sp>
      <p:sp>
        <p:nvSpPr>
          <p:cNvPr id="22531" name="Rectangle 3"/>
          <p:cNvSpPr>
            <a:spLocks noGrp="1" noChangeArrowheads="1"/>
          </p:cNvSpPr>
          <p:nvPr>
            <p:ph idx="1"/>
          </p:nvPr>
        </p:nvSpPr>
        <p:spPr/>
        <p:txBody>
          <a:bodyPr/>
          <a:lstStyle/>
          <a:p>
            <a:r>
              <a:rPr lang="en-US" dirty="0"/>
              <a:t>Lawrence Kohlberg (1927–1987)</a:t>
            </a:r>
          </a:p>
          <a:p>
            <a:pPr lvl="1"/>
            <a:r>
              <a:rPr lang="en-US" dirty="0"/>
              <a:t>Follower/believer of Piaget</a:t>
            </a:r>
          </a:p>
          <a:p>
            <a:pPr lvl="1"/>
            <a:r>
              <a:rPr lang="en-US" dirty="0"/>
              <a:t>Added “moral” component—published in 1958 as his doctoral thesis</a:t>
            </a:r>
          </a:p>
          <a:p>
            <a:pPr lvl="2"/>
            <a:r>
              <a:rPr lang="en-US" dirty="0"/>
              <a:t>Believed very young people have the ability to judge right/wrong</a:t>
            </a:r>
          </a:p>
          <a:p>
            <a:pPr lvl="2"/>
            <a:r>
              <a:rPr lang="en-US" dirty="0"/>
              <a:t>Very interested in how people arrive at their moral decisions</a:t>
            </a:r>
          </a:p>
          <a:p>
            <a:pPr lvl="1"/>
            <a:r>
              <a:rPr lang="en-US" dirty="0"/>
              <a:t>Controversial—criticized by some as sexist and culturally insensitive</a:t>
            </a:r>
          </a:p>
        </p:txBody>
      </p:sp>
    </p:spTree>
    <p:extLst>
      <p:ext uri="{BB962C8B-B14F-4D97-AF65-F5344CB8AC3E}">
        <p14:creationId xmlns:p14="http://schemas.microsoft.com/office/powerpoint/2010/main" val="1638061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5"/>
          <p:cNvSpPr>
            <a:spLocks noGrp="1" noChangeArrowheads="1"/>
          </p:cNvSpPr>
          <p:nvPr>
            <p:ph type="title"/>
          </p:nvPr>
        </p:nvSpPr>
        <p:spPr/>
        <p:txBody>
          <a:bodyPr/>
          <a:lstStyle/>
          <a:p>
            <a:r>
              <a:rPr lang="en-US" dirty="0"/>
              <a:t>Developmental Theorists: Adolescence to Adulthood</a:t>
            </a:r>
          </a:p>
        </p:txBody>
      </p:sp>
      <p:sp>
        <p:nvSpPr>
          <p:cNvPr id="23555" name="Rectangle 3"/>
          <p:cNvSpPr>
            <a:spLocks noGrp="1" noChangeArrowheads="1"/>
          </p:cNvSpPr>
          <p:nvPr>
            <p:ph idx="1"/>
          </p:nvPr>
        </p:nvSpPr>
        <p:spPr/>
        <p:txBody>
          <a:bodyPr/>
          <a:lstStyle/>
          <a:p>
            <a:r>
              <a:rPr lang="en-US" dirty="0"/>
              <a:t>Karen Horney (1885–1952)</a:t>
            </a:r>
          </a:p>
          <a:p>
            <a:pPr lvl="1"/>
            <a:r>
              <a:rPr lang="en-US" dirty="0"/>
              <a:t>Psychoanalyst</a:t>
            </a:r>
          </a:p>
          <a:p>
            <a:pPr lvl="1"/>
            <a:r>
              <a:rPr lang="en-US" dirty="0"/>
              <a:t>One of very few women theorists</a:t>
            </a:r>
          </a:p>
          <a:p>
            <a:pPr lvl="1"/>
            <a:r>
              <a:rPr lang="en-US" dirty="0"/>
              <a:t>Followed Freud’s teachings except believed that abnormal behaviors or mental illness was related to ineffective mother-child bonding</a:t>
            </a:r>
          </a:p>
        </p:txBody>
      </p:sp>
    </p:spTree>
    <p:extLst>
      <p:ext uri="{BB962C8B-B14F-4D97-AF65-F5344CB8AC3E}">
        <p14:creationId xmlns:p14="http://schemas.microsoft.com/office/powerpoint/2010/main" val="2872250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title"/>
          </p:nvPr>
        </p:nvSpPr>
        <p:spPr/>
        <p:txBody>
          <a:bodyPr/>
          <a:lstStyle/>
          <a:p>
            <a:r>
              <a:rPr lang="en-US" dirty="0"/>
              <a:t>Developmental Theorists: Adolescence to Adulthood (continued_1)</a:t>
            </a:r>
          </a:p>
        </p:txBody>
      </p:sp>
      <p:sp>
        <p:nvSpPr>
          <p:cNvPr id="24579" name="Rectangle 3"/>
          <p:cNvSpPr>
            <a:spLocks noGrp="1" noChangeArrowheads="1"/>
          </p:cNvSpPr>
          <p:nvPr>
            <p:ph idx="1"/>
          </p:nvPr>
        </p:nvSpPr>
        <p:spPr/>
        <p:txBody>
          <a:bodyPr/>
          <a:lstStyle/>
          <a:p>
            <a:r>
              <a:rPr lang="en-US" dirty="0"/>
              <a:t>Ivan Pavlov (1849–1936) and B.F. Skinner (1904–1990)</a:t>
            </a:r>
          </a:p>
          <a:p>
            <a:pPr lvl="1"/>
            <a:r>
              <a:rPr lang="en-US" dirty="0"/>
              <a:t>Behavioral theorists</a:t>
            </a:r>
          </a:p>
          <a:p>
            <a:pPr lvl="1"/>
            <a:r>
              <a:rPr lang="en-US" dirty="0"/>
              <a:t>Worked on “conditioning” or manipulating behaviors</a:t>
            </a:r>
          </a:p>
          <a:p>
            <a:pPr lvl="1"/>
            <a:r>
              <a:rPr lang="en-US" dirty="0"/>
              <a:t>Behavior modification is a result of their work</a:t>
            </a:r>
          </a:p>
          <a:p>
            <a:pPr lvl="1"/>
            <a:r>
              <a:rPr lang="en-US" dirty="0"/>
              <a:t>B.F. Skinner = “operant conditioning”</a:t>
            </a:r>
          </a:p>
          <a:p>
            <a:pPr lvl="2"/>
            <a:r>
              <a:rPr lang="en-US" dirty="0"/>
              <a:t>Took a behavior and “operated” on it by changing the variables or conditions surrounding the behavior</a:t>
            </a:r>
          </a:p>
        </p:txBody>
      </p:sp>
    </p:spTree>
    <p:extLst>
      <p:ext uri="{BB962C8B-B14F-4D97-AF65-F5344CB8AC3E}">
        <p14:creationId xmlns:p14="http://schemas.microsoft.com/office/powerpoint/2010/main" val="211762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p:txBody>
          <a:bodyPr/>
          <a:lstStyle/>
          <a:p>
            <a:r>
              <a:rPr lang="en-US" dirty="0"/>
              <a:t>Developmental Theorists: Adolescence to Adulthood (continued_2)</a:t>
            </a:r>
          </a:p>
        </p:txBody>
      </p:sp>
      <p:sp>
        <p:nvSpPr>
          <p:cNvPr id="25603" name="Rectangle 3"/>
          <p:cNvSpPr>
            <a:spLocks noGrp="1" noChangeArrowheads="1"/>
          </p:cNvSpPr>
          <p:nvPr>
            <p:ph idx="1"/>
          </p:nvPr>
        </p:nvSpPr>
        <p:spPr/>
        <p:txBody>
          <a:bodyPr/>
          <a:lstStyle/>
          <a:p>
            <a:pPr>
              <a:spcBef>
                <a:spcPts val="500"/>
              </a:spcBef>
            </a:pPr>
            <a:r>
              <a:rPr lang="en-US" dirty="0"/>
              <a:t>Ivan Pavlov (1849–1936) and B.F. Skinner (1904–1990) (continued)</a:t>
            </a:r>
          </a:p>
          <a:p>
            <a:pPr lvl="1">
              <a:spcBef>
                <a:spcPts val="500"/>
              </a:spcBef>
            </a:pPr>
            <a:r>
              <a:rPr lang="en-US" dirty="0"/>
              <a:t>Three parts to operant conditioning</a:t>
            </a:r>
          </a:p>
          <a:p>
            <a:pPr lvl="2">
              <a:spcBef>
                <a:spcPts val="500"/>
              </a:spcBef>
            </a:pPr>
            <a:r>
              <a:rPr lang="en-US" dirty="0"/>
              <a:t>RESPONSE—the behavior that is to be studied (example, how many times students yawn during a lecture)</a:t>
            </a:r>
          </a:p>
          <a:p>
            <a:pPr lvl="2">
              <a:spcBef>
                <a:spcPts val="500"/>
              </a:spcBef>
            </a:pPr>
            <a:r>
              <a:rPr lang="en-US" dirty="0"/>
              <a:t>STIMULUS—event that immediately precedes or follows the response (example, instructor yawns and sees if there is a change in frequency of yawns or change in number of students yawning)</a:t>
            </a:r>
          </a:p>
        </p:txBody>
      </p:sp>
    </p:spTree>
    <p:extLst>
      <p:ext uri="{BB962C8B-B14F-4D97-AF65-F5344CB8AC3E}">
        <p14:creationId xmlns:p14="http://schemas.microsoft.com/office/powerpoint/2010/main" val="3342015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756356" y="-14760"/>
            <a:ext cx="8235244" cy="1089529"/>
          </a:xfrm>
        </p:spPr>
        <p:txBody>
          <a:bodyPr/>
          <a:lstStyle/>
          <a:p>
            <a:r>
              <a:rPr lang="en-US" dirty="0"/>
              <a:t>Developmental Theorists: Adolescence to Adulthood (continued_3)</a:t>
            </a:r>
          </a:p>
        </p:txBody>
      </p:sp>
      <p:sp>
        <p:nvSpPr>
          <p:cNvPr id="25603" name="Rectangle 3"/>
          <p:cNvSpPr>
            <a:spLocks noGrp="1" noChangeArrowheads="1"/>
          </p:cNvSpPr>
          <p:nvPr>
            <p:ph idx="1"/>
          </p:nvPr>
        </p:nvSpPr>
        <p:spPr/>
        <p:txBody>
          <a:bodyPr/>
          <a:lstStyle/>
          <a:p>
            <a:pPr>
              <a:spcBef>
                <a:spcPts val="500"/>
              </a:spcBef>
            </a:pPr>
            <a:r>
              <a:rPr lang="en-US" dirty="0"/>
              <a:t>Ivan Pavlov (1849–1936) and B.F. Skinner (1904–1990) (continued)</a:t>
            </a:r>
          </a:p>
          <a:p>
            <a:pPr lvl="1">
              <a:spcBef>
                <a:spcPts val="500"/>
              </a:spcBef>
            </a:pPr>
            <a:r>
              <a:rPr lang="en-US" dirty="0"/>
              <a:t>Three parts to operant conditioning (continued)</a:t>
            </a:r>
          </a:p>
          <a:p>
            <a:pPr lvl="2">
              <a:spcBef>
                <a:spcPts val="500"/>
              </a:spcBef>
            </a:pPr>
            <a:r>
              <a:rPr lang="en-US" dirty="0"/>
              <a:t>REINFORCER—the variable that will cause the behavior to repeat. May be seen as a “reward” and has to be meaningful (example, instructor comments on how sleepy everyone is and dismisses class)</a:t>
            </a:r>
          </a:p>
        </p:txBody>
      </p:sp>
    </p:spTree>
    <p:extLst>
      <p:ext uri="{BB962C8B-B14F-4D97-AF65-F5344CB8AC3E}">
        <p14:creationId xmlns:p14="http://schemas.microsoft.com/office/powerpoint/2010/main" val="913958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a:xfrm>
            <a:off x="756356" y="-14760"/>
            <a:ext cx="8235244" cy="1089529"/>
          </a:xfrm>
        </p:spPr>
        <p:txBody>
          <a:bodyPr/>
          <a:lstStyle/>
          <a:p>
            <a:r>
              <a:rPr lang="en-US" dirty="0"/>
              <a:t>Developmental Theorists: Adolescence to Adulthood (continued_4)</a:t>
            </a:r>
          </a:p>
        </p:txBody>
      </p:sp>
      <p:sp>
        <p:nvSpPr>
          <p:cNvPr id="25603" name="Rectangle 3"/>
          <p:cNvSpPr>
            <a:spLocks noGrp="1" noChangeArrowheads="1"/>
          </p:cNvSpPr>
          <p:nvPr>
            <p:ph idx="1"/>
          </p:nvPr>
        </p:nvSpPr>
        <p:spPr/>
        <p:txBody>
          <a:bodyPr/>
          <a:lstStyle/>
          <a:p>
            <a:pPr marL="346075" indent="0">
              <a:buNone/>
            </a:pPr>
            <a:r>
              <a:rPr lang="en-US" b="1" dirty="0"/>
              <a:t>Note: </a:t>
            </a:r>
            <a:r>
              <a:rPr lang="en-US" dirty="0"/>
              <a:t>Both positive and negative </a:t>
            </a:r>
            <a:r>
              <a:rPr lang="en-US" dirty="0" err="1"/>
              <a:t>reinforcers</a:t>
            </a:r>
            <a:r>
              <a:rPr lang="en-US" dirty="0"/>
              <a:t> are used. Positive reinforcement seems to be more effective than negative because it allows some dignity and positive self-image to remain with the person.</a:t>
            </a:r>
          </a:p>
        </p:txBody>
      </p:sp>
    </p:spTree>
    <p:extLst>
      <p:ext uri="{BB962C8B-B14F-4D97-AF65-F5344CB8AC3E}">
        <p14:creationId xmlns:p14="http://schemas.microsoft.com/office/powerpoint/2010/main" val="3744303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title"/>
          </p:nvPr>
        </p:nvSpPr>
        <p:spPr>
          <a:xfrm>
            <a:off x="756356" y="-14760"/>
            <a:ext cx="8235244" cy="1089529"/>
          </a:xfrm>
        </p:spPr>
        <p:txBody>
          <a:bodyPr/>
          <a:lstStyle/>
          <a:p>
            <a:r>
              <a:rPr lang="en-US" dirty="0"/>
              <a:t>Developmental Theorists: Adolescence to Adulthood (continued_5)</a:t>
            </a:r>
          </a:p>
        </p:txBody>
      </p:sp>
      <p:sp>
        <p:nvSpPr>
          <p:cNvPr id="26627" name="Rectangle 3"/>
          <p:cNvSpPr>
            <a:spLocks noGrp="1" noChangeArrowheads="1"/>
          </p:cNvSpPr>
          <p:nvPr>
            <p:ph idx="1"/>
          </p:nvPr>
        </p:nvSpPr>
        <p:spPr/>
        <p:txBody>
          <a:bodyPr/>
          <a:lstStyle/>
          <a:p>
            <a:r>
              <a:rPr lang="en-US" dirty="0"/>
              <a:t>Abraham Maslow (1908–1970)</a:t>
            </a:r>
          </a:p>
          <a:p>
            <a:pPr lvl="1"/>
            <a:r>
              <a:rPr lang="en-US" dirty="0"/>
              <a:t>Person-centered, client-centered, or humanist theorist—believed individuals should be “prized and loved”</a:t>
            </a:r>
          </a:p>
          <a:p>
            <a:pPr lvl="1"/>
            <a:r>
              <a:rPr lang="en-US" dirty="0"/>
              <a:t>Nursing strongly rooted in Maslow’s theory</a:t>
            </a:r>
          </a:p>
          <a:p>
            <a:pPr lvl="1"/>
            <a:r>
              <a:rPr lang="en-US" dirty="0"/>
              <a:t>Maslow’s Hierarchy of Needs</a:t>
            </a:r>
          </a:p>
          <a:p>
            <a:pPr lvl="2"/>
            <a:r>
              <a:rPr lang="en-US" dirty="0"/>
              <a:t>Needs (food, water, sexual activity, etc.)</a:t>
            </a:r>
          </a:p>
          <a:p>
            <a:pPr lvl="2"/>
            <a:r>
              <a:rPr lang="en-US" dirty="0"/>
              <a:t>Safety (people need to feel safe and free of fear)</a:t>
            </a:r>
          </a:p>
          <a:p>
            <a:pPr lvl="2"/>
            <a:r>
              <a:rPr lang="en-US" dirty="0"/>
              <a:t>Love and belonging (need for feeling appreciated, loved, and part of a group; loneliness considered a major cause of depression)</a:t>
            </a:r>
          </a:p>
        </p:txBody>
      </p:sp>
    </p:spTree>
    <p:extLst>
      <p:ext uri="{BB962C8B-B14F-4D97-AF65-F5344CB8AC3E}">
        <p14:creationId xmlns:p14="http://schemas.microsoft.com/office/powerpoint/2010/main" val="384264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56356" y="-14760"/>
            <a:ext cx="8235244" cy="1089529"/>
          </a:xfrm>
        </p:spPr>
        <p:txBody>
          <a:bodyPr/>
          <a:lstStyle/>
          <a:p>
            <a:r>
              <a:rPr lang="en-US" dirty="0"/>
              <a:t>Developmental Theorists: Adolescence to Adulthood (continued_6)</a:t>
            </a:r>
          </a:p>
        </p:txBody>
      </p:sp>
      <p:sp>
        <p:nvSpPr>
          <p:cNvPr id="27651" name="Content Placeholder 2"/>
          <p:cNvSpPr>
            <a:spLocks noGrp="1"/>
          </p:cNvSpPr>
          <p:nvPr>
            <p:ph idx="1"/>
          </p:nvPr>
        </p:nvSpPr>
        <p:spPr/>
        <p:txBody>
          <a:bodyPr/>
          <a:lstStyle/>
          <a:p>
            <a:r>
              <a:rPr lang="en-US" dirty="0"/>
              <a:t>Abraham Maslow (continued)</a:t>
            </a:r>
          </a:p>
          <a:p>
            <a:pPr lvl="1"/>
            <a:r>
              <a:rPr lang="en-US" dirty="0"/>
              <a:t>Esteem (being respected by others and by self)</a:t>
            </a:r>
          </a:p>
          <a:p>
            <a:pPr lvl="1"/>
            <a:r>
              <a:rPr lang="en-US" dirty="0"/>
              <a:t>Self-actualization (willing to take risks and work toward one’s individual potential)</a:t>
            </a:r>
          </a:p>
          <a:p>
            <a:r>
              <a:rPr lang="en-US" dirty="0"/>
              <a:t>Hierarchy of Needs plays an important role in the National Council Licensure Examination (NCLEX) test for nurses.</a:t>
            </a:r>
          </a:p>
          <a:p>
            <a:r>
              <a:rPr lang="en-US" dirty="0"/>
              <a:t>Hierarchy of Needs assist the nurse in selecting priorities in nursing care.</a:t>
            </a:r>
          </a:p>
        </p:txBody>
      </p:sp>
    </p:spTree>
    <p:extLst>
      <p:ext uri="{BB962C8B-B14F-4D97-AF65-F5344CB8AC3E}">
        <p14:creationId xmlns:p14="http://schemas.microsoft.com/office/powerpoint/2010/main" val="135863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Learning Outcomes</a:t>
            </a:r>
            <a:endParaRPr lang="en-US" dirty="0"/>
          </a:p>
        </p:txBody>
      </p:sp>
      <p:sp>
        <p:nvSpPr>
          <p:cNvPr id="3" name="Content Placeholder 2"/>
          <p:cNvSpPr>
            <a:spLocks noGrp="1"/>
          </p:cNvSpPr>
          <p:nvPr>
            <p:ph idx="1"/>
          </p:nvPr>
        </p:nvSpPr>
        <p:spPr/>
        <p:txBody>
          <a:bodyPr/>
          <a:lstStyle/>
          <a:p>
            <a:pPr marL="860425" indent="-514350">
              <a:buFont typeface="+mj-lt"/>
              <a:buAutoNum type="arabicPeriod"/>
            </a:pPr>
            <a:r>
              <a:rPr lang="en-US" dirty="0"/>
              <a:t>Identify major theories of personality development from newborn through adult development.</a:t>
            </a:r>
          </a:p>
          <a:p>
            <a:pPr marL="860425" indent="-514350">
              <a:buFont typeface="+mj-lt"/>
              <a:buAutoNum type="arabicPeriod"/>
            </a:pPr>
            <a:r>
              <a:rPr lang="en-US" dirty="0"/>
              <a:t>Identify developmental tasks from prenatal development through death, according to the major theorists.</a:t>
            </a:r>
          </a:p>
        </p:txBody>
      </p:sp>
    </p:spTree>
    <p:extLst>
      <p:ext uri="{BB962C8B-B14F-4D97-AF65-F5344CB8AC3E}">
        <p14:creationId xmlns:p14="http://schemas.microsoft.com/office/powerpoint/2010/main" val="1561327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a:t>Clicker Question (continued_1)  </a:t>
            </a:r>
          </a:p>
        </p:txBody>
      </p:sp>
      <p:sp>
        <p:nvSpPr>
          <p:cNvPr id="18" name="Text Placeholder 17"/>
          <p:cNvSpPr>
            <a:spLocks noGrp="1"/>
          </p:cNvSpPr>
          <p:nvPr>
            <p:ph type="body" sz="quarter" idx="10"/>
          </p:nvPr>
        </p:nvSpPr>
        <p:spPr>
          <a:xfrm>
            <a:off x="457200" y="1181100"/>
            <a:ext cx="8534400" cy="1562100"/>
          </a:xfrm>
        </p:spPr>
        <p:txBody>
          <a:bodyPr/>
          <a:lstStyle/>
          <a:p>
            <a:pPr marL="860425" indent="-514350">
              <a:buFont typeface="+mj-lt"/>
              <a:buAutoNum type="arabicPeriod" startAt="2"/>
            </a:pPr>
            <a:r>
              <a:rPr lang="en-US" altLang="en-US" dirty="0"/>
              <a:t>Which theorist believed that development is related to experiential age more than cognitive age?</a:t>
            </a:r>
            <a:endParaRPr lang="en-US" dirty="0"/>
          </a:p>
        </p:txBody>
      </p:sp>
      <p:sp>
        <p:nvSpPr>
          <p:cNvPr id="28675" name="Content Placeholder 2"/>
          <p:cNvSpPr>
            <a:spLocks noGrp="1"/>
          </p:cNvSpPr>
          <p:nvPr>
            <p:ph sz="quarter" idx="11"/>
          </p:nvPr>
        </p:nvSpPr>
        <p:spPr>
          <a:xfrm>
            <a:off x="990600" y="2895600"/>
            <a:ext cx="8001000" cy="2438400"/>
          </a:xfrm>
        </p:spPr>
        <p:txBody>
          <a:bodyPr/>
          <a:lstStyle/>
          <a:p>
            <a:r>
              <a:rPr lang="en-US" altLang="en-US" dirty="0"/>
              <a:t>Sigmund Freud</a:t>
            </a:r>
          </a:p>
          <a:p>
            <a:r>
              <a:rPr lang="en-US" altLang="en-US" dirty="0"/>
              <a:t>Karen Horney</a:t>
            </a:r>
          </a:p>
          <a:p>
            <a:r>
              <a:rPr lang="en-US" altLang="en-US" dirty="0"/>
              <a:t>Jean Piaget</a:t>
            </a:r>
          </a:p>
          <a:p>
            <a:r>
              <a:rPr lang="en-US" altLang="en-US" dirty="0"/>
              <a:t>B. F. Skinner</a:t>
            </a:r>
          </a:p>
        </p:txBody>
      </p:sp>
    </p:spTree>
    <p:extLst>
      <p:ext uri="{BB962C8B-B14F-4D97-AF65-F5344CB8AC3E}">
        <p14:creationId xmlns:p14="http://schemas.microsoft.com/office/powerpoint/2010/main" val="30090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Clicker Question (continued_2)</a:t>
            </a:r>
          </a:p>
        </p:txBody>
      </p:sp>
      <p:sp>
        <p:nvSpPr>
          <p:cNvPr id="18" name="Text Placeholder 17"/>
          <p:cNvSpPr>
            <a:spLocks noGrp="1"/>
          </p:cNvSpPr>
          <p:nvPr>
            <p:ph type="body" sz="quarter" idx="10"/>
          </p:nvPr>
        </p:nvSpPr>
        <p:spPr>
          <a:xfrm>
            <a:off x="457200" y="1181100"/>
            <a:ext cx="8534400" cy="1562100"/>
          </a:xfrm>
        </p:spPr>
        <p:txBody>
          <a:bodyPr/>
          <a:lstStyle/>
          <a:p>
            <a:pPr marL="860425" indent="-514350">
              <a:buFont typeface="+mj-lt"/>
              <a:buAutoNum type="arabicPeriod" startAt="3"/>
            </a:pPr>
            <a:r>
              <a:rPr lang="en-US" dirty="0"/>
              <a:t>Which theorist felt as though abnormal behavior was because of ineffective mother-child bonding?</a:t>
            </a:r>
          </a:p>
        </p:txBody>
      </p:sp>
      <p:sp>
        <p:nvSpPr>
          <p:cNvPr id="28675" name="Content Placeholder 2"/>
          <p:cNvSpPr>
            <a:spLocks noGrp="1"/>
          </p:cNvSpPr>
          <p:nvPr>
            <p:ph sz="quarter" idx="11"/>
          </p:nvPr>
        </p:nvSpPr>
        <p:spPr>
          <a:xfrm>
            <a:off x="990600" y="2895600"/>
            <a:ext cx="8001000" cy="2362200"/>
          </a:xfrm>
        </p:spPr>
        <p:txBody>
          <a:bodyPr/>
          <a:lstStyle/>
          <a:p>
            <a:r>
              <a:rPr lang="en-US" dirty="0"/>
              <a:t>Sigmund Freud</a:t>
            </a:r>
          </a:p>
          <a:p>
            <a:r>
              <a:rPr lang="en-US" dirty="0"/>
              <a:t>Karen Horney</a:t>
            </a:r>
          </a:p>
          <a:p>
            <a:r>
              <a:rPr lang="en-US" dirty="0"/>
              <a:t>Jean Piaget</a:t>
            </a:r>
          </a:p>
          <a:p>
            <a:r>
              <a:rPr lang="en-US" dirty="0"/>
              <a:t>B.F. Skinner</a:t>
            </a:r>
          </a:p>
        </p:txBody>
      </p:sp>
    </p:spTree>
    <p:extLst>
      <p:ext uri="{BB962C8B-B14F-4D97-AF65-F5344CB8AC3E}">
        <p14:creationId xmlns:p14="http://schemas.microsoft.com/office/powerpoint/2010/main" val="557337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Clicker Question (continued_3) </a:t>
            </a:r>
          </a:p>
        </p:txBody>
      </p:sp>
      <p:sp>
        <p:nvSpPr>
          <p:cNvPr id="18" name="Text Placeholder 17"/>
          <p:cNvSpPr>
            <a:spLocks noGrp="1"/>
          </p:cNvSpPr>
          <p:nvPr>
            <p:ph type="body" sz="quarter" idx="10"/>
          </p:nvPr>
        </p:nvSpPr>
        <p:spPr>
          <a:xfrm>
            <a:off x="457200" y="1181100"/>
            <a:ext cx="8534400" cy="1028700"/>
          </a:xfrm>
        </p:spPr>
        <p:txBody>
          <a:bodyPr/>
          <a:lstStyle/>
          <a:p>
            <a:pPr marL="860425" indent="-514350">
              <a:buFont typeface="+mj-lt"/>
              <a:buAutoNum type="arabicPeriod" startAt="4"/>
            </a:pPr>
            <a:r>
              <a:rPr lang="en-US" dirty="0"/>
              <a:t>Which theorist developed a “Hierarchy of Needs” pyramid?</a:t>
            </a:r>
          </a:p>
        </p:txBody>
      </p:sp>
      <p:sp>
        <p:nvSpPr>
          <p:cNvPr id="32771" name="Content Placeholder 2"/>
          <p:cNvSpPr>
            <a:spLocks noGrp="1"/>
          </p:cNvSpPr>
          <p:nvPr>
            <p:ph sz="quarter" idx="11"/>
          </p:nvPr>
        </p:nvSpPr>
        <p:spPr>
          <a:xfrm>
            <a:off x="990600" y="2286000"/>
            <a:ext cx="8001000" cy="2362200"/>
          </a:xfrm>
        </p:spPr>
        <p:txBody>
          <a:bodyPr/>
          <a:lstStyle/>
          <a:p>
            <a:r>
              <a:rPr lang="en-US" dirty="0"/>
              <a:t>Carl Rogers</a:t>
            </a:r>
          </a:p>
          <a:p>
            <a:r>
              <a:rPr lang="en-US" dirty="0"/>
              <a:t>Abraham Maslow</a:t>
            </a:r>
          </a:p>
          <a:p>
            <a:r>
              <a:rPr lang="en-US" dirty="0"/>
              <a:t>Erik Erikson</a:t>
            </a:r>
          </a:p>
          <a:p>
            <a:r>
              <a:rPr lang="en-US" dirty="0"/>
              <a:t>Lawrence Kohlberg</a:t>
            </a:r>
          </a:p>
        </p:txBody>
      </p:sp>
    </p:spTree>
    <p:extLst>
      <p:ext uri="{BB962C8B-B14F-4D97-AF65-F5344CB8AC3E}">
        <p14:creationId xmlns:p14="http://schemas.microsoft.com/office/powerpoint/2010/main" val="3218336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Clicker Question (continued_4)    </a:t>
            </a:r>
          </a:p>
        </p:txBody>
      </p:sp>
      <p:sp>
        <p:nvSpPr>
          <p:cNvPr id="18" name="Text Placeholder 17"/>
          <p:cNvSpPr>
            <a:spLocks noGrp="1"/>
          </p:cNvSpPr>
          <p:nvPr>
            <p:ph type="body" sz="quarter" idx="10"/>
          </p:nvPr>
        </p:nvSpPr>
        <p:spPr>
          <a:xfrm>
            <a:off x="457200" y="1181100"/>
            <a:ext cx="8534400" cy="1104900"/>
          </a:xfrm>
        </p:spPr>
        <p:txBody>
          <a:bodyPr/>
          <a:lstStyle/>
          <a:p>
            <a:pPr marL="860425" indent="-514350">
              <a:buFont typeface="+mj-lt"/>
              <a:buAutoNum type="arabicPeriod" startAt="5"/>
            </a:pPr>
            <a:r>
              <a:rPr lang="en-US" dirty="0"/>
              <a:t>Select in 5 seconds the one that is not part of Maslow’s Hierarchy of Needs pyramid?</a:t>
            </a:r>
          </a:p>
        </p:txBody>
      </p:sp>
      <p:sp>
        <p:nvSpPr>
          <p:cNvPr id="34819" name="Content Placeholder 2"/>
          <p:cNvSpPr>
            <a:spLocks noGrp="1"/>
          </p:cNvSpPr>
          <p:nvPr>
            <p:ph sz="quarter" idx="11"/>
          </p:nvPr>
        </p:nvSpPr>
        <p:spPr>
          <a:xfrm>
            <a:off x="990600" y="2389496"/>
            <a:ext cx="4495800" cy="3429000"/>
          </a:xfrm>
        </p:spPr>
        <p:txBody>
          <a:bodyPr/>
          <a:lstStyle/>
          <a:p>
            <a:r>
              <a:rPr lang="en-US" dirty="0"/>
              <a:t>Physiological Needs/Survival</a:t>
            </a:r>
          </a:p>
          <a:p>
            <a:r>
              <a:rPr lang="en-US" dirty="0"/>
              <a:t>Safety and Security</a:t>
            </a:r>
          </a:p>
          <a:p>
            <a:r>
              <a:rPr lang="en-US" dirty="0"/>
              <a:t>Sharing</a:t>
            </a:r>
          </a:p>
          <a:p>
            <a:r>
              <a:rPr lang="en-US" dirty="0"/>
              <a:t>Self-Esteem</a:t>
            </a:r>
          </a:p>
          <a:p>
            <a:r>
              <a:rPr lang="en-US" dirty="0"/>
              <a:t>Self-Actualization</a:t>
            </a:r>
          </a:p>
        </p:txBody>
      </p:sp>
      <p:pic>
        <p:nvPicPr>
          <p:cNvPr id="3" name="Content Placeholder 2" descr="Close up of a white, plastic kitchen timer showing the red timer arrow pointing at the number 5."/>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019800" y="3124200"/>
            <a:ext cx="2863850" cy="2005013"/>
          </a:xfrm>
        </p:spPr>
      </p:pic>
    </p:spTree>
    <p:extLst>
      <p:ext uri="{BB962C8B-B14F-4D97-AF65-F5344CB8AC3E}">
        <p14:creationId xmlns:p14="http://schemas.microsoft.com/office/powerpoint/2010/main" val="3740622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a:xfrm>
            <a:off x="756356" y="-14760"/>
            <a:ext cx="8235244" cy="1089529"/>
          </a:xfrm>
        </p:spPr>
        <p:txBody>
          <a:bodyPr/>
          <a:lstStyle/>
          <a:p>
            <a:r>
              <a:rPr lang="en-US" dirty="0"/>
              <a:t>Developmental Theorists: Adolescence to Adulthood (continued_7)</a:t>
            </a:r>
          </a:p>
        </p:txBody>
      </p:sp>
      <p:sp>
        <p:nvSpPr>
          <p:cNvPr id="32771" name="Rectangle 3"/>
          <p:cNvSpPr>
            <a:spLocks noGrp="1" noChangeArrowheads="1"/>
          </p:cNvSpPr>
          <p:nvPr>
            <p:ph idx="1"/>
          </p:nvPr>
        </p:nvSpPr>
        <p:spPr/>
        <p:txBody>
          <a:bodyPr/>
          <a:lstStyle/>
          <a:p>
            <a:r>
              <a:rPr lang="en-US" dirty="0"/>
              <a:t>Carl Rogers (1902–1987)</a:t>
            </a:r>
          </a:p>
          <a:p>
            <a:pPr lvl="1"/>
            <a:r>
              <a:rPr lang="en-US" dirty="0"/>
              <a:t>Also person-centered/humanist psychologist </a:t>
            </a:r>
          </a:p>
          <a:p>
            <a:pPr lvl="1"/>
            <a:r>
              <a:rPr lang="en-US" dirty="0"/>
              <a:t>Believed in “unconditional positive regard” </a:t>
            </a:r>
          </a:p>
          <a:p>
            <a:pPr lvl="1"/>
            <a:r>
              <a:rPr lang="en-US" dirty="0"/>
              <a:t>Nursing also strongly rooted in Rogerian theory</a:t>
            </a:r>
          </a:p>
        </p:txBody>
      </p:sp>
    </p:spTree>
    <p:extLst>
      <p:ext uri="{BB962C8B-B14F-4D97-AF65-F5344CB8AC3E}">
        <p14:creationId xmlns:p14="http://schemas.microsoft.com/office/powerpoint/2010/main" val="917439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5"/>
          <p:cNvSpPr>
            <a:spLocks noGrp="1" noChangeArrowheads="1"/>
          </p:cNvSpPr>
          <p:nvPr>
            <p:ph type="title"/>
          </p:nvPr>
        </p:nvSpPr>
        <p:spPr>
          <a:xfrm>
            <a:off x="756356" y="-14760"/>
            <a:ext cx="8235244" cy="1089529"/>
          </a:xfrm>
        </p:spPr>
        <p:txBody>
          <a:bodyPr/>
          <a:lstStyle/>
          <a:p>
            <a:r>
              <a:rPr lang="en-US" dirty="0"/>
              <a:t>Developmental Theorists: Adolescence to Adulthood (continued_8)</a:t>
            </a:r>
          </a:p>
        </p:txBody>
      </p:sp>
      <p:sp>
        <p:nvSpPr>
          <p:cNvPr id="33795" name="Rectangle 3"/>
          <p:cNvSpPr>
            <a:spLocks noGrp="1" noChangeArrowheads="1"/>
          </p:cNvSpPr>
          <p:nvPr>
            <p:ph idx="1"/>
          </p:nvPr>
        </p:nvSpPr>
        <p:spPr/>
        <p:txBody>
          <a:bodyPr/>
          <a:lstStyle/>
          <a:p>
            <a:r>
              <a:rPr lang="en-US" dirty="0"/>
              <a:t>Carl Rogers (continued)</a:t>
            </a:r>
          </a:p>
          <a:p>
            <a:pPr lvl="1"/>
            <a:r>
              <a:rPr lang="en-US" dirty="0"/>
              <a:t>Rogers’s Eight Steps</a:t>
            </a:r>
          </a:p>
          <a:p>
            <a:pPr lvl="2"/>
            <a:r>
              <a:rPr lang="en-US" dirty="0"/>
              <a:t>EMPATHY—walk in another’s shoes (NOT sympathy)</a:t>
            </a:r>
          </a:p>
          <a:p>
            <a:pPr lvl="2"/>
            <a:r>
              <a:rPr lang="en-US" dirty="0"/>
              <a:t>RESPECT—care for client as whole person</a:t>
            </a:r>
          </a:p>
          <a:p>
            <a:pPr lvl="2"/>
            <a:r>
              <a:rPr lang="en-US" dirty="0"/>
              <a:t>GENUINENESS—be a sincere, “authentic” role model</a:t>
            </a:r>
          </a:p>
          <a:p>
            <a:pPr lvl="2"/>
            <a:r>
              <a:rPr lang="en-US" dirty="0"/>
              <a:t>CONCRETENESS—identify patient’s feelings by careful listening</a:t>
            </a:r>
          </a:p>
          <a:p>
            <a:pPr lvl="2"/>
            <a:r>
              <a:rPr lang="en-US" dirty="0"/>
              <a:t>CONFRONTATION—discuss discrepancies in behavior</a:t>
            </a:r>
          </a:p>
          <a:p>
            <a:pPr lvl="2"/>
            <a:r>
              <a:rPr lang="en-US" dirty="0"/>
              <a:t>SELF-DISCLOSURE—nurse shares self as appropriate to situation</a:t>
            </a:r>
          </a:p>
        </p:txBody>
      </p:sp>
    </p:spTree>
    <p:extLst>
      <p:ext uri="{BB962C8B-B14F-4D97-AF65-F5344CB8AC3E}">
        <p14:creationId xmlns:p14="http://schemas.microsoft.com/office/powerpoint/2010/main" val="2860211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756356" y="-14760"/>
            <a:ext cx="8235244" cy="1089529"/>
          </a:xfrm>
        </p:spPr>
        <p:txBody>
          <a:bodyPr/>
          <a:lstStyle/>
          <a:p>
            <a:r>
              <a:rPr lang="en-US" dirty="0"/>
              <a:t>Developmental Theorists: Adolescence to Adulthood (continued_9)</a:t>
            </a:r>
          </a:p>
        </p:txBody>
      </p:sp>
      <p:sp>
        <p:nvSpPr>
          <p:cNvPr id="3" name="Content Placeholder 2"/>
          <p:cNvSpPr>
            <a:spLocks noGrp="1"/>
          </p:cNvSpPr>
          <p:nvPr>
            <p:ph idx="1"/>
          </p:nvPr>
        </p:nvSpPr>
        <p:spPr/>
        <p:txBody>
          <a:bodyPr/>
          <a:lstStyle/>
          <a:p>
            <a:r>
              <a:rPr lang="en-US" dirty="0"/>
              <a:t>Carl Rogers </a:t>
            </a:r>
          </a:p>
          <a:p>
            <a:pPr lvl="1"/>
            <a:r>
              <a:rPr lang="en-US" dirty="0"/>
              <a:t>IMMEDIACY OF RELATIONSHIPS—selective sharing of feelings </a:t>
            </a:r>
          </a:p>
          <a:p>
            <a:pPr lvl="1"/>
            <a:r>
              <a:rPr lang="en-US" dirty="0"/>
              <a:t>SELF-EXPLORATION—the more we explore ourselves, the greater the coping/adapting</a:t>
            </a:r>
          </a:p>
        </p:txBody>
      </p:sp>
    </p:spTree>
    <p:extLst>
      <p:ext uri="{BB962C8B-B14F-4D97-AF65-F5344CB8AC3E}">
        <p14:creationId xmlns:p14="http://schemas.microsoft.com/office/powerpoint/2010/main" val="979100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756356" y="-14760"/>
            <a:ext cx="8235244" cy="1089529"/>
          </a:xfrm>
        </p:spPr>
        <p:txBody>
          <a:bodyPr/>
          <a:lstStyle/>
          <a:p>
            <a:r>
              <a:rPr lang="en-US" dirty="0"/>
              <a:t>Developmental Theorists: Adolescence to Adulthood (continued_10)</a:t>
            </a:r>
          </a:p>
        </p:txBody>
      </p:sp>
      <p:sp>
        <p:nvSpPr>
          <p:cNvPr id="3" name="Content Placeholder 2"/>
          <p:cNvSpPr>
            <a:spLocks noGrp="1"/>
          </p:cNvSpPr>
          <p:nvPr>
            <p:ph idx="1"/>
          </p:nvPr>
        </p:nvSpPr>
        <p:spPr/>
        <p:txBody>
          <a:bodyPr/>
          <a:lstStyle/>
          <a:p>
            <a:r>
              <a:rPr lang="en-US" dirty="0"/>
              <a:t>Carl Jung</a:t>
            </a:r>
          </a:p>
          <a:p>
            <a:pPr lvl="1"/>
            <a:r>
              <a:rPr lang="en-US" dirty="0"/>
              <a:t>Swiss psychologist</a:t>
            </a:r>
          </a:p>
          <a:p>
            <a:pPr lvl="1"/>
            <a:r>
              <a:rPr lang="en-US" dirty="0"/>
              <a:t>Believed in the effects of the unconscious mind</a:t>
            </a:r>
          </a:p>
          <a:p>
            <a:pPr lvl="1"/>
            <a:r>
              <a:rPr lang="en-US" dirty="0"/>
              <a:t>Believed that men and women were different from each other; however, both have traces of each other’s hormones (that is, females have some testosterone)</a:t>
            </a:r>
          </a:p>
        </p:txBody>
      </p:sp>
    </p:spTree>
    <p:extLst>
      <p:ext uri="{BB962C8B-B14F-4D97-AF65-F5344CB8AC3E}">
        <p14:creationId xmlns:p14="http://schemas.microsoft.com/office/powerpoint/2010/main" val="2205329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5"/>
          <p:cNvSpPr>
            <a:spLocks noGrp="1" noChangeArrowheads="1"/>
          </p:cNvSpPr>
          <p:nvPr>
            <p:ph type="title"/>
          </p:nvPr>
        </p:nvSpPr>
        <p:spPr>
          <a:xfrm>
            <a:off x="756356" y="-14760"/>
            <a:ext cx="8235244" cy="1089529"/>
          </a:xfrm>
        </p:spPr>
        <p:txBody>
          <a:bodyPr/>
          <a:lstStyle/>
          <a:p>
            <a:r>
              <a:rPr lang="en-US" dirty="0"/>
              <a:t>Developmental Theorists: Adolescence to Adulthood (continued</a:t>
            </a:r>
            <a:r>
              <a:rPr lang="en-US"/>
              <a:t>_11)</a:t>
            </a:r>
            <a:endParaRPr lang="en-US" dirty="0"/>
          </a:p>
        </p:txBody>
      </p:sp>
      <p:sp>
        <p:nvSpPr>
          <p:cNvPr id="35843" name="Rectangle 3"/>
          <p:cNvSpPr>
            <a:spLocks noGrp="1" noChangeArrowheads="1"/>
          </p:cNvSpPr>
          <p:nvPr>
            <p:ph idx="1"/>
          </p:nvPr>
        </p:nvSpPr>
        <p:spPr/>
        <p:txBody>
          <a:bodyPr/>
          <a:lstStyle/>
          <a:p>
            <a:r>
              <a:rPr lang="en-US" dirty="0"/>
              <a:t>Elisabeth </a:t>
            </a:r>
            <a:r>
              <a:rPr lang="en-US" dirty="0" err="1"/>
              <a:t>Kübler</a:t>
            </a:r>
            <a:r>
              <a:rPr lang="en-US" dirty="0"/>
              <a:t>-Ross </a:t>
            </a:r>
          </a:p>
          <a:p>
            <a:pPr lvl="1"/>
            <a:r>
              <a:rPr lang="en-US" dirty="0"/>
              <a:t>Leader in the study of the process of death and dying</a:t>
            </a:r>
          </a:p>
          <a:p>
            <a:pPr lvl="1"/>
            <a:r>
              <a:rPr lang="en-US" dirty="0"/>
              <a:t>Died August 2004 at age 78</a:t>
            </a:r>
          </a:p>
          <a:p>
            <a:pPr lvl="1"/>
            <a:r>
              <a:rPr lang="en-US" dirty="0"/>
              <a:t>Five stages of death and dying</a:t>
            </a:r>
          </a:p>
          <a:p>
            <a:pPr lvl="2"/>
            <a:r>
              <a:rPr lang="en-US" dirty="0"/>
              <a:t>Denial</a:t>
            </a:r>
          </a:p>
          <a:p>
            <a:pPr lvl="2"/>
            <a:r>
              <a:rPr lang="en-US" dirty="0"/>
              <a:t>Anger</a:t>
            </a:r>
          </a:p>
          <a:p>
            <a:pPr lvl="2"/>
            <a:r>
              <a:rPr lang="en-US" dirty="0"/>
              <a:t>Bargaining</a:t>
            </a:r>
          </a:p>
          <a:p>
            <a:pPr lvl="2"/>
            <a:r>
              <a:rPr lang="en-US" dirty="0"/>
              <a:t>Depression</a:t>
            </a:r>
          </a:p>
          <a:p>
            <a:pPr lvl="2"/>
            <a:r>
              <a:rPr lang="en-US" dirty="0"/>
              <a:t>Acceptance</a:t>
            </a:r>
          </a:p>
        </p:txBody>
      </p:sp>
    </p:spTree>
    <p:extLst>
      <p:ext uri="{BB962C8B-B14F-4D97-AF65-F5344CB8AC3E}">
        <p14:creationId xmlns:p14="http://schemas.microsoft.com/office/powerpoint/2010/main" val="4106417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Potential Overall Outcomes of Ineffective Development</a:t>
            </a:r>
            <a:endParaRPr lang="en-US" dirty="0"/>
          </a:p>
        </p:txBody>
      </p:sp>
      <p:sp>
        <p:nvSpPr>
          <p:cNvPr id="36867" name="Content Placeholder 2"/>
          <p:cNvSpPr>
            <a:spLocks noGrp="1"/>
          </p:cNvSpPr>
          <p:nvPr>
            <p:ph idx="1"/>
          </p:nvPr>
        </p:nvSpPr>
        <p:spPr/>
        <p:txBody>
          <a:bodyPr/>
          <a:lstStyle/>
          <a:p>
            <a:r>
              <a:rPr lang="en-US" dirty="0"/>
              <a:t>Alcohol consumption during pregnancy</a:t>
            </a:r>
          </a:p>
          <a:p>
            <a:r>
              <a:rPr lang="en-US" dirty="0"/>
              <a:t>Not eliminating prenatal habits</a:t>
            </a:r>
          </a:p>
          <a:p>
            <a:r>
              <a:rPr lang="en-US" dirty="0"/>
              <a:t>Mistrust</a:t>
            </a:r>
          </a:p>
          <a:p>
            <a:r>
              <a:rPr lang="en-US" dirty="0"/>
              <a:t>Poor parent-child relationships</a:t>
            </a:r>
          </a:p>
          <a:p>
            <a:r>
              <a:rPr lang="en-US" dirty="0"/>
              <a:t>Regression</a:t>
            </a:r>
          </a:p>
          <a:p>
            <a:r>
              <a:rPr lang="en-US" dirty="0"/>
              <a:t>Enuresis</a:t>
            </a:r>
          </a:p>
          <a:p>
            <a:r>
              <a:rPr lang="en-US" dirty="0"/>
              <a:t>Shyness</a:t>
            </a:r>
          </a:p>
        </p:txBody>
      </p:sp>
    </p:spTree>
    <p:extLst>
      <p:ext uri="{BB962C8B-B14F-4D97-AF65-F5344CB8AC3E}">
        <p14:creationId xmlns:p14="http://schemas.microsoft.com/office/powerpoint/2010/main" val="3242130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Learning Outcomes (continued)</a:t>
            </a:r>
          </a:p>
        </p:txBody>
      </p:sp>
      <p:sp>
        <p:nvSpPr>
          <p:cNvPr id="3" name="Content Placeholder 2"/>
          <p:cNvSpPr>
            <a:spLocks noGrp="1"/>
          </p:cNvSpPr>
          <p:nvPr>
            <p:ph idx="1"/>
          </p:nvPr>
        </p:nvSpPr>
        <p:spPr/>
        <p:txBody>
          <a:bodyPr/>
          <a:lstStyle/>
          <a:p>
            <a:pPr marL="860425" indent="-514350">
              <a:buFont typeface="+mj-lt"/>
              <a:buAutoNum type="arabicPeriod" startAt="3"/>
            </a:pPr>
            <a:r>
              <a:rPr lang="en-US" dirty="0"/>
              <a:t>Identify possible outcomes of ineffective development, according to the major theorists.</a:t>
            </a:r>
          </a:p>
          <a:p>
            <a:pPr marL="860425" indent="-514350">
              <a:buFont typeface="+mj-lt"/>
              <a:buAutoNum type="arabicPeriod" startAt="3"/>
            </a:pPr>
            <a:r>
              <a:rPr lang="en-US" dirty="0"/>
              <a:t>Identify the five stages of grief/death according to </a:t>
            </a:r>
            <a:r>
              <a:rPr lang="en-US" dirty="0" err="1"/>
              <a:t>Kübler</a:t>
            </a:r>
            <a:r>
              <a:rPr lang="en-US" dirty="0"/>
              <a:t>-Ross.</a:t>
            </a:r>
          </a:p>
        </p:txBody>
      </p:sp>
    </p:spTree>
    <p:extLst>
      <p:ext uri="{BB962C8B-B14F-4D97-AF65-F5344CB8AC3E}">
        <p14:creationId xmlns:p14="http://schemas.microsoft.com/office/powerpoint/2010/main" val="3348869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t>Potential Overall Outcomes of Ineffective Development (continued)</a:t>
            </a:r>
            <a:endParaRPr lang="en-US" dirty="0"/>
          </a:p>
        </p:txBody>
      </p:sp>
      <p:sp>
        <p:nvSpPr>
          <p:cNvPr id="36867" name="Content Placeholder 2"/>
          <p:cNvSpPr>
            <a:spLocks noGrp="1"/>
          </p:cNvSpPr>
          <p:nvPr>
            <p:ph idx="1"/>
          </p:nvPr>
        </p:nvSpPr>
        <p:spPr/>
        <p:txBody>
          <a:bodyPr/>
          <a:lstStyle/>
          <a:p>
            <a:r>
              <a:rPr lang="en-US" dirty="0"/>
              <a:t>Stuttering</a:t>
            </a:r>
          </a:p>
          <a:p>
            <a:r>
              <a:rPr lang="en-US" dirty="0"/>
              <a:t>Accidents</a:t>
            </a:r>
          </a:p>
          <a:p>
            <a:r>
              <a:rPr lang="en-US" dirty="0"/>
              <a:t>Anorexia/Bulimia</a:t>
            </a:r>
          </a:p>
          <a:p>
            <a:r>
              <a:rPr lang="en-US" dirty="0"/>
              <a:t>Disappointments with own achievements</a:t>
            </a:r>
          </a:p>
          <a:p>
            <a:r>
              <a:rPr lang="en-US" dirty="0"/>
              <a:t>Fear of death and dying</a:t>
            </a:r>
          </a:p>
          <a:p>
            <a:r>
              <a:rPr lang="en-US" dirty="0"/>
              <a:t>Depression</a:t>
            </a:r>
          </a:p>
        </p:txBody>
      </p:sp>
    </p:spTree>
    <p:extLst>
      <p:ext uri="{BB962C8B-B14F-4D97-AF65-F5344CB8AC3E}">
        <p14:creationId xmlns:p14="http://schemas.microsoft.com/office/powerpoint/2010/main" val="3842780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Clicker Question (continued_5)</a:t>
            </a:r>
          </a:p>
        </p:txBody>
      </p:sp>
      <p:sp>
        <p:nvSpPr>
          <p:cNvPr id="18" name="Text Placeholder 17"/>
          <p:cNvSpPr>
            <a:spLocks noGrp="1"/>
          </p:cNvSpPr>
          <p:nvPr>
            <p:ph type="body" sz="quarter" idx="10"/>
          </p:nvPr>
        </p:nvSpPr>
        <p:spPr>
          <a:xfrm>
            <a:off x="457200" y="1181100"/>
            <a:ext cx="8686800" cy="723900"/>
          </a:xfrm>
        </p:spPr>
        <p:txBody>
          <a:bodyPr/>
          <a:lstStyle/>
          <a:p>
            <a:pPr marL="860425" indent="-514350">
              <a:buFont typeface="+mj-lt"/>
              <a:buAutoNum type="arabicPeriod" startAt="6"/>
            </a:pPr>
            <a:r>
              <a:rPr lang="en-US" dirty="0"/>
              <a:t>Identify the five stages of </a:t>
            </a:r>
            <a:r>
              <a:rPr lang="en-US" altLang="ja-JP" dirty="0"/>
              <a:t>“</a:t>
            </a:r>
            <a:r>
              <a:rPr lang="en-US" dirty="0"/>
              <a:t>Death and Dying.</a:t>
            </a:r>
            <a:r>
              <a:rPr lang="en-US" altLang="ja-JP" dirty="0"/>
              <a:t>”</a:t>
            </a:r>
            <a:endParaRPr lang="en-US" dirty="0"/>
          </a:p>
        </p:txBody>
      </p:sp>
      <p:sp>
        <p:nvSpPr>
          <p:cNvPr id="39939" name="Content Placeholder 2"/>
          <p:cNvSpPr>
            <a:spLocks noGrp="1"/>
          </p:cNvSpPr>
          <p:nvPr>
            <p:ph sz="quarter" idx="11"/>
          </p:nvPr>
        </p:nvSpPr>
        <p:spPr>
          <a:xfrm>
            <a:off x="990600" y="2057400"/>
            <a:ext cx="8153400" cy="4267200"/>
          </a:xfrm>
        </p:spPr>
        <p:txBody>
          <a:bodyPr/>
          <a:lstStyle/>
          <a:p>
            <a:r>
              <a:rPr lang="en-US" dirty="0"/>
              <a:t>Denial/Argue/Bargaining/Depression/ Acceptance</a:t>
            </a:r>
          </a:p>
          <a:p>
            <a:r>
              <a:rPr lang="en-US" dirty="0"/>
              <a:t>Denial/Anger/Begging/Depression/ Acceptance</a:t>
            </a:r>
          </a:p>
          <a:p>
            <a:r>
              <a:rPr lang="en-US" dirty="0"/>
              <a:t>Denial/Anger/Bargaining/Depression/ Acceptance</a:t>
            </a:r>
          </a:p>
          <a:p>
            <a:r>
              <a:rPr lang="en-US" dirty="0"/>
              <a:t>Denial/Anger/Bargaining/Depleting/ Acceptance</a:t>
            </a:r>
          </a:p>
        </p:txBody>
      </p:sp>
    </p:spTree>
    <p:extLst>
      <p:ext uri="{BB962C8B-B14F-4D97-AF65-F5344CB8AC3E}">
        <p14:creationId xmlns:p14="http://schemas.microsoft.com/office/powerpoint/2010/main" val="3231274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5"/>
          <p:cNvSpPr>
            <a:spLocks noGrp="1" noChangeArrowheads="1"/>
          </p:cNvSpPr>
          <p:nvPr>
            <p:ph type="title"/>
          </p:nvPr>
        </p:nvSpPr>
        <p:spPr/>
        <p:txBody>
          <a:bodyPr/>
          <a:lstStyle/>
          <a:p>
            <a:r>
              <a:rPr lang="en-US"/>
              <a:t>Developmental Psychology</a:t>
            </a:r>
            <a:endParaRPr lang="en-US" dirty="0"/>
          </a:p>
        </p:txBody>
      </p:sp>
      <p:sp>
        <p:nvSpPr>
          <p:cNvPr id="4099" name="Rectangle 3"/>
          <p:cNvSpPr>
            <a:spLocks noGrp="1" noChangeArrowheads="1"/>
          </p:cNvSpPr>
          <p:nvPr>
            <p:ph idx="1"/>
          </p:nvPr>
        </p:nvSpPr>
        <p:spPr/>
        <p:txBody>
          <a:bodyPr/>
          <a:lstStyle/>
          <a:p>
            <a:r>
              <a:rPr lang="en-US" dirty="0"/>
              <a:t>Developmental psychology theories encompass the study of human growth and development.</a:t>
            </a:r>
          </a:p>
          <a:p>
            <a:r>
              <a:rPr lang="en-US" dirty="0"/>
              <a:t>Developmental theories are generalizations, tendencies, and guidelines, not strict rules. Individuals grow and develop at their own pace.  </a:t>
            </a:r>
          </a:p>
        </p:txBody>
      </p:sp>
    </p:spTree>
    <p:extLst>
      <p:ext uri="{BB962C8B-B14F-4D97-AF65-F5344CB8AC3E}">
        <p14:creationId xmlns:p14="http://schemas.microsoft.com/office/powerpoint/2010/main" val="248703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Developmental Psychologists</a:t>
            </a:r>
            <a:endParaRPr lang="en-US" dirty="0"/>
          </a:p>
        </p:txBody>
      </p:sp>
      <p:sp>
        <p:nvSpPr>
          <p:cNvPr id="16387" name="Content Placeholder 2"/>
          <p:cNvSpPr>
            <a:spLocks noGrp="1"/>
          </p:cNvSpPr>
          <p:nvPr>
            <p:ph sz="half" idx="1"/>
          </p:nvPr>
        </p:nvSpPr>
        <p:spPr/>
        <p:txBody>
          <a:bodyPr/>
          <a:lstStyle/>
          <a:p>
            <a:r>
              <a:rPr lang="en-US" dirty="0"/>
              <a:t>Sigmund Freud</a:t>
            </a:r>
          </a:p>
          <a:p>
            <a:r>
              <a:rPr lang="en-US" dirty="0"/>
              <a:t>Erik Erikson</a:t>
            </a:r>
          </a:p>
          <a:p>
            <a:r>
              <a:rPr lang="en-US" dirty="0"/>
              <a:t>Jean Piaget</a:t>
            </a:r>
          </a:p>
          <a:p>
            <a:r>
              <a:rPr lang="en-US" dirty="0"/>
              <a:t>Lawrence Kohlberg</a:t>
            </a:r>
          </a:p>
          <a:p>
            <a:r>
              <a:rPr lang="en-US" dirty="0"/>
              <a:t>Karen Horney</a:t>
            </a:r>
          </a:p>
        </p:txBody>
      </p:sp>
      <p:sp>
        <p:nvSpPr>
          <p:cNvPr id="16388" name="Content Placeholder 3"/>
          <p:cNvSpPr>
            <a:spLocks noGrp="1"/>
          </p:cNvSpPr>
          <p:nvPr>
            <p:ph sz="half" idx="2"/>
          </p:nvPr>
        </p:nvSpPr>
        <p:spPr/>
        <p:txBody>
          <a:bodyPr/>
          <a:lstStyle/>
          <a:p>
            <a:r>
              <a:rPr lang="en-US" dirty="0"/>
              <a:t>Ivan Pavlov</a:t>
            </a:r>
          </a:p>
          <a:p>
            <a:r>
              <a:rPr lang="en-US" dirty="0"/>
              <a:t>B.F. Skinner</a:t>
            </a:r>
          </a:p>
          <a:p>
            <a:r>
              <a:rPr lang="en-US" dirty="0"/>
              <a:t>Abraham Maslow</a:t>
            </a:r>
          </a:p>
          <a:p>
            <a:r>
              <a:rPr lang="en-US" dirty="0"/>
              <a:t>Carl Rogers</a:t>
            </a:r>
          </a:p>
          <a:p>
            <a:r>
              <a:rPr lang="en-US" dirty="0"/>
              <a:t>Carl Jung</a:t>
            </a:r>
          </a:p>
          <a:p>
            <a:r>
              <a:rPr lang="en-US" dirty="0"/>
              <a:t>Carol Gilligan</a:t>
            </a:r>
          </a:p>
        </p:txBody>
      </p:sp>
    </p:spTree>
    <p:extLst>
      <p:ext uri="{BB962C8B-B14F-4D97-AF65-F5344CB8AC3E}">
        <p14:creationId xmlns:p14="http://schemas.microsoft.com/office/powerpoint/2010/main" val="151284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p:txBody>
          <a:bodyPr/>
          <a:lstStyle/>
          <a:p>
            <a:r>
              <a:rPr lang="en-US"/>
              <a:t>Developmental Theorists: Newborn to Adolescence</a:t>
            </a:r>
            <a:endParaRPr lang="en-US" dirty="0"/>
          </a:p>
        </p:txBody>
      </p:sp>
      <p:sp>
        <p:nvSpPr>
          <p:cNvPr id="17411" name="Rectangle 3"/>
          <p:cNvSpPr>
            <a:spLocks noGrp="1" noChangeArrowheads="1"/>
          </p:cNvSpPr>
          <p:nvPr>
            <p:ph idx="1"/>
          </p:nvPr>
        </p:nvSpPr>
        <p:spPr/>
        <p:txBody>
          <a:bodyPr/>
          <a:lstStyle/>
          <a:p>
            <a:r>
              <a:rPr lang="en-US" dirty="0"/>
              <a:t>Sigmund Freud (1856–1939)</a:t>
            </a:r>
          </a:p>
          <a:p>
            <a:pPr lvl="1"/>
            <a:r>
              <a:rPr lang="en-US" dirty="0"/>
              <a:t>Psychoanalyst</a:t>
            </a:r>
          </a:p>
          <a:p>
            <a:pPr lvl="1"/>
            <a:r>
              <a:rPr lang="en-US" dirty="0"/>
              <a:t>First theorist to determine a theory and treatment method; because he is the first, all others compare either positively or negatively with him</a:t>
            </a:r>
          </a:p>
          <a:p>
            <a:pPr lvl="1"/>
            <a:r>
              <a:rPr lang="en-US" dirty="0"/>
              <a:t>Theories considered controversial in today’s world</a:t>
            </a:r>
          </a:p>
        </p:txBody>
      </p:sp>
    </p:spTree>
    <p:extLst>
      <p:ext uri="{BB962C8B-B14F-4D97-AF65-F5344CB8AC3E}">
        <p14:creationId xmlns:p14="http://schemas.microsoft.com/office/powerpoint/2010/main" val="425794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5"/>
          <p:cNvSpPr>
            <a:spLocks noGrp="1" noChangeArrowheads="1"/>
          </p:cNvSpPr>
          <p:nvPr>
            <p:ph type="title"/>
          </p:nvPr>
        </p:nvSpPr>
        <p:spPr>
          <a:xfrm>
            <a:off x="756356" y="-14760"/>
            <a:ext cx="8235244" cy="1089529"/>
          </a:xfrm>
        </p:spPr>
        <p:txBody>
          <a:bodyPr/>
          <a:lstStyle/>
          <a:p>
            <a:r>
              <a:rPr lang="en-US" dirty="0"/>
              <a:t>Developmental Theorists: Newborn to Adolescence (continued_1)</a:t>
            </a:r>
          </a:p>
        </p:txBody>
      </p:sp>
      <p:sp>
        <p:nvSpPr>
          <p:cNvPr id="17411" name="Rectangle 3"/>
          <p:cNvSpPr>
            <a:spLocks noGrp="1" noChangeArrowheads="1"/>
          </p:cNvSpPr>
          <p:nvPr>
            <p:ph idx="1"/>
          </p:nvPr>
        </p:nvSpPr>
        <p:spPr/>
        <p:txBody>
          <a:bodyPr/>
          <a:lstStyle/>
          <a:p>
            <a:r>
              <a:rPr lang="en-US" dirty="0"/>
              <a:t>Sigmund Freud (1856–1939) (continued)</a:t>
            </a:r>
          </a:p>
          <a:p>
            <a:pPr lvl="1"/>
            <a:r>
              <a:rPr lang="en-US" dirty="0"/>
              <a:t>Tenets</a:t>
            </a:r>
          </a:p>
          <a:p>
            <a:pPr lvl="2"/>
            <a:r>
              <a:rPr lang="en-US" dirty="0"/>
              <a:t>Personality is complete by age 12</a:t>
            </a:r>
          </a:p>
          <a:p>
            <a:pPr lvl="2"/>
            <a:r>
              <a:rPr lang="en-US" dirty="0"/>
              <a:t>Behaviors displayed in ineffective personality development are unconscious</a:t>
            </a:r>
          </a:p>
          <a:p>
            <a:pPr lvl="2"/>
            <a:r>
              <a:rPr lang="en-US" dirty="0"/>
              <a:t>Psychosexual in nature (pertains to the child’s relationship to the parent and that it is psychosexual in nature)</a:t>
            </a:r>
          </a:p>
        </p:txBody>
      </p:sp>
    </p:spTree>
    <p:extLst>
      <p:ext uri="{BB962C8B-B14F-4D97-AF65-F5344CB8AC3E}">
        <p14:creationId xmlns:p14="http://schemas.microsoft.com/office/powerpoint/2010/main" val="274498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title"/>
          </p:nvPr>
        </p:nvSpPr>
        <p:spPr>
          <a:xfrm>
            <a:off x="756356" y="-14760"/>
            <a:ext cx="8235244" cy="1089529"/>
          </a:xfrm>
        </p:spPr>
        <p:txBody>
          <a:bodyPr/>
          <a:lstStyle/>
          <a:p>
            <a:r>
              <a:rPr lang="en-US" dirty="0"/>
              <a:t>Developmental Theorists: Newborn to Adolescence (continued_2)</a:t>
            </a:r>
          </a:p>
        </p:txBody>
      </p:sp>
      <p:sp>
        <p:nvSpPr>
          <p:cNvPr id="18435" name="Rectangle 3"/>
          <p:cNvSpPr>
            <a:spLocks noGrp="1" noChangeArrowheads="1"/>
          </p:cNvSpPr>
          <p:nvPr>
            <p:ph idx="1"/>
          </p:nvPr>
        </p:nvSpPr>
        <p:spPr/>
        <p:txBody>
          <a:bodyPr/>
          <a:lstStyle/>
          <a:p>
            <a:r>
              <a:rPr lang="en-US" dirty="0"/>
              <a:t>Sigmund Freud (continued)</a:t>
            </a:r>
          </a:p>
          <a:p>
            <a:pPr lvl="1"/>
            <a:r>
              <a:rPr lang="en-US" dirty="0"/>
              <a:t>Three parts to the personality:</a:t>
            </a:r>
          </a:p>
          <a:p>
            <a:pPr lvl="2"/>
            <a:r>
              <a:rPr lang="en-US" dirty="0"/>
              <a:t>Id </a:t>
            </a:r>
          </a:p>
          <a:p>
            <a:pPr lvl="3"/>
            <a:r>
              <a:rPr lang="en-US" dirty="0"/>
              <a:t>Gratification of self</a:t>
            </a:r>
          </a:p>
          <a:p>
            <a:pPr lvl="3"/>
            <a:r>
              <a:rPr lang="en-US" dirty="0"/>
              <a:t>“Me, myself, and I”</a:t>
            </a:r>
          </a:p>
          <a:p>
            <a:pPr lvl="2"/>
            <a:r>
              <a:rPr lang="en-US" dirty="0"/>
              <a:t>Ego</a:t>
            </a:r>
          </a:p>
          <a:p>
            <a:pPr lvl="3"/>
            <a:r>
              <a:rPr lang="en-US" dirty="0"/>
              <a:t>Balances the Id</a:t>
            </a:r>
          </a:p>
          <a:p>
            <a:pPr lvl="3"/>
            <a:r>
              <a:rPr lang="en-US" dirty="0"/>
              <a:t>Serves as an unconscious “wait-a-minute” function</a:t>
            </a:r>
          </a:p>
          <a:p>
            <a:pPr lvl="2"/>
            <a:r>
              <a:rPr lang="en-US" dirty="0"/>
              <a:t>Superego</a:t>
            </a:r>
          </a:p>
          <a:p>
            <a:pPr lvl="3"/>
            <a:r>
              <a:rPr lang="en-US" dirty="0"/>
              <a:t>The “conscience” or right/wrong; good/bad values arise here in Freud’s theory</a:t>
            </a:r>
          </a:p>
        </p:txBody>
      </p:sp>
    </p:spTree>
    <p:extLst>
      <p:ext uri="{BB962C8B-B14F-4D97-AF65-F5344CB8AC3E}">
        <p14:creationId xmlns:p14="http://schemas.microsoft.com/office/powerpoint/2010/main" val="2279136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Clicker Question</a:t>
            </a:r>
          </a:p>
        </p:txBody>
      </p:sp>
      <p:sp>
        <p:nvSpPr>
          <p:cNvPr id="18" name="Text Placeholder 17"/>
          <p:cNvSpPr>
            <a:spLocks noGrp="1"/>
          </p:cNvSpPr>
          <p:nvPr>
            <p:ph type="body" sz="quarter" idx="10"/>
          </p:nvPr>
        </p:nvSpPr>
        <p:spPr>
          <a:xfrm>
            <a:off x="457200" y="1181100"/>
            <a:ext cx="8534400" cy="1638300"/>
          </a:xfrm>
        </p:spPr>
        <p:txBody>
          <a:bodyPr/>
          <a:lstStyle/>
          <a:p>
            <a:pPr marL="860425" indent="-514350">
              <a:buFont typeface="+mj-lt"/>
              <a:buAutoNum type="arabicPeriod"/>
            </a:pPr>
            <a:r>
              <a:rPr lang="en-US" dirty="0"/>
              <a:t>The part of Freud’s personality theory that allows people to determine what is right, wrong, good, and bad:</a:t>
            </a:r>
          </a:p>
        </p:txBody>
      </p:sp>
      <p:sp>
        <p:nvSpPr>
          <p:cNvPr id="18435" name="Content Placeholder 2"/>
          <p:cNvSpPr>
            <a:spLocks noGrp="1"/>
          </p:cNvSpPr>
          <p:nvPr>
            <p:ph sz="quarter" idx="11"/>
          </p:nvPr>
        </p:nvSpPr>
        <p:spPr>
          <a:xfrm>
            <a:off x="990600" y="2971800"/>
            <a:ext cx="8001000" cy="2286000"/>
          </a:xfrm>
        </p:spPr>
        <p:txBody>
          <a:bodyPr/>
          <a:lstStyle/>
          <a:p>
            <a:r>
              <a:rPr lang="en-US" dirty="0"/>
              <a:t>Id</a:t>
            </a:r>
          </a:p>
          <a:p>
            <a:r>
              <a:rPr lang="en-US" dirty="0"/>
              <a:t>Superego</a:t>
            </a:r>
          </a:p>
          <a:p>
            <a:r>
              <a:rPr lang="en-US" dirty="0"/>
              <a:t>It</a:t>
            </a:r>
          </a:p>
          <a:p>
            <a:r>
              <a:rPr lang="en-US" dirty="0"/>
              <a:t>Ego</a:t>
            </a:r>
          </a:p>
        </p:txBody>
      </p:sp>
    </p:spTree>
    <p:extLst>
      <p:ext uri="{BB962C8B-B14F-4D97-AF65-F5344CB8AC3E}">
        <p14:creationId xmlns:p14="http://schemas.microsoft.com/office/powerpoint/2010/main" val="679905716"/>
      </p:ext>
    </p:extLst>
  </p:cSld>
  <p:clrMapOvr>
    <a:masterClrMapping/>
  </p:clrMapOvr>
</p:sld>
</file>

<file path=ppt/theme/theme1.xml><?xml version="1.0" encoding="utf-8"?>
<a:theme xmlns:a="http://schemas.openxmlformats.org/drawingml/2006/main" name="FAD_Nursing_Template_Sample">
  <a:themeElements>
    <a:clrScheme name="FAD Nursing">
      <a:dk1>
        <a:srgbClr val="737373"/>
      </a:dk1>
      <a:lt1>
        <a:sysClr val="window" lastClr="FFFFFF"/>
      </a:lt1>
      <a:dk2>
        <a:srgbClr val="28805C"/>
      </a:dk2>
      <a:lt2>
        <a:srgbClr val="FFFFFF"/>
      </a:lt2>
      <a:accent1>
        <a:srgbClr val="28805C"/>
      </a:accent1>
      <a:accent2>
        <a:srgbClr val="737373"/>
      </a:accent2>
      <a:accent3>
        <a:srgbClr val="D99C21"/>
      </a:accent3>
      <a:accent4>
        <a:srgbClr val="C00000"/>
      </a:accent4>
      <a:accent5>
        <a:srgbClr val="BFBFBF"/>
      </a:accent5>
      <a:accent6>
        <a:srgbClr val="C2ECDB"/>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91B66E46-3F3C-49C2-9025-2800839DEA96}" vid="{348BD038-7B76-4A48-9886-575F33252E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74F316A9D19642AFB347C36D63796C" ma:contentTypeVersion="5" ma:contentTypeDescription="Create a new document." ma:contentTypeScope="" ma:versionID="cad381adda5b2ce407c58584fcfb8d10">
  <xsd:schema xmlns:xsd="http://www.w3.org/2001/XMLSchema" xmlns:xs="http://www.w3.org/2001/XMLSchema" xmlns:p="http://schemas.microsoft.com/office/2006/metadata/properties" xmlns:ns2="71d46e88-8733-4645-9284-85cf006978cc" xmlns:ns3="88135b7f-3fab-49b6-8009-71309f2107a8" targetNamespace="http://schemas.microsoft.com/office/2006/metadata/properties" ma:root="true" ma:fieldsID="8417b20f22cd2cb04f08b6ff97a2b690" ns2:_="" ns3:_="">
    <xsd:import namespace="71d46e88-8733-4645-9284-85cf006978cc"/>
    <xsd:import namespace="88135b7f-3fab-49b6-8009-71309f2107a8"/>
    <xsd:element name="properties">
      <xsd:complexType>
        <xsd:sequence>
          <xsd:element name="documentManagement">
            <xsd:complexType>
              <xsd:all>
                <xsd:element ref="ns2:_dlc_DocId" minOccurs="0"/>
                <xsd:element ref="ns2:_dlc_DocIdUrl" minOccurs="0"/>
                <xsd:element ref="ns2:_dlc_DocIdPersistId" minOccurs="0"/>
                <xsd:element ref="ns3:Category" minOccurs="0"/>
                <xsd:element ref="ns3:Sub_x002d_Category" minOccurs="0"/>
                <xsd:element ref="ns3:SortOrder" minOccurs="0"/>
                <xsd:element ref="ns3:v7hm" minOccurs="0"/>
                <xsd:element ref="ns3:Tertiary_x0020_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d46e88-8733-4645-9284-85cf006978cc"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88135b7f-3fab-49b6-8009-71309f2107a8" elementFormDefault="qualified">
    <xsd:import namespace="http://schemas.microsoft.com/office/2006/documentManagement/types"/>
    <xsd:import namespace="http://schemas.microsoft.com/office/infopath/2007/PartnerControls"/>
    <xsd:element name="Category" ma:index="11" nillable="true" ma:displayName="Category" ma:format="Dropdown" ma:internalName="Category">
      <xsd:simpleType>
        <xsd:union memberTypes="dms:Text">
          <xsd:simpleType>
            <xsd:restriction base="dms:Choice">
              <xsd:enumeration value="Additional Images"/>
              <xsd:enumeration value="DavisAdvantage"/>
              <xsd:enumeration value="DavisEdge"/>
              <xsd:enumeration value="DavisForward - internal use only"/>
              <xsd:enumeration value="DavisPlus"/>
              <xsd:enumeration value="Dental Care Decisions"/>
              <xsd:enumeration value="Dosage Calc"/>
              <xsd:enumeration value="F.A. Davis"/>
              <xsd:enumeration value="Fitness Decisions"/>
              <xsd:enumeration value="Kines in Action"/>
              <xsd:enumeration value="Medical Coding Lab"/>
              <xsd:enumeration value="Medical Language Lab"/>
              <xsd:enumeration value="Tabers"/>
            </xsd:restriction>
          </xsd:simpleType>
        </xsd:union>
      </xsd:simpleType>
    </xsd:element>
    <xsd:element name="Sub_x002d_Category" ma:index="12" nillable="true" ma:displayName="Sub-Category" ma:format="Dropdown" ma:internalName="Sub_x002d_Category">
      <xsd:simpleType>
        <xsd:union memberTypes="dms:Text">
          <xsd:simpleType>
            <xsd:restriction base="dms:Choice">
              <xsd:enumeration value="Branding Guide (attachment)"/>
              <xsd:enumeration value="DA Logos"/>
              <xsd:enumeration value="DA Powerpoint Presentation"/>
              <xsd:enumeration value="DC Logo"/>
              <xsd:enumeration value="DC Powerpoint Presentation"/>
              <xsd:enumeration value="DCD Logo"/>
              <xsd:enumeration value="DCD Powerpoint Presentation"/>
              <xsd:enumeration value="DE Logos"/>
              <xsd:enumeration value="DE Powerpoint Presentation"/>
              <xsd:enumeration value="DF Logo"/>
              <xsd:enumeration value="DF Powerpoint Presentation"/>
              <xsd:enumeration value="DP Homepage image"/>
              <xsd:enumeration value="DP Logo"/>
              <xsd:enumeration value="Electronic Devices"/>
              <xsd:enumeration value="FAD Digital Logos"/>
              <xsd:enumeration value="FAD Powerpiont Presentations"/>
              <xsd:enumeration value="FAD Print Logos"/>
              <xsd:enumeration value="FD Logo"/>
              <xsd:enumeration value="FD Powerpoint Presentation"/>
              <xsd:enumeration value="KIA Logo"/>
              <xsd:enumeration value="KIA Powerpoint Presentation"/>
              <xsd:enumeration value="MCL Logo"/>
              <xsd:enumeration value="MCL Powerpoint Presentation"/>
              <xsd:enumeration value="MLL 2.0 Logo"/>
              <xsd:enumeration value="MLL Logo"/>
              <xsd:enumeration value="MLL Powerpoint Presentation"/>
              <xsd:enumeration value="MTC Logo"/>
              <xsd:enumeration value="Taber’s 22"/>
              <xsd:enumeration value="Taber’s 22 with tagline"/>
              <xsd:enumeration value="Tabers Logo"/>
              <xsd:enumeration value="Tabers.com Homepage screen"/>
              <xsd:enumeration value="Useful Images"/>
            </xsd:restriction>
          </xsd:simpleType>
        </xsd:union>
      </xsd:simpleType>
    </xsd:element>
    <xsd:element name="SortOrder" ma:index="13" nillable="true" ma:displayName="SortOrder" ma:internalName="SortOrder">
      <xsd:simpleType>
        <xsd:restriction base="dms:Number"/>
      </xsd:simpleType>
    </xsd:element>
    <xsd:element name="v7hm" ma:index="14" nillable="true" ma:displayName="Tert" ma:internalName="v7hm">
      <xsd:simpleType>
        <xsd:restriction base="dms:Number"/>
      </xsd:simpleType>
    </xsd:element>
    <xsd:element name="Tertiary_x0020_Category" ma:index="15" nillable="true" ma:displayName="Tertiary Category" ma:internalName="Tertiary_x0020_Categor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Category xmlns="88135b7f-3fab-49b6-8009-71309f2107a8">F.A. Davis</Category>
    <v7hm xmlns="88135b7f-3fab-49b6-8009-71309f2107a8" xsi:nil="true"/>
    <Tertiary_x0020_Category xmlns="88135b7f-3fab-49b6-8009-71309f2107a8" xsi:nil="true"/>
    <Sub_x002d_Category xmlns="88135b7f-3fab-49b6-8009-71309f2107a8">FAD PowerPoint Presentations</Sub_x002d_Category>
    <SortOrder xmlns="88135b7f-3fab-49b6-8009-71309f2107a8" xsi:nil="true"/>
  </documentManagement>
</p:properties>
</file>

<file path=customXml/itemProps1.xml><?xml version="1.0" encoding="utf-8"?>
<ds:datastoreItem xmlns:ds="http://schemas.openxmlformats.org/officeDocument/2006/customXml" ds:itemID="{B8860857-213E-449D-9D68-31992611CF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d46e88-8733-4645-9284-85cf006978cc"/>
    <ds:schemaRef ds:uri="88135b7f-3fab-49b6-8009-71309f2107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3EB0E3-5915-4E57-8F39-28F926E76D4B}">
  <ds:schemaRefs>
    <ds:schemaRef ds:uri="http://schemas.microsoft.com/sharepoint/v3/contenttype/forms"/>
  </ds:schemaRefs>
</ds:datastoreItem>
</file>

<file path=customXml/itemProps3.xml><?xml version="1.0" encoding="utf-8"?>
<ds:datastoreItem xmlns:ds="http://schemas.openxmlformats.org/officeDocument/2006/customXml" ds:itemID="{DE28C97C-1C07-4631-B50A-E80D18B785BB}">
  <ds:schemaRefs>
    <ds:schemaRef ds:uri="http://schemas.microsoft.com/sharepoint/events"/>
  </ds:schemaRefs>
</ds:datastoreItem>
</file>

<file path=customXml/itemProps4.xml><?xml version="1.0" encoding="utf-8"?>
<ds:datastoreItem xmlns:ds="http://schemas.openxmlformats.org/officeDocument/2006/customXml" ds:itemID="{8CC939C3-7EE7-4FC7-818E-985D0213E860}">
  <ds:schemaRefs>
    <ds:schemaRef ds:uri="http://purl.org/dc/elements/1.1/"/>
    <ds:schemaRef ds:uri="http://schemas.microsoft.com/office/2006/metadata/properties"/>
    <ds:schemaRef ds:uri="71d46e88-8733-4645-9284-85cf006978cc"/>
    <ds:schemaRef ds:uri="http://www.w3.org/XML/1998/namespace"/>
    <ds:schemaRef ds:uri="http://purl.org/dc/dcmitype/"/>
    <ds:schemaRef ds:uri="http://schemas.microsoft.com/office/infopath/2007/PartnerControls"/>
    <ds:schemaRef ds:uri="http://schemas.openxmlformats.org/package/2006/metadata/core-properties"/>
    <ds:schemaRef ds:uri="http://schemas.microsoft.com/office/2006/documentManagement/types"/>
    <ds:schemaRef ds:uri="88135b7f-3fab-49b6-8009-71309f2107a8"/>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FAD_Nursing_Template_Sample</Template>
  <TotalTime>1346</TotalTime>
  <Words>1718</Words>
  <Application>Microsoft Office PowerPoint</Application>
  <PresentationFormat>On-screen Show (4:3)</PresentationFormat>
  <Paragraphs>213</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ＭＳ Ｐゴシック</vt:lpstr>
      <vt:lpstr>Arial</vt:lpstr>
      <vt:lpstr>Calibri</vt:lpstr>
      <vt:lpstr>Noto Sans Symbols</vt:lpstr>
      <vt:lpstr>Wingdings</vt:lpstr>
      <vt:lpstr>FAD_Nursing_Template_Sample</vt:lpstr>
      <vt:lpstr>Book cover for Mental Health Nursing, Sixth Edition.</vt:lpstr>
      <vt:lpstr>Learning Outcomes</vt:lpstr>
      <vt:lpstr>Learning Outcomes (continued)</vt:lpstr>
      <vt:lpstr>Developmental Psychology</vt:lpstr>
      <vt:lpstr>Developmental Psychologists</vt:lpstr>
      <vt:lpstr>Developmental Theorists: Newborn to Adolescence</vt:lpstr>
      <vt:lpstr>Developmental Theorists: Newborn to Adolescence (continued_1)</vt:lpstr>
      <vt:lpstr>Developmental Theorists: Newborn to Adolescence (continued_2)</vt:lpstr>
      <vt:lpstr>Clicker Question</vt:lpstr>
      <vt:lpstr>Developmental Theorists: Newborn to Adolescence (continued_3)</vt:lpstr>
      <vt:lpstr>Developmental Theorists: Newborn to Adolescence (continued_4)</vt:lpstr>
      <vt:lpstr>Developmental Theorists: Newborn to Adolescence (continued_5)</vt:lpstr>
      <vt:lpstr>Developmental Theorists: Adolescence to Adulthood</vt:lpstr>
      <vt:lpstr>Developmental Theorists: Adolescence to Adulthood (continued_1)</vt:lpstr>
      <vt:lpstr>Developmental Theorists: Adolescence to Adulthood (continued_2)</vt:lpstr>
      <vt:lpstr>Developmental Theorists: Adolescence to Adulthood (continued_3)</vt:lpstr>
      <vt:lpstr>Developmental Theorists: Adolescence to Adulthood (continued_4)</vt:lpstr>
      <vt:lpstr>Developmental Theorists: Adolescence to Adulthood (continued_5)</vt:lpstr>
      <vt:lpstr>Developmental Theorists: Adolescence to Adulthood (continued_6)</vt:lpstr>
      <vt:lpstr>Clicker Question (continued_1)  </vt:lpstr>
      <vt:lpstr>Clicker Question (continued_2)</vt:lpstr>
      <vt:lpstr>Clicker Question (continued_3) </vt:lpstr>
      <vt:lpstr>Clicker Question (continued_4)    </vt:lpstr>
      <vt:lpstr>Developmental Theorists: Adolescence to Adulthood (continued_7)</vt:lpstr>
      <vt:lpstr>Developmental Theorists: Adolescence to Adulthood (continued_8)</vt:lpstr>
      <vt:lpstr>Developmental Theorists: Adolescence to Adulthood (continued_9)</vt:lpstr>
      <vt:lpstr>Developmental Theorists: Adolescence to Adulthood (continued_10)</vt:lpstr>
      <vt:lpstr>Developmental Theorists: Adolescence to Adulthood (continued_11)</vt:lpstr>
      <vt:lpstr>Potential Overall Outcomes of Ineffective Development</vt:lpstr>
      <vt:lpstr>Potential Overall Outcomes of Ineffective Development (continued)</vt:lpstr>
      <vt:lpstr>Clicker Question (continued_5)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Developmental Psychology Throughout the Life Span</dc:title>
  <dc:creator>Gorman</dc:creator>
  <cp:lastModifiedBy>Paula Reeves</cp:lastModifiedBy>
  <cp:revision>1104</cp:revision>
  <dcterms:created xsi:type="dcterms:W3CDTF">2020-02-13T08:47:30Z</dcterms:created>
  <dcterms:modified xsi:type="dcterms:W3CDTF">2024-06-11T15:17:36Z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0x010100D074F316A9D19642AFB347C36D63796C</vt:lpwstr>
  </property>
  <property fmtid="{D5CDD505-2E9C-101B-9397-08002B2CF9AE}" pid="3" name="_dlc_DocIdItemGuid">
    <vt:lpwstr>647463b2-28f5-46c6-8d1e-a6b9b2370ab9</vt:lpwstr>
  </property>
  <property fmtid="{D5CDD505-2E9C-101B-9397-08002B2CF9AE}" pid="4" name="Category">
    <vt:lpwstr>.F.A. Davis</vt:lpwstr>
  </property>
  <property fmtid="{D5CDD505-2E9C-101B-9397-08002B2CF9AE}" pid="5" name="v7hm">
    <vt:lpwstr/>
  </property>
  <property fmtid="{D5CDD505-2E9C-101B-9397-08002B2CF9AE}" pid="6" name="Sub-Category">
    <vt:lpwstr>FAD Powerpiont Presentations</vt:lpwstr>
  </property>
  <property fmtid="{D5CDD505-2E9C-101B-9397-08002B2CF9AE}" pid="7" name="SortOrder">
    <vt:lpwstr/>
  </property>
  <property fmtid="{D5CDD505-2E9C-101B-9397-08002B2CF9AE}" pid="8" name="_dlc_DocId">
    <vt:lpwstr>HESUHV4WET5P-708-25</vt:lpwstr>
  </property>
  <property fmtid="{D5CDD505-2E9C-101B-9397-08002B2CF9AE}" pid="9" name="_dlc_DocIdUrl">
    <vt:lpwstr>http://portal.fadavis.com/marketing/_layouts/15/DocIdRedir.aspx?ID=HESUHV4WET5P-708-25, HESUHV4WET5P-708-25</vt:lpwstr>
  </property>
  <property fmtid="{D5CDD505-2E9C-101B-9397-08002B2CF9AE}" pid="10" name="Tertiary Category">
    <vt:lpwstr/>
  </property>
</Properties>
</file>