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551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585858"/>
    <a:srgbClr val="D99C2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529" autoAdjust="0"/>
  </p:normalViewPr>
  <p:slideViewPr>
    <p:cSldViewPr>
      <p:cViewPr varScale="1">
        <p:scale>
          <a:sx n="110" d="100"/>
          <a:sy n="110" d="100"/>
        </p:scale>
        <p:origin x="1386" y="96"/>
      </p:cViewPr>
      <p:guideLst>
        <p:guide orient="horz" pos="912"/>
        <p:guide pos="2880"/>
        <p:guide orient="horz" pos="1584"/>
        <p:guide pos="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9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Class Discussion</a:t>
            </a:r>
          </a:p>
          <a:p>
            <a:pPr marL="228600" indent="-228600">
              <a:buFont typeface="Calibri" pitchFamily="34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Authoritarian parent</a:t>
            </a:r>
          </a:p>
          <a:p>
            <a:pPr marL="228600" indent="-228600">
              <a:buFont typeface="Calibri" pitchFamily="34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Authoritative parent</a:t>
            </a:r>
          </a:p>
          <a:p>
            <a:pPr marL="228600" indent="-228600">
              <a:buFont typeface="Calibri" pitchFamily="34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Permissive parent</a:t>
            </a:r>
          </a:p>
          <a:p>
            <a:pPr>
              <a:defRPr/>
            </a:pPr>
            <a:endParaRPr lang="en-US" altLang="en-US" dirty="0">
              <a:latin typeface="Arial" pitchFamily="18" charset="0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62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Class Discussion</a:t>
            </a:r>
          </a:p>
          <a:p>
            <a:pPr marL="228600" indent="-228600">
              <a:buFont typeface="Calibri" pitchFamily="34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Authoritarian parent</a:t>
            </a:r>
          </a:p>
          <a:p>
            <a:pPr marL="228600" indent="-228600">
              <a:buFont typeface="Calibri" pitchFamily="34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Authoritative parent</a:t>
            </a:r>
          </a:p>
          <a:p>
            <a:pPr marL="228600" indent="-228600">
              <a:buFont typeface="Calibri" pitchFamily="34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Arial" pitchFamily="18" charset="0"/>
                <a:ea typeface="Arial"/>
              </a:rPr>
              <a:t>Permissive parent</a:t>
            </a:r>
          </a:p>
          <a:p>
            <a:pPr>
              <a:defRPr/>
            </a:pPr>
            <a:endParaRPr lang="en-US" altLang="en-US" dirty="0">
              <a:latin typeface="Arial" pitchFamily="18" charset="0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306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B7C33F"/>
              </a:buClr>
              <a:buFont typeface="Wingdings" pitchFamily="2" charset="2"/>
              <a:buChar char="§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latin typeface="Arial"/>
                <a:ea typeface="Arial"/>
              </a:rPr>
              <a:t>Correct Answer: 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B7C33F"/>
              </a:buClr>
              <a:buFont typeface="Wingdings" pitchFamily="2" charset="2"/>
              <a:buChar char="§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latin typeface="Arial"/>
                <a:ea typeface="Arial"/>
              </a:rPr>
              <a:t>Rationale: This style of parenting has firm, consistent rules and limits, while allowing for discussion and occasional flexibility of those rules, according to special circumstances.</a:t>
            </a:r>
            <a:endParaRPr lang="en-US" altLang="en-US" dirty="0">
              <a:latin typeface="Arial" pitchFamily="18" charset="0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35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4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1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5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8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B7C33F"/>
              </a:buClr>
              <a:buFont typeface="Wingdings" charset="0"/>
              <a:buChar char="§"/>
            </a:pPr>
            <a:r>
              <a:rPr kumimoji="1" lang="en-US" sz="2400" dirty="0">
                <a:solidFill>
                  <a:srgbClr val="000000"/>
                </a:solidFill>
                <a:latin typeface="Arial" charset="0"/>
              </a:rPr>
              <a:t>Correct Answer: False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B7C33F"/>
              </a:buClr>
              <a:buFont typeface="Wingdings" charset="0"/>
              <a:buChar char="§"/>
            </a:pPr>
            <a:r>
              <a:rPr kumimoji="1" lang="en-US" sz="2400" dirty="0">
                <a:solidFill>
                  <a:srgbClr val="000000"/>
                </a:solidFill>
                <a:latin typeface="Arial" charset="0"/>
              </a:rPr>
              <a:t>Rationale: Culture is a shared way of life, the combination of traditions and beliefs that make a group of people bond together (also see Chapter 3). It is not based on one’s color of skin or country of origin.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1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B7C33F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solidFill>
                  <a:srgbClr val="000000"/>
                </a:solidFill>
                <a:latin typeface="Arial"/>
                <a:ea typeface="Arial"/>
              </a:rPr>
              <a:t>Correct Answer: False</a:t>
            </a:r>
          </a:p>
          <a:p>
            <a:pPr>
              <a:defRPr/>
            </a:pPr>
            <a:endParaRPr lang="en-US" altLang="en-US" dirty="0">
              <a:latin typeface="Arial" pitchFamily="18" charset="0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19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2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97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462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7620000" cy="460545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D80CB8-1E98-48C8-9A34-3C51AFCF4C2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12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microsoft.com/office/2007/relationships/hdphoto" Target="../media/hdphoto1.wdp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5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  <p:sldLayoutId id="2147483735" r:id="rId4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cover for Mental Health Nursing, Sixth Edition.</a:t>
            </a:r>
          </a:p>
        </p:txBody>
      </p:sp>
      <p:pic>
        <p:nvPicPr>
          <p:cNvPr id="5" name="Picture Placeholder 4" descr="Book cover for Mental Health Nursing, Six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18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Chapter 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106791"/>
          </a:xfrm>
        </p:spPr>
        <p:txBody>
          <a:bodyPr/>
          <a:lstStyle/>
          <a:p>
            <a:r>
              <a:rPr lang="en-US" dirty="0"/>
              <a:t>Sociocultural Influences </a:t>
            </a:r>
            <a:br>
              <a:rPr lang="en-US" dirty="0"/>
            </a:br>
            <a:r>
              <a:rPr lang="en-US" dirty="0"/>
              <a:t>on Mental Health</a:t>
            </a:r>
          </a:p>
        </p:txBody>
      </p:sp>
    </p:spTree>
    <p:extLst>
      <p:ext uri="{BB962C8B-B14F-4D97-AF65-F5344CB8AC3E}">
        <p14:creationId xmlns:p14="http://schemas.microsoft.com/office/powerpoint/2010/main" val="36191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Ethnicity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Ethnicity defines one’s personal traits</a:t>
            </a:r>
          </a:p>
          <a:p>
            <a:r>
              <a:rPr lang="en-US" dirty="0"/>
              <a:t>Skin color, country of origin, and language are part of one’s ethnicity</a:t>
            </a:r>
          </a:p>
          <a:p>
            <a:r>
              <a:rPr lang="en-US" dirty="0"/>
              <a:t>May be many ethnic groups within a culture</a:t>
            </a:r>
          </a:p>
        </p:txBody>
      </p:sp>
    </p:spTree>
    <p:extLst>
      <p:ext uri="{BB962C8B-B14F-4D97-AF65-F5344CB8AC3E}">
        <p14:creationId xmlns:p14="http://schemas.microsoft.com/office/powerpoint/2010/main" val="392907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Ethnicity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ETHNOCENTRISM:</a:t>
            </a:r>
          </a:p>
          <a:p>
            <a:pPr lvl="1"/>
            <a:r>
              <a:rPr lang="en-US" dirty="0"/>
              <a:t>Believing ones ethnic group has rights or benefits over those of another group</a:t>
            </a:r>
          </a:p>
          <a:p>
            <a:pPr lvl="1"/>
            <a:r>
              <a:rPr lang="en-US" dirty="0"/>
              <a:t>Includes groups such as gangs, supremacist groups, and terrorist groups</a:t>
            </a:r>
          </a:p>
        </p:txBody>
      </p:sp>
    </p:spTree>
    <p:extLst>
      <p:ext uri="{BB962C8B-B14F-4D97-AF65-F5344CB8AC3E}">
        <p14:creationId xmlns:p14="http://schemas.microsoft.com/office/powerpoint/2010/main" val="142793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Religion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Belief in a higher power (not the same for everyone)</a:t>
            </a:r>
          </a:p>
          <a:p>
            <a:r>
              <a:rPr lang="en-US" dirty="0"/>
              <a:t>Organized and structured</a:t>
            </a:r>
          </a:p>
          <a:p>
            <a:r>
              <a:rPr lang="en-US" dirty="0"/>
              <a:t>Deeply rooted and often stereotyped</a:t>
            </a:r>
          </a:p>
          <a:p>
            <a:r>
              <a:rPr lang="en-US" dirty="0"/>
              <a:t>A set of beliefs surrounding that higher power</a:t>
            </a:r>
          </a:p>
          <a:p>
            <a:r>
              <a:rPr lang="en-US" dirty="0"/>
              <a:t>Important to some patients and nonexistent to others</a:t>
            </a:r>
          </a:p>
        </p:txBody>
      </p:sp>
    </p:spTree>
    <p:extLst>
      <p:ext uri="{BB962C8B-B14F-4D97-AF65-F5344CB8AC3E}">
        <p14:creationId xmlns:p14="http://schemas.microsoft.com/office/powerpoint/2010/main" val="43590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Religion (continued)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RELIGION may:</a:t>
            </a:r>
          </a:p>
          <a:p>
            <a:pPr lvl="1"/>
            <a:r>
              <a:rPr lang="en-US" dirty="0"/>
              <a:t>Influence the procedures a patient will allow</a:t>
            </a:r>
          </a:p>
          <a:p>
            <a:pPr lvl="1"/>
            <a:r>
              <a:rPr lang="en-US" dirty="0"/>
              <a:t>Determine who is allowed to care for that patient</a:t>
            </a:r>
          </a:p>
          <a:p>
            <a:pPr lvl="1"/>
            <a:r>
              <a:rPr lang="en-US" dirty="0"/>
              <a:t>Require services/ceremonies to be done at the bedside</a:t>
            </a:r>
          </a:p>
          <a:p>
            <a:r>
              <a:rPr lang="en-US" dirty="0"/>
              <a:t>Nurses need to be comfortable discussing patients’ needs pertaining to their religion or offer to get assistance from others who can help (chaplain, social worker, etc.)</a:t>
            </a:r>
          </a:p>
        </p:txBody>
      </p:sp>
    </p:spTree>
    <p:extLst>
      <p:ext uri="{BB962C8B-B14F-4D97-AF65-F5344CB8AC3E}">
        <p14:creationId xmlns:p14="http://schemas.microsoft.com/office/powerpoint/2010/main" val="156353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Prejudice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Judging a person, group, or situation before knowing all the facts</a:t>
            </a:r>
          </a:p>
          <a:p>
            <a:r>
              <a:rPr lang="en-US" dirty="0"/>
              <a:t>Usually a negative connotation (although there are positive prejudices!)</a:t>
            </a:r>
          </a:p>
          <a:p>
            <a:r>
              <a:rPr lang="en-US" dirty="0"/>
              <a:t>Usually destructive</a:t>
            </a:r>
          </a:p>
          <a:p>
            <a:r>
              <a:rPr lang="en-US" dirty="0"/>
              <a:t>Usually hurtful</a:t>
            </a:r>
          </a:p>
          <a:p>
            <a:r>
              <a:rPr lang="en-US" dirty="0"/>
              <a:t>Restrictive to enrichment of society</a:t>
            </a:r>
          </a:p>
        </p:txBody>
      </p:sp>
    </p:spTree>
    <p:extLst>
      <p:ext uri="{BB962C8B-B14F-4D97-AF65-F5344CB8AC3E}">
        <p14:creationId xmlns:p14="http://schemas.microsoft.com/office/powerpoint/2010/main" val="39765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Nontraditional Lifestyles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family has changed over the years to include biological parents, single parent, foster parents, blended families, and gay families </a:t>
            </a:r>
          </a:p>
        </p:txBody>
      </p:sp>
    </p:spTree>
    <p:extLst>
      <p:ext uri="{BB962C8B-B14F-4D97-AF65-F5344CB8AC3E}">
        <p14:creationId xmlns:p14="http://schemas.microsoft.com/office/powerpoint/2010/main" val="389534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Nontraditional Lifestyles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July 2013 Supreme Court rulings gain victory on same-sex marriage</a:t>
            </a:r>
          </a:p>
          <a:p>
            <a:pPr lvl="1"/>
            <a:r>
              <a:rPr lang="en-US" dirty="0"/>
              <a:t>News about Same-Sex Marriage, Civil Unions, and Domestic Partnerships from </a:t>
            </a:r>
            <a:r>
              <a:rPr lang="en-US" i="1" dirty="0"/>
              <a:t>The New York Times</a:t>
            </a:r>
            <a:r>
              <a:rPr lang="en-US" dirty="0"/>
              <a:t> (2013, July 5). Retrieved July 5, 2013, from http://topics.nytimes.com/top/reference/timestopics/subjects/s/same_sex_marriage/index.html</a:t>
            </a:r>
          </a:p>
        </p:txBody>
      </p:sp>
    </p:spTree>
    <p:extLst>
      <p:ext uri="{BB962C8B-B14F-4D97-AF65-F5344CB8AC3E}">
        <p14:creationId xmlns:p14="http://schemas.microsoft.com/office/powerpoint/2010/main" val="250270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Homelessness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mental illness</a:t>
            </a:r>
          </a:p>
          <a:p>
            <a:pPr lvl="1"/>
            <a:r>
              <a:rPr lang="en-US" dirty="0"/>
              <a:t>Many homeless in the United States have a mental illness</a:t>
            </a:r>
          </a:p>
          <a:p>
            <a:pPr lvl="1"/>
            <a:r>
              <a:rPr lang="en-US" dirty="0"/>
              <a:t>Some homeless are “working poor” and either uninsured or underinsured</a:t>
            </a:r>
          </a:p>
          <a:p>
            <a:pPr lvl="1"/>
            <a:r>
              <a:rPr lang="en-US" dirty="0"/>
              <a:t>Deinstitutionalization in the 1950s may still be affecting the mentally ill homeless in this country</a:t>
            </a:r>
          </a:p>
        </p:txBody>
      </p:sp>
    </p:spTree>
    <p:extLst>
      <p:ext uri="{BB962C8B-B14F-4D97-AF65-F5344CB8AC3E}">
        <p14:creationId xmlns:p14="http://schemas.microsoft.com/office/powerpoint/2010/main" val="39354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Economic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Eron</a:t>
            </a:r>
            <a:r>
              <a:rPr lang="en-US" dirty="0"/>
              <a:t> and Peterson (1982)</a:t>
            </a:r>
          </a:p>
          <a:p>
            <a:pPr lvl="1"/>
            <a:r>
              <a:rPr lang="en-US" altLang="ja-JP" dirty="0"/>
              <a:t>Study </a:t>
            </a:r>
            <a:r>
              <a:rPr lang="en-US" dirty="0"/>
              <a:t>found that the lower the socioeconomic status, the higher the incidence of abnormal behavior in U.S. society</a:t>
            </a:r>
          </a:p>
          <a:p>
            <a:pPr lvl="1"/>
            <a:r>
              <a:rPr lang="en-US" dirty="0"/>
              <a:t>It is important to know all the variables before applying this statement to your patient</a:t>
            </a:r>
          </a:p>
        </p:txBody>
      </p:sp>
    </p:spTree>
    <p:extLst>
      <p:ext uri="{BB962C8B-B14F-4D97-AF65-F5344CB8AC3E}">
        <p14:creationId xmlns:p14="http://schemas.microsoft.com/office/powerpoint/2010/main" val="357259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Parenting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learned behavior, culturally influenced</a:t>
            </a:r>
          </a:p>
          <a:p>
            <a:r>
              <a:rPr lang="en-US" dirty="0"/>
              <a:t>Diana </a:t>
            </a:r>
            <a:r>
              <a:rPr lang="en-US" dirty="0" err="1"/>
              <a:t>Baumrind’s</a:t>
            </a:r>
            <a:r>
              <a:rPr lang="en-US" dirty="0"/>
              <a:t> classification of parenting types</a:t>
            </a:r>
          </a:p>
          <a:p>
            <a:pPr lvl="1"/>
            <a:r>
              <a:rPr lang="en-US" dirty="0"/>
              <a:t>Authoritarian</a:t>
            </a:r>
          </a:p>
          <a:p>
            <a:pPr lvl="2"/>
            <a:r>
              <a:rPr lang="en-US" dirty="0"/>
              <a:t>Very strict rules</a:t>
            </a:r>
          </a:p>
          <a:p>
            <a:pPr lvl="2"/>
            <a:r>
              <a:rPr lang="en-US" dirty="0"/>
              <a:t>Child has little or no voice in family decisions</a:t>
            </a:r>
          </a:p>
          <a:p>
            <a:pPr lvl="1"/>
            <a:r>
              <a:rPr lang="en-US" dirty="0"/>
              <a:t>Authoritative</a:t>
            </a:r>
          </a:p>
          <a:p>
            <a:pPr lvl="2"/>
            <a:r>
              <a:rPr lang="en-US" dirty="0"/>
              <a:t>Firm, consistent rules and limits</a:t>
            </a:r>
          </a:p>
          <a:p>
            <a:pPr lvl="2"/>
            <a:r>
              <a:rPr lang="en-US" dirty="0"/>
              <a:t>Allows for discussion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24871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Define culture and cultural characteristics.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Identify factors to consider when assessing culture and ethnicity.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Differentiate between religion and spirituality.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Define ethnicity.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Identify three parenting styles.</a:t>
            </a:r>
          </a:p>
        </p:txBody>
      </p:sp>
    </p:spTree>
    <p:extLst>
      <p:ext uri="{BB962C8B-B14F-4D97-AF65-F5344CB8AC3E}">
        <p14:creationId xmlns:p14="http://schemas.microsoft.com/office/powerpoint/2010/main" val="361926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Parenting (continued)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Diana </a:t>
            </a:r>
            <a:r>
              <a:rPr lang="en-US" dirty="0" err="1"/>
              <a:t>Baumrind’s</a:t>
            </a:r>
            <a:r>
              <a:rPr lang="en-US" dirty="0"/>
              <a:t> classification of parenting types (continued)</a:t>
            </a:r>
          </a:p>
          <a:p>
            <a:pPr lvl="1"/>
            <a:r>
              <a:rPr lang="en-US" dirty="0"/>
              <a:t>Permissive</a:t>
            </a:r>
          </a:p>
          <a:p>
            <a:pPr lvl="2"/>
            <a:r>
              <a:rPr lang="en-US" dirty="0"/>
              <a:t>Little structure</a:t>
            </a:r>
          </a:p>
          <a:p>
            <a:pPr lvl="2"/>
            <a:r>
              <a:rPr lang="en-US" dirty="0"/>
              <a:t>Few guidelines</a:t>
            </a:r>
          </a:p>
          <a:p>
            <a:pPr lvl="2"/>
            <a:r>
              <a:rPr lang="en-US" dirty="0"/>
              <a:t>Child unsure of boundaries and has hard time learning self-control and situational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405215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(continued_2)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pPr marL="860425" indent="-514350">
              <a:buFont typeface="+mj-lt"/>
              <a:buAutoNum type="arabicPeriod" startAt="3"/>
            </a:pPr>
            <a:r>
              <a:rPr lang="en-US" dirty="0"/>
              <a:t>According to Diane </a:t>
            </a:r>
            <a:r>
              <a:rPr lang="en-US" dirty="0" err="1"/>
              <a:t>Baumrind</a:t>
            </a:r>
            <a:r>
              <a:rPr lang="en-US" dirty="0"/>
              <a:t>, this style of parenting is known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362200"/>
            <a:ext cx="5029200" cy="2667000"/>
          </a:xfrm>
        </p:spPr>
        <p:txBody>
          <a:bodyPr/>
          <a:lstStyle/>
          <a:p>
            <a:r>
              <a:rPr lang="en-US" dirty="0"/>
              <a:t>Authoritarian parenting</a:t>
            </a:r>
          </a:p>
          <a:p>
            <a:r>
              <a:rPr lang="en-US" dirty="0"/>
              <a:t>Authoritative parenting</a:t>
            </a:r>
          </a:p>
          <a:p>
            <a:r>
              <a:rPr lang="en-US" dirty="0"/>
              <a:t>Permissive parenting</a:t>
            </a:r>
          </a:p>
          <a:p>
            <a:r>
              <a:rPr lang="en-US" dirty="0"/>
              <a:t>Practical parenting</a:t>
            </a:r>
          </a:p>
        </p:txBody>
      </p:sp>
      <p:pic>
        <p:nvPicPr>
          <p:cNvPr id="4" name="Content Placeholder 3" descr="Close up of a white, plastic kitchen timer showing the red timer arrow pointing at the number 5.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589213"/>
            <a:ext cx="2206625" cy="1830387"/>
          </a:xfrm>
        </p:spPr>
      </p:pic>
    </p:spTree>
    <p:extLst>
      <p:ext uri="{BB962C8B-B14F-4D97-AF65-F5344CB8AC3E}">
        <p14:creationId xmlns:p14="http://schemas.microsoft.com/office/powerpoint/2010/main" val="193229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Abuse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Misuse of a person, substance, or situation</a:t>
            </a:r>
          </a:p>
          <a:p>
            <a:r>
              <a:rPr lang="en-US" dirty="0"/>
              <a:t>Is growing in frequency in our society</a:t>
            </a:r>
          </a:p>
          <a:p>
            <a:r>
              <a:rPr lang="en-US" dirty="0"/>
              <a:t>A learned behavior in most cases (most abusers have at one time been abused)</a:t>
            </a:r>
          </a:p>
        </p:txBody>
      </p:sp>
    </p:spTree>
    <p:extLst>
      <p:ext uri="{BB962C8B-B14F-4D97-AF65-F5344CB8AC3E}">
        <p14:creationId xmlns:p14="http://schemas.microsoft.com/office/powerpoint/2010/main" val="95128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(continued)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Abuse is abuse even when the abuser claims he/she is aware of his/her actions and feels confident in what is being done (example, excessive punishment of a child, withholding basic needs, excessive behaviors such as drinking that the person says he/she is “perfectly aware and in control of,” etc.)</a:t>
            </a:r>
          </a:p>
        </p:txBody>
      </p:sp>
    </p:spTree>
    <p:extLst>
      <p:ext uri="{BB962C8B-B14F-4D97-AF65-F5344CB8AC3E}">
        <p14:creationId xmlns:p14="http://schemas.microsoft.com/office/powerpoint/2010/main" val="20309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0425" indent="-514350">
              <a:buFont typeface="+mj-lt"/>
              <a:buAutoNum type="arabicPeriod" startAt="6"/>
            </a:pPr>
            <a:r>
              <a:rPr lang="en-US" dirty="0"/>
              <a:t>Define stereotype.</a:t>
            </a:r>
          </a:p>
          <a:p>
            <a:pPr marL="860425" indent="-514350">
              <a:buFont typeface="+mj-lt"/>
              <a:buAutoNum type="arabicPeriod" startAt="6"/>
            </a:pPr>
            <a:r>
              <a:rPr lang="en-US" dirty="0"/>
              <a:t>Define prejudice and bias.</a:t>
            </a:r>
          </a:p>
          <a:p>
            <a:pPr marL="860425" indent="-514350">
              <a:buFont typeface="+mj-lt"/>
              <a:buAutoNum type="arabicPeriod" startAt="6"/>
            </a:pPr>
            <a:r>
              <a:rPr lang="en-US" dirty="0"/>
              <a:t>Define homelessness.</a:t>
            </a:r>
          </a:p>
          <a:p>
            <a:pPr marL="860425" indent="-514350">
              <a:buFont typeface="+mj-lt"/>
              <a:buAutoNum type="arabicPeriod" startAt="6"/>
            </a:pPr>
            <a:r>
              <a:rPr lang="en-US" dirty="0"/>
              <a:t>Explain possible reasons for homelessness.</a:t>
            </a:r>
          </a:p>
          <a:p>
            <a:pPr marL="860425" indent="-514350">
              <a:buFont typeface="+mj-lt"/>
              <a:buAutoNum type="arabicPeriod" startAt="6"/>
            </a:pPr>
            <a:r>
              <a:rPr lang="en-US" dirty="0"/>
              <a:t>Identify nursing care for people who are homeless.</a:t>
            </a:r>
          </a:p>
        </p:txBody>
      </p:sp>
    </p:spTree>
    <p:extLst>
      <p:ext uri="{BB962C8B-B14F-4D97-AF65-F5344CB8AC3E}">
        <p14:creationId xmlns:p14="http://schemas.microsoft.com/office/powerpoint/2010/main" val="31631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Culture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and cultural influences may have a great impact on the way people process life, as well as how they view illness, nursing care, and healing</a:t>
            </a:r>
          </a:p>
          <a:p>
            <a:r>
              <a:rPr lang="en-US" dirty="0"/>
              <a:t>Part of a nurse’s role is to learn about traits that are common among people as well as those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61035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idx="4294967295"/>
          </p:nvPr>
        </p:nvSpPr>
        <p:spPr>
          <a:xfrm>
            <a:off x="908050" y="234950"/>
            <a:ext cx="8235950" cy="590550"/>
          </a:xfrm>
        </p:spPr>
        <p:txBody>
          <a:bodyPr/>
          <a:lstStyle/>
          <a:p>
            <a:r>
              <a:rPr lang="en-US" dirty="0"/>
              <a:t>  Culture (continued_1)</a:t>
            </a:r>
          </a:p>
        </p:txBody>
      </p:sp>
      <p:pic>
        <p:nvPicPr>
          <p:cNvPr id="4" name="Picture 12" descr="A seemingly gigantic blue desk globe with six people in silhouette standing on its surface in various poses. One of the figures is walking up the side of the globe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143000"/>
            <a:ext cx="7562850" cy="5053013"/>
          </a:xfrm>
        </p:spPr>
      </p:pic>
    </p:spTree>
    <p:extLst>
      <p:ext uri="{BB962C8B-B14F-4D97-AF65-F5344CB8AC3E}">
        <p14:creationId xmlns:p14="http://schemas.microsoft.com/office/powerpoint/2010/main" val="15961488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(continued_2)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way of life</a:t>
            </a:r>
          </a:p>
          <a:p>
            <a:r>
              <a:rPr lang="en-US" dirty="0"/>
              <a:t>Combination of traditions/beliefs that make groups of people band together</a:t>
            </a:r>
          </a:p>
          <a:p>
            <a:r>
              <a:rPr lang="en-US" dirty="0"/>
              <a:t>Traditions that have been passed down over several generations (usually a minimum of three) </a:t>
            </a:r>
          </a:p>
          <a:p>
            <a:r>
              <a:rPr lang="en-US" dirty="0"/>
              <a:t>May or may not include a religion</a:t>
            </a:r>
          </a:p>
        </p:txBody>
      </p:sp>
    </p:spTree>
    <p:extLst>
      <p:ext uri="{BB962C8B-B14F-4D97-AF65-F5344CB8AC3E}">
        <p14:creationId xmlns:p14="http://schemas.microsoft.com/office/powerpoint/2010/main" val="57142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(continued_3)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CULTURE is not:</a:t>
            </a:r>
          </a:p>
          <a:p>
            <a:pPr lvl="1"/>
            <a:r>
              <a:rPr lang="en-US" dirty="0"/>
              <a:t>Based on color of skin</a:t>
            </a:r>
          </a:p>
          <a:p>
            <a:pPr lvl="1"/>
            <a:r>
              <a:rPr lang="en-US" dirty="0"/>
              <a:t>Based solely on country of origin </a:t>
            </a:r>
          </a:p>
        </p:txBody>
      </p:sp>
    </p:spTree>
    <p:extLst>
      <p:ext uri="{BB962C8B-B14F-4D97-AF65-F5344CB8AC3E}">
        <p14:creationId xmlns:p14="http://schemas.microsoft.com/office/powerpoint/2010/main" val="307414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647700"/>
          </a:xfrm>
        </p:spPr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Culture is based on skin color.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990600" y="2057400"/>
            <a:ext cx="8001000" cy="1219200"/>
          </a:xfrm>
        </p:spPr>
        <p:txBody>
          <a:bodyPr/>
          <a:lstStyle/>
          <a:p>
            <a:pPr marL="346075" indent="0">
              <a:buNone/>
            </a:pPr>
            <a:r>
              <a:rPr lang="en-US" dirty="0"/>
              <a:t>True </a:t>
            </a:r>
          </a:p>
          <a:p>
            <a:pPr marL="346075" indent="0">
              <a:buNone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0474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(continued_1)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pPr marL="860425" indent="-514350">
              <a:buFont typeface="+mj-lt"/>
              <a:buAutoNum type="arabicPeriod" startAt="2"/>
            </a:pPr>
            <a:r>
              <a:rPr lang="en-US" dirty="0"/>
              <a:t>All gestures are universal (for example, hand gestures).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990600" y="2438400"/>
            <a:ext cx="8001000" cy="2590800"/>
          </a:xfrm>
        </p:spPr>
        <p:txBody>
          <a:bodyPr/>
          <a:lstStyle/>
          <a:p>
            <a:pPr marL="346075" indent="0">
              <a:buNone/>
            </a:pPr>
            <a:r>
              <a:rPr lang="en-US" dirty="0"/>
              <a:t>True </a:t>
            </a:r>
          </a:p>
          <a:p>
            <a:pPr marL="346075" indent="0">
              <a:buNone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22921041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F316A9D19642AFB347C36D63796C" ma:contentTypeVersion="5" ma:contentTypeDescription="Create a new document." ma:contentTypeScope="" ma:versionID="cad381adda5b2ce407c58584fcfb8d10">
  <xsd:schema xmlns:xsd="http://www.w3.org/2001/XMLSchema" xmlns:xs="http://www.w3.org/2001/XMLSchema" xmlns:p="http://schemas.microsoft.com/office/2006/metadata/properties" xmlns:ns2="71d46e88-8733-4645-9284-85cf006978cc" xmlns:ns3="88135b7f-3fab-49b6-8009-71309f2107a8" targetNamespace="http://schemas.microsoft.com/office/2006/metadata/properties" ma:root="true" ma:fieldsID="8417b20f22cd2cb04f08b6ff97a2b690" ns2:_="" ns3:_="">
    <xsd:import namespace="71d46e88-8733-4645-9284-85cf006978cc"/>
    <xsd:import namespace="88135b7f-3fab-49b6-8009-71309f2107a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 minOccurs="0"/>
                <xsd:element ref="ns3:Sub_x002d_Category" minOccurs="0"/>
                <xsd:element ref="ns3:SortOrder" minOccurs="0"/>
                <xsd:element ref="ns3:v7hm" minOccurs="0"/>
                <xsd:element ref="ns3:Tertiary_x0020_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46e88-8733-4645-9284-85cf006978c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35b7f-3fab-49b6-8009-71309f2107a8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format="Dropdown" ma:internalName="Category">
      <xsd:simpleType>
        <xsd:union memberTypes="dms:Text">
          <xsd:simpleType>
            <xsd:restriction base="dms:Choice">
              <xsd:enumeration value="Additional Images"/>
              <xsd:enumeration value="DavisAdvantage"/>
              <xsd:enumeration value="DavisEdge"/>
              <xsd:enumeration value="DavisForward - internal use only"/>
              <xsd:enumeration value="DavisPlus"/>
              <xsd:enumeration value="Dental Care Decisions"/>
              <xsd:enumeration value="Dosage Calc"/>
              <xsd:enumeration value="F.A. Davis"/>
              <xsd:enumeration value="Fitness Decisions"/>
              <xsd:enumeration value="Kines in Action"/>
              <xsd:enumeration value="Medical Coding Lab"/>
              <xsd:enumeration value="Medical Language Lab"/>
              <xsd:enumeration value="Tabers"/>
            </xsd:restriction>
          </xsd:simpleType>
        </xsd:union>
      </xsd:simpleType>
    </xsd:element>
    <xsd:element name="Sub_x002d_Category" ma:index="12" nillable="true" ma:displayName="Sub-Category" ma:format="Dropdown" ma:internalName="Sub_x002d_Category">
      <xsd:simpleType>
        <xsd:union memberTypes="dms:Text">
          <xsd:simpleType>
            <xsd:restriction base="dms:Choice">
              <xsd:enumeration value="Branding Guide (attachment)"/>
              <xsd:enumeration value="DA Logos"/>
              <xsd:enumeration value="DA Powerpoint Presentation"/>
              <xsd:enumeration value="DC Logo"/>
              <xsd:enumeration value="DC Powerpoint Presentation"/>
              <xsd:enumeration value="DCD Logo"/>
              <xsd:enumeration value="DCD Powerpoint Presentation"/>
              <xsd:enumeration value="DE Logos"/>
              <xsd:enumeration value="DE Powerpoint Presentation"/>
              <xsd:enumeration value="DF Logo"/>
              <xsd:enumeration value="DF Powerpoint Presentation"/>
              <xsd:enumeration value="DP Homepage image"/>
              <xsd:enumeration value="DP Logo"/>
              <xsd:enumeration value="Electronic Devices"/>
              <xsd:enumeration value="FAD Digital Logos"/>
              <xsd:enumeration value="FAD Powerpiont Presentations"/>
              <xsd:enumeration value="FAD Print Logos"/>
              <xsd:enumeration value="FD Logo"/>
              <xsd:enumeration value="FD Powerpoint Presentation"/>
              <xsd:enumeration value="KIA Logo"/>
              <xsd:enumeration value="KIA Powerpoint Presentation"/>
              <xsd:enumeration value="MCL Logo"/>
              <xsd:enumeration value="MCL Powerpoint Presentation"/>
              <xsd:enumeration value="MLL 2.0 Logo"/>
              <xsd:enumeration value="MLL Logo"/>
              <xsd:enumeration value="MLL Powerpoint Presentation"/>
              <xsd:enumeration value="MTC Logo"/>
              <xsd:enumeration value="Taber’s 22"/>
              <xsd:enumeration value="Taber’s 22 with tagline"/>
              <xsd:enumeration value="Tabers Logo"/>
              <xsd:enumeration value="Tabers.com Homepage screen"/>
              <xsd:enumeration value="Useful Images"/>
            </xsd:restriction>
          </xsd:simpleType>
        </xsd:union>
      </xsd:simpleType>
    </xsd:element>
    <xsd:element name="SortOrder" ma:index="13" nillable="true" ma:displayName="SortOrder" ma:internalName="SortOrder">
      <xsd:simpleType>
        <xsd:restriction base="dms:Number"/>
      </xsd:simpleType>
    </xsd:element>
    <xsd:element name="v7hm" ma:index="14" nillable="true" ma:displayName="Tert" ma:internalName="v7hm">
      <xsd:simpleType>
        <xsd:restriction base="dms:Number"/>
      </xsd:simpleType>
    </xsd:element>
    <xsd:element name="Tertiary_x0020_Category" ma:index="15" nillable="true" ma:displayName="Tertiary Category" ma:internalName="Tertiary_x0020_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88135b7f-3fab-49b6-8009-71309f2107a8">F.A. Davis</Category>
    <v7hm xmlns="88135b7f-3fab-49b6-8009-71309f2107a8" xsi:nil="true"/>
    <Tertiary_x0020_Category xmlns="88135b7f-3fab-49b6-8009-71309f2107a8" xsi:nil="true"/>
    <Sub_x002d_Category xmlns="88135b7f-3fab-49b6-8009-71309f2107a8">FAD PowerPoint Presentations</Sub_x002d_Category>
    <SortOrder xmlns="88135b7f-3fab-49b6-8009-71309f2107a8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60857-213E-449D-9D68-31992611C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46e88-8733-4645-9284-85cf006978cc"/>
    <ds:schemaRef ds:uri="88135b7f-3fab-49b6-8009-71309f210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8C97C-1C07-4631-B50A-E80D18B785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CC939C3-7EE7-4FC7-818E-985D0213E860}">
  <ds:schemaRefs>
    <ds:schemaRef ds:uri="71d46e88-8733-4645-9284-85cf006978cc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8135b7f-3fab-49b6-8009-71309f2107a8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1242</TotalTime>
  <Words>916</Words>
  <Application>Microsoft Office PowerPoint</Application>
  <PresentationFormat>On-screen Show (4:3)</PresentationFormat>
  <Paragraphs>117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Noto Sans Symbols</vt:lpstr>
      <vt:lpstr>Wingdings</vt:lpstr>
      <vt:lpstr>FAD_Nursing_Template_Sample</vt:lpstr>
      <vt:lpstr>Book cover for Mental Health Nursing, Sixth Edition.</vt:lpstr>
      <vt:lpstr>Learning Outcomes</vt:lpstr>
      <vt:lpstr>Learning Outcomes (continued)</vt:lpstr>
      <vt:lpstr>Culture</vt:lpstr>
      <vt:lpstr>  Culture (continued_1)</vt:lpstr>
      <vt:lpstr>Culture (continued_2)</vt:lpstr>
      <vt:lpstr>Culture (continued_3)</vt:lpstr>
      <vt:lpstr>Clicker Question</vt:lpstr>
      <vt:lpstr>Clicker Question (continued_1) </vt:lpstr>
      <vt:lpstr>Ethnicity</vt:lpstr>
      <vt:lpstr>Ethnicity (continued)</vt:lpstr>
      <vt:lpstr>Religion</vt:lpstr>
      <vt:lpstr>Religion (continued)</vt:lpstr>
      <vt:lpstr>Prejudice</vt:lpstr>
      <vt:lpstr>Nontraditional Lifestyles</vt:lpstr>
      <vt:lpstr>Nontraditional Lifestyles (continued)</vt:lpstr>
      <vt:lpstr>Homelessness</vt:lpstr>
      <vt:lpstr>Economic Considerations</vt:lpstr>
      <vt:lpstr>Parenting</vt:lpstr>
      <vt:lpstr>Parenting (continued)</vt:lpstr>
      <vt:lpstr>Clicker Question (continued_2) </vt:lpstr>
      <vt:lpstr>Abuse</vt:lpstr>
      <vt:lpstr>Abuse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Sociocultural Influences</dc:title>
  <dc:creator>Gorman</dc:creator>
  <cp:lastModifiedBy>Paula Reeves</cp:lastModifiedBy>
  <cp:revision>1089</cp:revision>
  <dcterms:created xsi:type="dcterms:W3CDTF">2020-02-13T08:47:30Z</dcterms:created>
  <dcterms:modified xsi:type="dcterms:W3CDTF">2024-06-11T15:18:32Z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0x010100D074F316A9D19642AFB347C36D63796C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