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3" r:id="rId2"/>
    <p:sldId id="290" r:id="rId3"/>
    <p:sldId id="259" r:id="rId4"/>
    <p:sldId id="354" r:id="rId5"/>
    <p:sldId id="355" r:id="rId6"/>
    <p:sldId id="356" r:id="rId7"/>
    <p:sldId id="353" r:id="rId8"/>
    <p:sldId id="359" r:id="rId9"/>
    <p:sldId id="360" r:id="rId10"/>
    <p:sldId id="362" r:id="rId11"/>
    <p:sldId id="366" r:id="rId12"/>
    <p:sldId id="370" r:id="rId13"/>
    <p:sldId id="379" r:id="rId14"/>
    <p:sldId id="373" r:id="rId15"/>
    <p:sldId id="364" r:id="rId16"/>
    <p:sldId id="367" r:id="rId17"/>
    <p:sldId id="374" r:id="rId18"/>
    <p:sldId id="375" r:id="rId19"/>
    <p:sldId id="369" r:id="rId20"/>
    <p:sldId id="3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F0E6"/>
    <a:srgbClr val="F2E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/>
    <p:restoredTop sz="87597"/>
  </p:normalViewPr>
  <p:slideViewPr>
    <p:cSldViewPr snapToGrid="0">
      <p:cViewPr varScale="1">
        <p:scale>
          <a:sx n="113" d="100"/>
          <a:sy n="11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F62E2-2B6F-9F4E-A2FB-E03E6739AA3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4AC9F-70A0-D849-BCDD-F79E2CF15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8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4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79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3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7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89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5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61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7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14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3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0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9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6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AC9F-70A0-D849-BCDD-F79E2CF15C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84C5-CC12-1D7E-0DC0-2A1F6D920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4C885-5B4B-5FB6-0BF4-C51EEE2F5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C362-14FE-92D7-2191-E94F4585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6B03-E592-3FC5-6F14-D02577CD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31E8-E221-75B6-B5C9-80255A10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F83B-7298-C2A4-61BF-AB268B2B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C21AB-1CD3-9968-CC39-1FEBF6013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89D1-96ED-266A-C385-AF51CCC8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F0F3A-B09E-981E-5229-BABDF638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EFCB6-1B75-285D-C198-30BB2410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233CD-664A-6098-EC18-B67E79B7E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DDBD2-EEB9-A252-0C7C-77B05123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C2A7-BDB5-0F62-62A0-B0E2E23F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8078-B869-E96E-A73A-65937BAD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C8D7-746F-0141-C2E5-B5068552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9395-785A-E513-5723-E6316552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7714-79EC-BA8D-4E60-3F8C053B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D818-6FD9-E564-01FD-FC94C063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C18AE-6B72-E19C-DEC0-28738F09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4D8CE-22B0-C1A3-35F7-EE7EAC28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0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AE11-6D2B-3D10-41CB-F6E98FE2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457D-C0CC-4C91-B926-EB19C1D9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AF8D-25DC-BFCC-FCA6-24642818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C88B-9672-684A-982F-AAF8733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B80D-4EBF-D4C9-928F-4054CB9C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EE49-9D2E-45B3-8C43-3A5C4BB5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98BC-8A13-9C84-9331-D3CCED51B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D19C6-E92F-1BFC-2664-9E311040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4A0E1-8DE0-D288-719D-DB5C1D7D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EC61-859B-BB60-F2FA-DA7E50CB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CC04-9C35-3AC9-8CFB-496D1199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5107-5109-FA79-4C37-45970C35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041C8-303F-874D-D943-3AEE295B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25C60-6BCA-FCB8-5E37-B00ED082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B2980-F4FB-7F70-6E4A-52872D998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EEB33-E5FE-DA43-5321-B4273226D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63A17-7C9F-788E-6E0E-720B1191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58EFC-C2FC-CEDE-064E-74FDB334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89797-0A1F-584B-59E3-973CE438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7122-64CA-BB90-CE63-93648752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466CA-7277-0DB3-A1E5-88D35F67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025F3-F748-931E-4850-48D3FEFA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59A3D-924B-8554-C39E-13EBF80F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A3F65-9756-78D7-C5C5-E38BB41D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F7F7D-E425-A780-ED1F-27CCD6B4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2EAED-89E5-88F2-4D79-00B07435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C3B2-59FA-B8D5-46FF-44914667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C6F7-4338-529B-659D-37C2B1C6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C08D-EA36-7383-4368-EE5E5B347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C959-6E90-1844-15E3-8E96598A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C178-B47A-5BDC-B85B-2CFB8A62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CC1B3-D9E2-B0CE-E3AC-77826F65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4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067B-4FA0-A147-9980-7BEE7B4F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2C360-DB5E-55A9-08E8-E31CEEE26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9519E-B68B-D43A-72FA-C69BF5C9A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6CF99-D357-A2A6-DD7A-0FD69185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8A79-BB90-7F41-AFEE-2F47D7C218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F89C2-1CBF-9070-C56C-A862EC2C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538E1-D383-A2E7-E437-BD60E031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8E07-C74B-4307-B5DD-44CACF10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00275-070E-F5A0-9BE2-3F7B4B27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93759-294B-EC55-2592-6A5AE3B79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08A79-BB90-7F41-AFEE-2F47D7C218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8335-67E0-E09E-044D-5FEEB297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4F97-CD47-C75E-BA11-09455D942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3B44C-F5F0-2C4B-A89E-882B7219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.usyd.edu.au/u/UG/SM/STAT3022/r/current/Misc/data-visualization-2.1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sape.inf.usi.ch/quick-reference/ggplot2/colou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jPlot/vignettes/plot_marginal_effect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sjPlot/vignettes/plot_interaction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aptainozlem/framingham-chd-preprocessed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DBC11-4077-79FA-30D8-2FAACE464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2944090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200">
                <a:latin typeface="Arial" panose="020B0604020202020204" pitchFamily="34" charset="0"/>
                <a:cs typeface="Arial" panose="020B0604020202020204" pitchFamily="34" charset="0"/>
              </a:rPr>
              <a:t>R Programming &amp;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8024B-61E5-F3CE-1D31-85D5199D0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Workshop 2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June 24, 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E29883E-3B95-E2F7-AE1C-1C0BD680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42" y="449036"/>
            <a:ext cx="4412177" cy="5880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E0352-100A-CAC1-F6E7-0E57BDA58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055"/>
          <a:stretch/>
        </p:blipFill>
        <p:spPr>
          <a:xfrm>
            <a:off x="496824" y="5941542"/>
            <a:ext cx="6009366" cy="7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9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the data:</a:t>
            </a:r>
          </a:p>
          <a:p>
            <a:pPr lvl="1"/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 distributions look like?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there any patterns that jump out at you?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5E93E8E-7A16-6EBF-BD1C-7F7354B0B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E8AB5-BB68-9A16-E039-9518FCDC6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36" y="2818697"/>
            <a:ext cx="4436128" cy="378529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272D6F-C344-91F7-A304-9C5D5EB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FE33C0-FD65-42D4-1C6C-6D9AF7BCF8F1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Scatterplots</a:t>
            </a:r>
          </a:p>
        </p:txBody>
      </p:sp>
    </p:spTree>
    <p:extLst>
      <p:ext uri="{BB962C8B-B14F-4D97-AF65-F5344CB8AC3E}">
        <p14:creationId xmlns:p14="http://schemas.microsoft.com/office/powerpoint/2010/main" val="415895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127"/>
            <a:ext cx="10515599" cy="43928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ggplot2 cheat sheet: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https://www.maths.usyd.edu.au/u/UG/SM/STAT3022/r/current/Misc/data-visualization-2.1.pdf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 reference: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https://sape.inf.usi.ch/quick-reference/ggplot2/colour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5E93E8E-7A16-6EBF-BD1C-7F7354B0B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9AC4EB-6674-7348-7B0B-CBC9280D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09"/>
          <a:stretch/>
        </p:blipFill>
        <p:spPr bwMode="auto">
          <a:xfrm>
            <a:off x="6864303" y="3654462"/>
            <a:ext cx="5013809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BCF29-9140-4A6A-8AE6-F18A4D37C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887" y="3772891"/>
            <a:ext cx="6460815" cy="25111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2C71FC-E66B-2D3B-755E-17B59F0B60C7}"/>
              </a:ext>
            </a:extLst>
          </p:cNvPr>
          <p:cNvSpPr txBox="1">
            <a:spLocks/>
          </p:cNvSpPr>
          <p:nvPr/>
        </p:nvSpPr>
        <p:spPr>
          <a:xfrm>
            <a:off x="838200" y="188433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D492AA-A40B-C502-0D6A-691DDD4A3B88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Helpful Links</a:t>
            </a:r>
          </a:p>
        </p:txBody>
      </p:sp>
    </p:spTree>
    <p:extLst>
      <p:ext uri="{BB962C8B-B14F-4D97-AF65-F5344CB8AC3E}">
        <p14:creationId xmlns:p14="http://schemas.microsoft.com/office/powerpoint/2010/main" val="334512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between continuous variables.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older people have higher blood pressure? Is this association statistically significant?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B85D6-6468-7D7C-021E-9B991D92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8204F8-8B14-A49E-CA84-6676873CBEEB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4312A3-DFBD-24D8-6318-F60257EFC9F1}"/>
              </a:ext>
            </a:extLst>
          </p:cNvPr>
          <p:cNvSpPr txBox="1">
            <a:spLocks/>
          </p:cNvSpPr>
          <p:nvPr/>
        </p:nvSpPr>
        <p:spPr>
          <a:xfrm>
            <a:off x="838200" y="3978234"/>
            <a:ext cx="10515600" cy="251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 syntax</a:t>
            </a:r>
            <a:endParaRPr lang="en-US" sz="2400" b="1" u="sng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2262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22262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cor.test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(df$variable1, df$variable2)</a:t>
            </a:r>
          </a:p>
          <a:p>
            <a:pPr marL="322262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cor.test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(~ variable1 + variable2, data =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20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between continuous variables.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older people have higher blood pressure? Is this association statistically significant?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74635-4EC9-8C62-B2FC-2681C32D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6096000" cy="2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3CED3-80A6-7BF6-54C7-A7E70262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013" y="2918487"/>
            <a:ext cx="3882529" cy="36652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7B85D6-6468-7D7C-021E-9B991D92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8204F8-8B14-A49E-CA84-6676873CBEEB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60475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between continuous variables.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older people have higher blood pressure? Is this association statistically significant?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1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 correlation test to see if the number of cigarettes smoked per day is related to blood glucose levels. 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2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the correlation and show individual data points.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F8B5A7-505B-E93D-A75A-61B4EE29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0A0307-D4A7-7D21-CFCC-2B370CCDD5DF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272442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One-way t-tests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your sample different from the population mean on a given variable?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number of cigarettes smoked by our sample significantly different from 0? Different from 10 cigarettes per day?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7AD929-ADB9-32B8-3197-70454AE8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E77D1E-900F-F94F-6376-94B115C842BF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825304-520F-9762-C615-AC29345F13F4}"/>
              </a:ext>
            </a:extLst>
          </p:cNvPr>
          <p:cNvSpPr txBox="1">
            <a:spLocks/>
          </p:cNvSpPr>
          <p:nvPr/>
        </p:nvSpPr>
        <p:spPr>
          <a:xfrm>
            <a:off x="838200" y="4517571"/>
            <a:ext cx="10515600" cy="197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 syntax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9462" lvl="1" indent="0" algn="ctr">
              <a:buFont typeface="Arial" panose="020B0604020202020204" pitchFamily="34" charset="0"/>
              <a:buNone/>
            </a:pPr>
            <a:endParaRPr lang="en-US"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9462" lvl="1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df$outcome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mu = 0)</a:t>
            </a:r>
          </a:p>
        </p:txBody>
      </p:sp>
    </p:spTree>
    <p:extLst>
      <p:ext uri="{BB962C8B-B14F-4D97-AF65-F5344CB8AC3E}">
        <p14:creationId xmlns:p14="http://schemas.microsoft.com/office/powerpoint/2010/main" val="2548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Two-way t-tests: 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between two groups.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people with diabetes have higher glucose levels than those without diabetes?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60DA3-3380-B7B1-F146-174BD13A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296" y="3429000"/>
            <a:ext cx="2921000" cy="32131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8D17DE9-D5BE-B5F3-4DB5-91CA421E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DB2795-A759-9E0D-EFEF-A7515CECD3BF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22A4E5-5619-7FA5-ACE5-A597F8FF42E8}"/>
              </a:ext>
            </a:extLst>
          </p:cNvPr>
          <p:cNvSpPr txBox="1">
            <a:spLocks/>
          </p:cNvSpPr>
          <p:nvPr/>
        </p:nvSpPr>
        <p:spPr>
          <a:xfrm>
            <a:off x="838200" y="4343400"/>
            <a:ext cx="7962096" cy="214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 syntax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79462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9462" lvl="1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(outcome ~ group, data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675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 syntax</a:t>
            </a:r>
          </a:p>
          <a:p>
            <a:pPr marL="311150" lvl="1" indent="0">
              <a:buNone/>
            </a:pPr>
            <a:endParaRPr lang="en-US"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52E463-08D7-12A0-DF98-B2BD351D2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59681"/>
              </p:ext>
            </p:extLst>
          </p:nvPr>
        </p:nvGraphicFramePr>
        <p:xfrm>
          <a:off x="523090" y="2752861"/>
          <a:ext cx="11145819" cy="305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856524">
                  <a:extLst>
                    <a:ext uri="{9D8B030D-6E8A-4147-A177-3AD203B41FA5}">
                      <a16:colId xmlns:a16="http://schemas.microsoft.com/office/drawing/2014/main" val="3969069258"/>
                    </a:ext>
                  </a:extLst>
                </a:gridCol>
                <a:gridCol w="6289295">
                  <a:extLst>
                    <a:ext uri="{9D8B030D-6E8A-4147-A177-3AD203B41FA5}">
                      <a16:colId xmlns:a16="http://schemas.microsoft.com/office/drawing/2014/main" val="1307999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7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outcome ~ predictor1 + predictor2 +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effects of predictor 1, predictor 2,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outcome ~ predictor1 + predictor2 + predictor1:predictor2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effects of predictor 1 and predictor 2, and the interaction between predictor 1 and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outcome ~ predictor1 * predictor2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effects of predictor 1 and predictor 2, and the interaction between predictor 1 and predictor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outcome ~ predictor1 + predictor1:predictor2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effect of predictor 1 only, and the interaction between predictor 1 and predictor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26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outcome ~ predictor1:predictor2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interaction between predictor 1 and predictor 2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5401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164B66A-B6A7-B1EF-CB63-102EF163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9E309E-07DC-62FB-A6F0-FA70FD34B4EC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Regressions</a:t>
            </a:r>
          </a:p>
        </p:txBody>
      </p:sp>
    </p:spTree>
    <p:extLst>
      <p:ext uri="{BB962C8B-B14F-4D97-AF65-F5344CB8AC3E}">
        <p14:creationId xmlns:p14="http://schemas.microsoft.com/office/powerpoint/2010/main" val="3470790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effects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between variables of all classes.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age and blood pressure related to blood glucose levels?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smoking status and use of BP medications related to cholesterol levels?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are sex and cholesterol levels related to blood pressure? Plot significant effects.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15CBED-0C2F-126D-3858-24F510D8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34BB22-D766-34AB-5656-F82F20924067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Regressions</a:t>
            </a:r>
          </a:p>
        </p:txBody>
      </p:sp>
    </p:spTree>
    <p:extLst>
      <p:ext uri="{BB962C8B-B14F-4D97-AF65-F5344CB8AC3E}">
        <p14:creationId xmlns:p14="http://schemas.microsoft.com/office/powerpoint/2010/main" val="283213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between variables of all classes.</a:t>
            </a:r>
          </a:p>
          <a:p>
            <a:pPr lvl="1"/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sex and cholesterol levels related to blood pressure?</a:t>
            </a:r>
          </a:p>
          <a:p>
            <a:pPr lvl="1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age, hypertension, and a history of stroke related to cholesterol levels? Plot significant effects.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AA2681-C788-AB8D-3955-E7D4D905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BBB3CA-11A5-E21F-EFDE-67B922FEAF6E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Regressions</a:t>
            </a:r>
          </a:p>
        </p:txBody>
      </p:sp>
    </p:spTree>
    <p:extLst>
      <p:ext uri="{BB962C8B-B14F-4D97-AF65-F5344CB8AC3E}">
        <p14:creationId xmlns:p14="http://schemas.microsoft.com/office/powerpoint/2010/main" val="96636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83;p28">
            <a:extLst>
              <a:ext uri="{FF2B5EF4-FFF2-40B4-BE49-F238E27FC236}">
                <a16:creationId xmlns:a16="http://schemas.microsoft.com/office/drawing/2014/main" id="{EEFB2E7D-43ED-4BB2-AA4B-CAD63949D371}"/>
              </a:ext>
            </a:extLst>
          </p:cNvPr>
          <p:cNvSpPr txBox="1">
            <a:spLocks/>
          </p:cNvSpPr>
          <p:nvPr/>
        </p:nvSpPr>
        <p:spPr>
          <a:xfrm>
            <a:off x="451413" y="743206"/>
            <a:ext cx="11215868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Centre for Computational Medicine (CCM)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52BECA-9C40-3501-5F09-07302952AB95}"/>
              </a:ext>
            </a:extLst>
          </p:cNvPr>
          <p:cNvGrpSpPr/>
          <p:nvPr/>
        </p:nvGrpSpPr>
        <p:grpSpPr>
          <a:xfrm>
            <a:off x="743538" y="2360294"/>
            <a:ext cx="5635371" cy="2710227"/>
            <a:chOff x="1848681" y="2834046"/>
            <a:chExt cx="3395775" cy="163313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0D08246-072F-47D0-A0BC-35F554C736B8}"/>
                </a:ext>
              </a:extLst>
            </p:cNvPr>
            <p:cNvSpPr/>
            <p:nvPr/>
          </p:nvSpPr>
          <p:spPr>
            <a:xfrm>
              <a:off x="1848681" y="3999648"/>
              <a:ext cx="3395775" cy="4675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3F456C5-F1BF-47A6-8971-CC33905A6D4C}"/>
                </a:ext>
              </a:extLst>
            </p:cNvPr>
            <p:cNvSpPr/>
            <p:nvPr/>
          </p:nvSpPr>
          <p:spPr>
            <a:xfrm>
              <a:off x="1848681" y="3423506"/>
              <a:ext cx="3395775" cy="4675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F8E5989-E1F5-472F-96C4-68B66A0EEC52}"/>
                </a:ext>
              </a:extLst>
            </p:cNvPr>
            <p:cNvSpPr/>
            <p:nvPr/>
          </p:nvSpPr>
          <p:spPr>
            <a:xfrm>
              <a:off x="1848681" y="2834046"/>
              <a:ext cx="3395775" cy="4675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D37B44BF-E205-481B-BB2B-119C46BA7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634" y="2883109"/>
              <a:ext cx="476865" cy="407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A9F80007-C50A-4911-B6BE-C1235BD49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24" y="3531140"/>
              <a:ext cx="382299" cy="248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07E9AA74-FF97-402C-A49F-17DB412A0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24" y="4067365"/>
              <a:ext cx="382299" cy="3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002DB4-347F-4F20-807D-DC357AB599DF}"/>
                </a:ext>
              </a:extLst>
            </p:cNvPr>
            <p:cNvSpPr txBox="1"/>
            <p:nvPr/>
          </p:nvSpPr>
          <p:spPr>
            <a:xfrm>
              <a:off x="2473987" y="2941872"/>
              <a:ext cx="2594775" cy="241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Data analysis and grant support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6A4642-506E-4C2A-A2E8-A029797362EB}"/>
                </a:ext>
              </a:extLst>
            </p:cNvPr>
            <p:cNvSpPr txBox="1"/>
            <p:nvPr/>
          </p:nvSpPr>
          <p:spPr>
            <a:xfrm>
              <a:off x="2473987" y="3549064"/>
              <a:ext cx="2594775" cy="241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Tools and pipeline development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0BAA6F-0A11-4B33-985A-2716FC0FFDC7}"/>
                </a:ext>
              </a:extLst>
            </p:cNvPr>
            <p:cNvSpPr txBox="1"/>
            <p:nvPr/>
          </p:nvSpPr>
          <p:spPr>
            <a:xfrm>
              <a:off x="2473987" y="4116525"/>
              <a:ext cx="2594775" cy="241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Workshops and training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0E255DA-A75A-5049-A3BF-E5C893A1AEBC}"/>
              </a:ext>
            </a:extLst>
          </p:cNvPr>
          <p:cNvGrpSpPr/>
          <p:nvPr/>
        </p:nvGrpSpPr>
        <p:grpSpPr>
          <a:xfrm>
            <a:off x="6772012" y="2206043"/>
            <a:ext cx="4127147" cy="3018730"/>
            <a:chOff x="6662160" y="2014245"/>
            <a:chExt cx="5109244" cy="3506220"/>
          </a:xfrm>
        </p:grpSpPr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1FA1ACA0-87B0-554F-BCE7-CD082DDFF8CD}"/>
                </a:ext>
              </a:extLst>
            </p:cNvPr>
            <p:cNvSpPr/>
            <p:nvPr/>
          </p:nvSpPr>
          <p:spPr>
            <a:xfrm>
              <a:off x="9706205" y="2014245"/>
              <a:ext cx="1342842" cy="129975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9960" tIns="280478" rIns="249960" bIns="280478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</a:pPr>
              <a:r>
                <a:rPr lang="en-CA" sz="1200" dirty="0"/>
                <a:t>HPC</a:t>
              </a:r>
            </a:p>
          </p:txBody>
        </p:sp>
        <p:sp>
          <p:nvSpPr>
            <p:cNvPr id="29" name="Freeform: Shape 18">
              <a:extLst>
                <a:ext uri="{FF2B5EF4-FFF2-40B4-BE49-F238E27FC236}">
                  <a16:creationId xmlns:a16="http://schemas.microsoft.com/office/drawing/2014/main" id="{ED0F1E3B-9598-1346-B013-E44595075268}"/>
                </a:ext>
              </a:extLst>
            </p:cNvPr>
            <p:cNvSpPr/>
            <p:nvPr/>
          </p:nvSpPr>
          <p:spPr>
            <a:xfrm>
              <a:off x="8255935" y="2014245"/>
              <a:ext cx="1342842" cy="129975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8" rIns="204240" bIns="234758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</a:pPr>
              <a:r>
                <a:rPr lang="en-CA" sz="1200" dirty="0"/>
                <a:t>Software </a:t>
              </a:r>
            </a:p>
            <a:p>
              <a:pPr algn="ctr" defTabSz="1200150">
                <a:lnSpc>
                  <a:spcPct val="90000"/>
                </a:lnSpc>
                <a:spcAft>
                  <a:spcPct val="35000"/>
                </a:spcAft>
              </a:pPr>
              <a:r>
                <a:rPr lang="en-CA" sz="1200" dirty="0"/>
                <a:t>&amp; Portals</a:t>
              </a:r>
            </a:p>
          </p:txBody>
        </p:sp>
        <p:sp>
          <p:nvSpPr>
            <p:cNvPr id="30" name="Freeform: Shape 19">
              <a:extLst>
                <a:ext uri="{FF2B5EF4-FFF2-40B4-BE49-F238E27FC236}">
                  <a16:creationId xmlns:a16="http://schemas.microsoft.com/office/drawing/2014/main" id="{95D2D781-3FA9-D24A-BAF8-F5CA39AC4FFF}"/>
                </a:ext>
              </a:extLst>
            </p:cNvPr>
            <p:cNvSpPr/>
            <p:nvPr/>
          </p:nvSpPr>
          <p:spPr>
            <a:xfrm>
              <a:off x="8978292" y="3117478"/>
              <a:ext cx="1342842" cy="129975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10" tIns="337628" rIns="307110" bIns="337628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</a:pPr>
              <a:r>
                <a:rPr lang="en-CA" sz="1600" dirty="0"/>
                <a:t>CCM</a:t>
              </a:r>
            </a:p>
          </p:txBody>
        </p:sp>
        <p:sp>
          <p:nvSpPr>
            <p:cNvPr id="31" name="Freeform: Shape 21">
              <a:extLst>
                <a:ext uri="{FF2B5EF4-FFF2-40B4-BE49-F238E27FC236}">
                  <a16:creationId xmlns:a16="http://schemas.microsoft.com/office/drawing/2014/main" id="{AEFF9CB9-C2B4-BD44-89BA-86906AC08AE6}"/>
                </a:ext>
              </a:extLst>
            </p:cNvPr>
            <p:cNvSpPr/>
            <p:nvPr/>
          </p:nvSpPr>
          <p:spPr>
            <a:xfrm>
              <a:off x="10428562" y="3117478"/>
              <a:ext cx="1342842" cy="129975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8" rIns="204240" bIns="234758" numCol="1" spcCol="1270" anchor="ctr" anchorCtr="0">
              <a:noAutofit/>
            </a:bodyPr>
            <a:lstStyle/>
            <a:p>
              <a:pPr algn="ctr" defTabSz="866775">
                <a:lnSpc>
                  <a:spcPct val="90000"/>
                </a:lnSpc>
                <a:spcAft>
                  <a:spcPct val="35000"/>
                </a:spcAft>
              </a:pPr>
              <a:r>
                <a:rPr lang="en-CA" sz="1200" dirty="0"/>
                <a:t>Machine Learning</a:t>
              </a:r>
            </a:p>
          </p:txBody>
        </p:sp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B17B3E82-5653-7A4C-BAA7-26AB5D9E7339}"/>
                </a:ext>
              </a:extLst>
            </p:cNvPr>
            <p:cNvSpPr/>
            <p:nvPr/>
          </p:nvSpPr>
          <p:spPr>
            <a:xfrm>
              <a:off x="9706205" y="4220710"/>
              <a:ext cx="1342842" cy="129975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8535" tIns="309053" rIns="278535" bIns="309053" numCol="1" spcCol="1270" anchor="ctr" anchorCtr="0">
              <a:noAutofit/>
            </a:bodyPr>
            <a:lstStyle/>
            <a:p>
              <a:pPr algn="ctr" defTabSz="866775">
                <a:lnSpc>
                  <a:spcPct val="90000"/>
                </a:lnSpc>
                <a:spcAft>
                  <a:spcPct val="35000"/>
                </a:spcAft>
              </a:pPr>
              <a:r>
                <a:rPr lang="en-CA" sz="1200" dirty="0"/>
                <a:t>-Omics &amp;</a:t>
              </a:r>
            </a:p>
            <a:p>
              <a:pPr algn="ctr" defTabSz="866775">
                <a:lnSpc>
                  <a:spcPct val="90000"/>
                </a:lnSpc>
                <a:spcAft>
                  <a:spcPct val="35000"/>
                </a:spcAft>
              </a:pPr>
              <a:r>
                <a:rPr lang="en-CA" sz="1200" dirty="0"/>
                <a:t>Imaging</a:t>
              </a:r>
            </a:p>
          </p:txBody>
        </p:sp>
        <p:sp>
          <p:nvSpPr>
            <p:cNvPr id="33" name="Freeform: Shape 24">
              <a:extLst>
                <a:ext uri="{FF2B5EF4-FFF2-40B4-BE49-F238E27FC236}">
                  <a16:creationId xmlns:a16="http://schemas.microsoft.com/office/drawing/2014/main" id="{A9F408BC-5F4C-4D41-92F3-353026ADE2DC}"/>
                </a:ext>
              </a:extLst>
            </p:cNvPr>
            <p:cNvSpPr/>
            <p:nvPr/>
          </p:nvSpPr>
          <p:spPr>
            <a:xfrm>
              <a:off x="8255935" y="4220710"/>
              <a:ext cx="1342842" cy="129975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8" rIns="204240" bIns="234758" numCol="1" spcCol="1270" anchor="ctr" anchorCtr="0">
              <a:noAutofit/>
            </a:bodyPr>
            <a:lstStyle/>
            <a:p>
              <a:pPr algn="ctr" defTabSz="866775">
                <a:lnSpc>
                  <a:spcPct val="90000"/>
                </a:lnSpc>
                <a:spcAft>
                  <a:spcPct val="35000"/>
                </a:spcAft>
              </a:pPr>
              <a:r>
                <a:rPr lang="en-CA" sz="1200" dirty="0"/>
                <a:t>Training</a:t>
              </a:r>
            </a:p>
          </p:txBody>
        </p:sp>
        <p:sp>
          <p:nvSpPr>
            <p:cNvPr id="34" name="Arrow: Left-Right 26">
              <a:extLst>
                <a:ext uri="{FF2B5EF4-FFF2-40B4-BE49-F238E27FC236}">
                  <a16:creationId xmlns:a16="http://schemas.microsoft.com/office/drawing/2014/main" id="{D1F60EFA-98D1-B54A-BEDE-E8628015E55F}"/>
                </a:ext>
              </a:extLst>
            </p:cNvPr>
            <p:cNvSpPr/>
            <p:nvPr/>
          </p:nvSpPr>
          <p:spPr>
            <a:xfrm>
              <a:off x="8040009" y="3666551"/>
              <a:ext cx="938283" cy="23731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41" name="Freeform: Shape 18">
              <a:extLst>
                <a:ext uri="{FF2B5EF4-FFF2-40B4-BE49-F238E27FC236}">
                  <a16:creationId xmlns:a16="http://schemas.microsoft.com/office/drawing/2014/main" id="{AE8535DD-2F66-2446-AE2F-FE0AD192EFD4}"/>
                </a:ext>
              </a:extLst>
            </p:cNvPr>
            <p:cNvSpPr/>
            <p:nvPr/>
          </p:nvSpPr>
          <p:spPr>
            <a:xfrm>
              <a:off x="6662160" y="3187839"/>
              <a:ext cx="1342842" cy="1299755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8" rIns="204240" bIns="234758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</a:pPr>
              <a:r>
                <a:rPr lang="en-CA" sz="1600" dirty="0">
                  <a:solidFill>
                    <a:schemeClr val="tx1"/>
                  </a:solidFill>
                </a:rPr>
                <a:t>Your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79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main effects: </a:t>
            </a: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https://cran.r-project.org/web/packages/sjPlot/vignettes/plot_marginal_effects.html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interactions:</a:t>
            </a: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https://cran.r-project.org/web/packages/sjPlot/vignettes/plot_interactions.html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AA2681-C788-AB8D-3955-E7D4D905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BBB3CA-11A5-E21F-EFDE-67B922FEAF6E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Helpful Links</a:t>
            </a:r>
          </a:p>
        </p:txBody>
      </p:sp>
    </p:spTree>
    <p:extLst>
      <p:ext uri="{BB962C8B-B14F-4D97-AF65-F5344CB8AC3E}">
        <p14:creationId xmlns:p14="http://schemas.microsoft.com/office/powerpoint/2010/main" val="344539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1268" cy="4351338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en-US" sz="3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on GitHub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data manipulation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tidyverse vs base R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6B7700-9EFB-0DC6-B42E-B64593FADEA0}"/>
              </a:ext>
            </a:extLst>
          </p:cNvPr>
          <p:cNvSpPr txBox="1">
            <a:spLocks/>
          </p:cNvSpPr>
          <p:nvPr/>
        </p:nvSpPr>
        <p:spPr>
          <a:xfrm>
            <a:off x="6033472" y="1825625"/>
            <a:ext cx="5320328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using ggplot2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159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Framingham Heart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81"/>
            <a:ext cx="10515600" cy="4883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longest prospective epidemiological studies of cardiovascular disease and its risk factors.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Began in 1948 in Framingham, MA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enrolled 5209 men and women aged 29-62 years old.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them over time, with assessments every 2 years.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Examinations included: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medical history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exams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tests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Lifestyle and habits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Noninvasive imaging</a:t>
            </a:r>
          </a:p>
        </p:txBody>
      </p:sp>
    </p:spTree>
    <p:extLst>
      <p:ext uri="{BB962C8B-B14F-4D97-AF65-F5344CB8AC3E}">
        <p14:creationId xmlns:p14="http://schemas.microsoft.com/office/powerpoint/2010/main" val="29648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Framingham Heart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2"/>
            <a:ext cx="10515600" cy="46143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for the original cohort ended in 2014.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Incorporated offspring and their spouses into the study over time.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Today, they have data from three generations of participants as well as more ethnically diverse cohorts.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Dataset: Subset of the FHS Data from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559"/>
            <a:ext cx="10515600" cy="4695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the data with 4000+ records and 16 variables.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https://www.kaggle.com/datasets/captainozlem/framingham-chd-preprocessed-data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214980-9D21-421D-86A6-C99616B9A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168" y="2279446"/>
            <a:ext cx="6989663" cy="44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the data and its structure – are all the variables in the right format?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the dataset to keep data from male participants who develop heart disease in 10 years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7E05-88AC-A786-F339-B1A5969A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33"/>
            <a:ext cx="10515600" cy="8308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the data: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 distributions look like? 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a histogram and density plot showing the distribution for heart rate. 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6E583-C0D7-01F9-88A8-89C1D583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7" y="3197069"/>
            <a:ext cx="4314302" cy="3295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629E27-EA8C-C676-5E6E-C7EC60CFA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393" y="3197069"/>
            <a:ext cx="4314303" cy="32958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9EB86C9-6EDF-2F9E-5D0E-2120F825A458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146372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A27F-CF0A-89E5-17D1-A055DAC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683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the data:</a:t>
            </a:r>
          </a:p>
          <a:p>
            <a:pPr lvl="1"/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 distributions look like?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there any patterns that jump out at you?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bar chart showing sex differences in cigarette smoking.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5E93E8E-7A16-6EBF-BD1C-7F7354B0B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09C9C5-D505-D5CB-D26B-76B40B22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690" y="3145972"/>
            <a:ext cx="4244620" cy="36218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9889D02-B3B6-DA46-2776-5749FAAAACF1}"/>
              </a:ext>
            </a:extLst>
          </p:cNvPr>
          <p:cNvSpPr txBox="1">
            <a:spLocks/>
          </p:cNvSpPr>
          <p:nvPr/>
        </p:nvSpPr>
        <p:spPr>
          <a:xfrm>
            <a:off x="838200" y="188433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C33DD9-52CD-798B-22F5-82FB3689361E}"/>
              </a:ext>
            </a:extLst>
          </p:cNvPr>
          <p:cNvSpPr txBox="1">
            <a:spLocks/>
          </p:cNvSpPr>
          <p:nvPr/>
        </p:nvSpPr>
        <p:spPr>
          <a:xfrm>
            <a:off x="838200" y="761805"/>
            <a:ext cx="10515600" cy="8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Charts</a:t>
            </a:r>
          </a:p>
        </p:txBody>
      </p:sp>
    </p:spTree>
    <p:extLst>
      <p:ext uri="{BB962C8B-B14F-4D97-AF65-F5344CB8AC3E}">
        <p14:creationId xmlns:p14="http://schemas.microsoft.com/office/powerpoint/2010/main" val="25005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11440</TotalTime>
  <Words>900</Words>
  <Application>Microsoft Macintosh PowerPoint</Application>
  <PresentationFormat>Widescreen</PresentationFormat>
  <Paragraphs>168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Office Theme</vt:lpstr>
      <vt:lpstr>R Programming &amp; Data Analysis</vt:lpstr>
      <vt:lpstr>PowerPoint Presentation</vt:lpstr>
      <vt:lpstr>Agenda</vt:lpstr>
      <vt:lpstr>Framingham Heart Study</vt:lpstr>
      <vt:lpstr>Framingham Heart Study</vt:lpstr>
      <vt:lpstr>Our Dataset: Subset of the FHS Data from Kaggle</vt:lpstr>
      <vt:lpstr>Data exploration</vt:lpstr>
      <vt:lpstr>Data visualization</vt:lpstr>
      <vt:lpstr>PowerPoint Presentation</vt:lpstr>
      <vt:lpstr>Data visualization</vt:lpstr>
      <vt:lpstr>PowerPoint Presentation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Shireen Parimoo</dc:creator>
  <cp:lastModifiedBy>Shireen Parimoo</cp:lastModifiedBy>
  <cp:revision>250</cp:revision>
  <cp:lastPrinted>2024-06-25T13:15:35Z</cp:lastPrinted>
  <dcterms:created xsi:type="dcterms:W3CDTF">2024-05-28T20:16:01Z</dcterms:created>
  <dcterms:modified xsi:type="dcterms:W3CDTF">2024-06-25T13:15:52Z</dcterms:modified>
</cp:coreProperties>
</file>