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59" r:id="rId3"/>
    <p:sldId id="359" r:id="rId4"/>
    <p:sldId id="360" r:id="rId5"/>
    <p:sldId id="362" r:id="rId6"/>
    <p:sldId id="366" r:id="rId7"/>
    <p:sldId id="370" r:id="rId8"/>
    <p:sldId id="379" r:id="rId9"/>
    <p:sldId id="373" r:id="rId10"/>
    <p:sldId id="364" r:id="rId11"/>
    <p:sldId id="367" r:id="rId12"/>
    <p:sldId id="374" r:id="rId13"/>
    <p:sldId id="375" r:id="rId14"/>
    <p:sldId id="369" r:id="rId15"/>
    <p:sldId id="3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0E6"/>
    <a:srgbClr val="F2E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87597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F62E2-2B6F-9F4E-A2FB-E03E6739AA3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AC9F-70A0-D849-BCDD-F79E2CF1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9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9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3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84C5-CC12-1D7E-0DC0-2A1F6D92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4C885-5B4B-5FB6-0BF4-C51EEE2F5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C362-14FE-92D7-2191-E94F4585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6B03-E592-3FC5-6F14-D02577C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31E8-E221-75B6-B5C9-80255A10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F83B-7298-C2A4-61BF-AB268B2B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C21AB-1CD3-9968-CC39-1FEBF601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89D1-96ED-266A-C385-AF51CCC8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0F3A-B09E-981E-5229-BABDF638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FCB6-1B75-285D-C198-30BB2410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233CD-664A-6098-EC18-B67E79B7E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DBD2-EEB9-A252-0C7C-77B05123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C2A7-BDB5-0F62-62A0-B0E2E23F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8078-B869-E96E-A73A-65937BAD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C8D7-746F-0141-C2E5-B5068552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395-785A-E513-5723-E631655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7714-79EC-BA8D-4E60-3F8C053B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D818-6FD9-E564-01FD-FC94C063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18AE-6B72-E19C-DEC0-28738F0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D8CE-22B0-C1A3-35F7-EE7EAC28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AE11-6D2B-3D10-41CB-F6E98FE2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457D-C0CC-4C91-B926-EB19C1D9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AF8D-25DC-BFCC-FCA6-24642818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C88B-9672-684A-982F-AAF8733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B80D-4EBF-D4C9-928F-4054CB9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E49-9D2E-45B3-8C43-3A5C4BB5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98BC-8A13-9C84-9331-D3CCED51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19C6-E92F-1BFC-2664-9E31104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4A0E1-8DE0-D288-719D-DB5C1D7D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C61-859B-BB60-F2FA-DA7E50CB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CC04-9C35-3AC9-8CFB-496D119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5107-5109-FA79-4C37-45970C35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041C8-303F-874D-D943-3AEE295B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25C60-6BCA-FCB8-5E37-B00ED082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B2980-F4FB-7F70-6E4A-52872D99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EB33-E5FE-DA43-5321-B4273226D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63A17-7C9F-788E-6E0E-720B119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58EFC-C2FC-CEDE-064E-74FDB334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89797-0A1F-584B-59E3-973CE438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7122-64CA-BB90-CE63-93648752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466CA-7277-0DB3-A1E5-88D35F6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25F3-F748-931E-4850-48D3FEF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9A3D-924B-8554-C39E-13EBF80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A3F65-9756-78D7-C5C5-E38BB41D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F7F7D-E425-A780-ED1F-27CCD6B4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2EAED-89E5-88F2-4D79-00B07435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C3B2-59FA-B8D5-46FF-4491466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C6F7-4338-529B-659D-37C2B1C6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C08D-EA36-7383-4368-EE5E5B34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959-6E90-1844-15E3-8E96598A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C178-B47A-5BDC-B85B-2CFB8A62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C1B3-D9E2-B0CE-E3AC-77826F6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67B-4FA0-A147-9980-7BEE7B4F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2C360-DB5E-55A9-08E8-E31CEEE2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519E-B68B-D43A-72FA-C69BF5C9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CF99-D357-A2A6-DD7A-0FD69185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89C2-1CBF-9070-C56C-A862EC2C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38E1-D383-A2E7-E437-BD60E03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8E07-C74B-4307-B5DD-44CACF10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0275-070E-F5A0-9BE2-3F7B4B27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3759-294B-EC55-2592-6A5AE3B79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08A79-BB90-7F41-AFEE-2F47D7C2186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8335-67E0-E09E-044D-5FEEB297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4F97-CD47-C75E-BA11-09455D942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jPlot/vignettes/plot_marginal_effect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sjPlot/vignettes/plot_interactio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.usyd.edu.au/u/UG/SM/STAT3022/r/current/Misc/data-visualization-2.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ape.inf.usi.ch/quick-reference/ggplot2/colou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DBC11-4077-79FA-30D8-2FAACE46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>
                <a:latin typeface="Arial" panose="020B0604020202020204" pitchFamily="34" charset="0"/>
                <a:cs typeface="Arial" panose="020B0604020202020204" pitchFamily="34" charset="0"/>
              </a:rPr>
              <a:t>R Programming &amp;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024B-61E5-F3CE-1D31-85D5199D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Workshop 3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September 24, 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962E075-3749-0D33-213A-3924DBCF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9" y="391251"/>
            <a:ext cx="4449475" cy="5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9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t-tests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your sample different from the population mean on a given variable?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number of cigarettes smoked by our sample significantly different from 0? Different from 10 cigarettes per day?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7AD929-ADB9-32B8-3197-70454AE8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E77D1E-900F-F94F-6376-94B115C842BF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825304-520F-9762-C615-AC29345F13F4}"/>
              </a:ext>
            </a:extLst>
          </p:cNvPr>
          <p:cNvSpPr txBox="1">
            <a:spLocks/>
          </p:cNvSpPr>
          <p:nvPr/>
        </p:nvSpPr>
        <p:spPr>
          <a:xfrm>
            <a:off x="838200" y="4517571"/>
            <a:ext cx="10515600" cy="197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62" lvl="1" indent="0" algn="ctr">
              <a:buFont typeface="Arial" panose="020B0604020202020204" pitchFamily="34" charset="0"/>
              <a:buNone/>
            </a:pP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62" lvl="1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df$outcome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mu = 0)</a:t>
            </a:r>
          </a:p>
        </p:txBody>
      </p:sp>
    </p:spTree>
    <p:extLst>
      <p:ext uri="{BB962C8B-B14F-4D97-AF65-F5344CB8AC3E}">
        <p14:creationId xmlns:p14="http://schemas.microsoft.com/office/powerpoint/2010/main" val="2548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 t-tests: 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between two groups.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people with diabetes have higher glucose levels than those without diabetes?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60DA3-3380-B7B1-F146-174BD13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296" y="3429000"/>
            <a:ext cx="2921000" cy="3213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D17DE9-D5BE-B5F3-4DB5-91CA421E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DB2795-A759-9E0D-EFEF-A7515CECD3BF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22A4E5-5619-7FA5-ACE5-A597F8FF42E8}"/>
              </a:ext>
            </a:extLst>
          </p:cNvPr>
          <p:cNvSpPr txBox="1">
            <a:spLocks/>
          </p:cNvSpPr>
          <p:nvPr/>
        </p:nvSpPr>
        <p:spPr>
          <a:xfrm>
            <a:off x="838200" y="4343400"/>
            <a:ext cx="7962096" cy="214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79462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62" lvl="1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(outcome ~ group, data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7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</a:p>
          <a:p>
            <a:pPr marL="311150" lvl="1" indent="0">
              <a:buNone/>
            </a:pP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52E463-08D7-12A0-DF98-B2BD351D2CF3}"/>
              </a:ext>
            </a:extLst>
          </p:cNvPr>
          <p:cNvGraphicFramePr>
            <a:graphicFrameLocks noGrp="1"/>
          </p:cNvGraphicFramePr>
          <p:nvPr/>
        </p:nvGraphicFramePr>
        <p:xfrm>
          <a:off x="523090" y="2752861"/>
          <a:ext cx="11145819" cy="305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56524">
                  <a:extLst>
                    <a:ext uri="{9D8B030D-6E8A-4147-A177-3AD203B41FA5}">
                      <a16:colId xmlns:a16="http://schemas.microsoft.com/office/drawing/2014/main" val="3969069258"/>
                    </a:ext>
                  </a:extLst>
                </a:gridCol>
                <a:gridCol w="6289295">
                  <a:extLst>
                    <a:ext uri="{9D8B030D-6E8A-4147-A177-3AD203B41FA5}">
                      <a16:colId xmlns:a16="http://schemas.microsoft.com/office/drawing/2014/main" val="130799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+ predictor2 +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effects of predictor 1, predictor 2,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+ predictor2 + predictor1:predictor2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effects of predictor 1 and predictor 2, and the interaction between predictor 1 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* 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effects of predictor 1 and predictor 2, and the interaction between predictor 1 and predictor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+ predictor1:predictor2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 of predictor 1 only, and the interaction between predictor 1 and predictor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6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predictor1:predictor2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interaction between predictor 1 and predictor 2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5401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164B66A-B6A7-B1EF-CB63-102EF163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9E309E-07DC-62FB-A6F0-FA70FD34B4EC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347079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effects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variables of all classes.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age and blood pressure related to blood glucose levels?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smoking status and use of BP medications related to cholesterol levels?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are sex and cholesterol levels related to blood pressure? Plot significant effects.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15CBED-0C2F-126D-3858-24F510D8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34BB22-D766-34AB-5656-F82F20924067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28321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variables of all classes.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sex and cholesterol levels related to blood pressure?</a:t>
            </a: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age, hypertension, and a history of stroke related to cholesterol levels? Plot significant effects.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2681-C788-AB8D-3955-E7D4D905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BBB3CA-11A5-E21F-EFDE-67B922FEAF6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9663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main effects: 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https://cran.r-project.org/web/packages/sjPlot/vignettes/plot_marginal_effects.html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interactions: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https://cran.r-project.org/web/packages/sjPlot/vignettes/plot_interactions.html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2681-C788-AB8D-3955-E7D4D905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BBB3CA-11A5-E21F-EFDE-67B922FEAF6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 Links</a:t>
            </a:r>
          </a:p>
        </p:txBody>
      </p:sp>
    </p:spTree>
    <p:extLst>
      <p:ext uri="{BB962C8B-B14F-4D97-AF65-F5344CB8AC3E}">
        <p14:creationId xmlns:p14="http://schemas.microsoft.com/office/powerpoint/2010/main" val="34453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0244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on GitHub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using ggplot2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a histogram and density plot showing the distribution for heart rate.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E583-C0D7-01F9-88A8-89C1D583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7" y="3197069"/>
            <a:ext cx="4314302" cy="3295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629E27-EA8C-C676-5E6E-C7EC60CF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393" y="3197069"/>
            <a:ext cx="4314303" cy="32958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EB86C9-6EDF-2F9E-5D0E-2120F825A458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4637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patterns that jump out at you?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bar chart showing sex differences in cigarette smoking.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09C9C5-D505-D5CB-D26B-76B40B22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90" y="3145972"/>
            <a:ext cx="4244620" cy="36218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889D02-B3B6-DA46-2776-5749FAAAACF1}"/>
              </a:ext>
            </a:extLst>
          </p:cNvPr>
          <p:cNvSpPr txBox="1">
            <a:spLocks/>
          </p:cNvSpPr>
          <p:nvPr/>
        </p:nvSpPr>
        <p:spPr>
          <a:xfrm>
            <a:off x="838200" y="188433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C33DD9-52CD-798B-22F5-82FB3689361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25005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patterns that jump out at you?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E8AB5-BB68-9A16-E039-9518FCDC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36" y="2818697"/>
            <a:ext cx="4436128" cy="37852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272D6F-C344-91F7-A304-9C5D5EB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FE33C0-FD65-42D4-1C6C-6D9AF7BCF8F1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415895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127"/>
            <a:ext cx="10515599" cy="43928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ggplot2 cheat sheet: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https://www.maths.usyd.edu.au/u/UG/SM/STAT3022/r/current/Misc/data-visualization-2.1.pdf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reference: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https://sape.inf.usi.ch/quick-reference/ggplot2/colour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9AC4EB-6674-7348-7B0B-CBC9280D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9"/>
          <a:stretch/>
        </p:blipFill>
        <p:spPr bwMode="auto">
          <a:xfrm>
            <a:off x="6864303" y="3654462"/>
            <a:ext cx="5013809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BCF29-9140-4A6A-8AE6-F18A4D37C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87" y="3772891"/>
            <a:ext cx="6460815" cy="25111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2C71FC-E66B-2D3B-755E-17B59F0B60C7}"/>
              </a:ext>
            </a:extLst>
          </p:cNvPr>
          <p:cNvSpPr txBox="1">
            <a:spLocks/>
          </p:cNvSpPr>
          <p:nvPr/>
        </p:nvSpPr>
        <p:spPr>
          <a:xfrm>
            <a:off x="838200" y="188433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492AA-A40B-C502-0D6A-691DDD4A3B88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 Links</a:t>
            </a:r>
          </a:p>
        </p:txBody>
      </p:sp>
    </p:spTree>
    <p:extLst>
      <p:ext uri="{BB962C8B-B14F-4D97-AF65-F5344CB8AC3E}">
        <p14:creationId xmlns:p14="http://schemas.microsoft.com/office/powerpoint/2010/main" val="334512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continuous variables.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older people have higher blood pressure? Is this association statistically significant?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B85D6-6468-7D7C-021E-9B991D9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8204F8-8B14-A49E-CA84-6676873CBEEB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4312A3-DFBD-24D8-6318-F60257EFC9F1}"/>
              </a:ext>
            </a:extLst>
          </p:cNvPr>
          <p:cNvSpPr txBox="1">
            <a:spLocks/>
          </p:cNvSpPr>
          <p:nvPr/>
        </p:nvSpPr>
        <p:spPr>
          <a:xfrm>
            <a:off x="838200" y="3978234"/>
            <a:ext cx="10515600" cy="251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  <a:endParaRPr lang="en-US" sz="2400" b="1" u="sng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2262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22262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cor.test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(df$variable1, df$variable2)</a:t>
            </a:r>
          </a:p>
          <a:p>
            <a:pPr marL="322262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cor.test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(~ variable1 + variable2, data =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20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continuous variables.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older people have higher blood pressure? Is this association statistically significant?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74635-4EC9-8C62-B2FC-2681C32D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096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3CED3-80A6-7BF6-54C7-A7E70262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013" y="2918487"/>
            <a:ext cx="3882529" cy="36652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7B85D6-6468-7D7C-021E-9B991D9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8204F8-8B14-A49E-CA84-6676873CBEEB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6047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continuous variables.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older people have higher blood pressure? Is this association statistically significant?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1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correlation test to see if the number of cigarettes smoked per day is related to blood glucose levels. 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2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correlation and show individual data points.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F8B5A7-505B-E93D-A75A-61B4EE29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0A0307-D4A7-7D21-CFCC-2B370CCDD5DF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272442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12898</TotalTime>
  <Words>672</Words>
  <Application>Microsoft Macintosh PowerPoint</Application>
  <PresentationFormat>Widescreen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Office Theme</vt:lpstr>
      <vt:lpstr>R Programming &amp; Data Analysis</vt:lpstr>
      <vt:lpstr>Agenda</vt:lpstr>
      <vt:lpstr>Data visualization</vt:lpstr>
      <vt:lpstr>PowerPoint Presentation</vt:lpstr>
      <vt:lpstr>Data visualization</vt:lpstr>
      <vt:lpstr>PowerPoint Presentation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Shireen Parimoo</dc:creator>
  <cp:lastModifiedBy>Shireen Parimoo</cp:lastModifiedBy>
  <cp:revision>254</cp:revision>
  <cp:lastPrinted>2024-06-25T13:15:35Z</cp:lastPrinted>
  <dcterms:created xsi:type="dcterms:W3CDTF">2024-05-28T20:16:01Z</dcterms:created>
  <dcterms:modified xsi:type="dcterms:W3CDTF">2024-09-24T14:08:31Z</dcterms:modified>
</cp:coreProperties>
</file>