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91" r:id="rId11"/>
    <p:sldId id="269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준 박" initials="성박" lastIdx="1" clrIdx="0">
    <p:extLst>
      <p:ext uri="{19B8F6BF-5375-455C-9EA6-DF929625EA0E}">
        <p15:presenceInfo xmlns:p15="http://schemas.microsoft.com/office/powerpoint/2012/main" userId="3069d3721a040c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214" autoAdjust="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5T17:11:47.08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AE85A-839E-4C59-A065-63A62781CAE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A5618-798F-4F1B-8031-90869F97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2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 가치함수는 하나의 큐함수로 볼 수 있기 때문에 최적 가치함수와 최적 큐함수가 치환되며 사용될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정책 </a:t>
            </a:r>
            <a:r>
              <a:rPr lang="ko-KR" altLang="en-US" dirty="0" err="1"/>
              <a:t>이터레이션은</a:t>
            </a:r>
            <a:r>
              <a:rPr lang="ko-KR" altLang="en-US" dirty="0"/>
              <a:t> 모든 상태에 대해 한 타임 스텝마다 가치함수를 업데이트하고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정책평가이며</a:t>
            </a:r>
            <a:r>
              <a:rPr lang="ko-KR" altLang="en-US" dirty="0"/>
              <a:t> 정책발전은 업데이트된 가치함수들을 토대로 새로운 정책을 업데이트하는 것 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가치 </a:t>
            </a:r>
            <a:r>
              <a:rPr lang="ko-KR" altLang="en-US" dirty="0" err="1"/>
              <a:t>이터레이션은</a:t>
            </a:r>
            <a:r>
              <a:rPr lang="ko-KR" altLang="en-US" dirty="0"/>
              <a:t> 모든 상태에 대해 한 타임 스텝마다 최적 가치함수</a:t>
            </a:r>
            <a:r>
              <a:rPr lang="en-US" altLang="ko-KR" dirty="0"/>
              <a:t>(</a:t>
            </a:r>
            <a:r>
              <a:rPr lang="ko-KR" altLang="en-US" dirty="0"/>
              <a:t>최적 </a:t>
            </a:r>
            <a:r>
              <a:rPr lang="ko-KR" altLang="en-US" dirty="0" err="1"/>
              <a:t>큐함수</a:t>
            </a:r>
            <a:r>
              <a:rPr lang="en-US" altLang="ko-KR" dirty="0"/>
              <a:t>)</a:t>
            </a:r>
            <a:r>
              <a:rPr lang="ko-KR" altLang="en-US" dirty="0"/>
              <a:t>로 업데이트 하고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가치함수의 </a:t>
            </a:r>
            <a:r>
              <a:rPr lang="ko-KR" altLang="en-US" dirty="0" err="1"/>
              <a:t>기댓값이기</a:t>
            </a:r>
            <a:r>
              <a:rPr lang="ko-KR" altLang="en-US" dirty="0"/>
              <a:t> 보다 특정한 행동에 대한 최적 가치함수의 업데이트이기 때문에 정책이 </a:t>
            </a:r>
            <a:r>
              <a:rPr lang="en-US" altLang="ko-KR" dirty="0"/>
              <a:t>(</a:t>
            </a:r>
            <a:r>
              <a:rPr lang="ko-KR" altLang="en-US" dirty="0"/>
              <a:t>최적</a:t>
            </a:r>
            <a:r>
              <a:rPr lang="en-US" altLang="ko-KR" dirty="0"/>
              <a:t>)</a:t>
            </a:r>
            <a:r>
              <a:rPr lang="ko-KR" altLang="en-US" dirty="0"/>
              <a:t>가치함수내에 내제되어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따로 정책발전을 통해 정책을 업데이트 해줄 필요가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다이나믹 프로그래밍의 계산 복잡도는 상태크기의 </a:t>
            </a:r>
            <a:r>
              <a:rPr lang="en-US" altLang="ko-KR" dirty="0"/>
              <a:t>3</a:t>
            </a:r>
            <a:r>
              <a:rPr lang="ko-KR" altLang="en-US" dirty="0"/>
              <a:t>제곱에 비례 </a:t>
            </a:r>
            <a:r>
              <a:rPr lang="en-US" altLang="ko-KR" dirty="0"/>
              <a:t>-&gt;</a:t>
            </a:r>
            <a:r>
              <a:rPr lang="ko-KR" altLang="en-US" dirty="0"/>
              <a:t> 바둑과 같은 경우를 해결하지 못함</a:t>
            </a:r>
            <a:endParaRPr lang="en-US" altLang="ko-KR" dirty="0"/>
          </a:p>
          <a:p>
            <a:r>
              <a:rPr lang="ko-KR" altLang="en-US" dirty="0"/>
              <a:t>상태의 차원이 증가할수록 상태의 수가 지수적으로 증가</a:t>
            </a:r>
            <a:endParaRPr lang="en-US" altLang="ko-KR" dirty="0"/>
          </a:p>
          <a:p>
            <a:r>
              <a:rPr lang="ko-KR" altLang="en-US" dirty="0"/>
              <a:t>보상과 상태 변환확률을 이미 정확히 아는 가정하에 진행하지만 일반적인 경우 이를 미리 알 수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다이나믹 프로그래밍은 모든 상태의 가치함수를 업데이트 해주어야 만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환경의 모델 없이 어떻게 가치함수를 학습하고 업데이트하는지 살펴보자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7BB5-6AA7-433F-997B-52C5C82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9FF59-1B7A-4793-8819-548A23F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57D31-0DEB-4C14-9821-723AB7B0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05ED0-0F2A-4412-BE4A-642FFFF6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0416-6293-4FA3-94A0-D923CDEA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AE3AD-B178-496D-B760-EB07103A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78364-6A32-43FA-9222-FD5297D0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07B29-9C3D-4552-AC81-61E089B7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D7F80-3392-413E-8092-37E0C75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48476-4AAD-4758-B256-49FF8959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942C9-E5B3-4736-9877-EC461A32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AFFBB-D6A8-4378-81A8-FB273C06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B32B0-09D7-42B8-9EDC-FBAB6555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3A5FF-CE00-4489-86BD-F187345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7C941-A0FB-42F3-B185-7D421F53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ED413-EF5F-425C-A244-5D528283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B7E0D-00F0-4C1D-ACE6-A50C4644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EAEB8-1DCD-4226-8734-D1B2025F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0629C-D65D-4DFB-BCB1-D461C51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0A351-DC75-471C-ACB6-8A7DB741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A5091-B672-4636-A77B-525046D4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B1AC1-A4BE-43CE-BC26-D630BEF1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DD779-EBD7-414D-A338-E4DB83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9448-4DF2-4126-999E-9B83D82E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20B5A-B42F-4B82-BA6A-DC74462B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29AD-6061-4AD8-86B9-223C74A3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4906D-8F6C-4F2E-95C0-5BF3C3188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283E9-8F32-4FC0-8741-6F1A5034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60436-C3AE-4246-A46B-84D2FBFE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D29C4-B9C6-40EA-B2D3-847EF982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0C443-640D-41FB-ACC6-5373353C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5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7859-A4FA-4B2F-834C-BC0F60AF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0CE8D-3D9D-41F6-AB9E-B29721DD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B069E-5CE7-4AF7-A858-9C5FC67F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8917-ACF6-4073-BDDB-C6A5E2F8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A5B786-2F39-489F-835A-9F227CA5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3EADA-4F23-4EE1-A1F6-6B1CCA6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97B5E-257D-4DDC-A7FC-B943C93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7B9D3-F366-4AFD-96BB-CE45206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6F5A2-DA5A-42C7-A0D2-B9E1ABA0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6C98F-3E10-454D-A9BE-494D6C1C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67F980-6952-4137-A151-46C3E11F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A350A-64B6-4CF0-9C2F-ED405724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11584B-A67C-42A7-804B-B51CD66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4360D8-4EEB-4DB3-95DD-296045DD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DAC6C-DA37-44E3-8577-547A3FE5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685A-F55F-49BC-8E0F-581F8CB2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E1AB2-ED0E-43C0-A011-3E43B00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4063AC-3C81-472B-A9EE-137B5B4E5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0AA86-8211-419F-A379-3D28E377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32A0B-5A4B-4E18-A34D-158620CD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F82DA-405B-49AD-BC3C-FB474C9B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415EF-EFA3-4612-AB19-08691D61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2BC58-90BC-4408-9009-61FAC748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A3C14-50DF-4F56-9A0E-48487FDC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D154C-1A8C-453D-ACA5-9042632B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9A44E-C163-48CC-A14F-6A056979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6FB58-1B25-45C7-8E42-ECBF448E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B0CF25-6A95-405C-9DB1-54452439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2BBD2-A243-4B5A-AD5D-346E350E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33759-CFF6-4FD6-9B71-3EC44551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6EB0-D642-48BE-9DDA-390B55E29FC0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4390A-1438-4B38-848E-0428B13ED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50407-1F26-4ADA-B1FD-963ADAE7F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C771E-ED6E-4967-B147-A1975DC70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2400"/>
            <a:ext cx="9144000" cy="1303812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8719AF-B78C-4313-84BA-F8E71A10BF8A}"/>
              </a:ext>
            </a:extLst>
          </p:cNvPr>
          <p:cNvSpPr txBox="1">
            <a:spLocks/>
          </p:cNvSpPr>
          <p:nvPr/>
        </p:nvSpPr>
        <p:spPr>
          <a:xfrm>
            <a:off x="1963882" y="5548746"/>
            <a:ext cx="8264236" cy="545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박성준</a:t>
            </a:r>
          </a:p>
        </p:txBody>
      </p:sp>
    </p:spTree>
    <p:extLst>
      <p:ext uri="{BB962C8B-B14F-4D97-AF65-F5344CB8AC3E}">
        <p14:creationId xmlns:p14="http://schemas.microsoft.com/office/powerpoint/2010/main" val="132669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몬테카를로 예측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CEC070-67BC-4FE0-BC44-842D915143D8}"/>
              </a:ext>
            </a:extLst>
          </p:cNvPr>
          <p:cNvSpPr/>
          <p:nvPr/>
        </p:nvSpPr>
        <p:spPr>
          <a:xfrm>
            <a:off x="2186517" y="1944053"/>
            <a:ext cx="1381125" cy="52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샘플링</a:t>
            </a:r>
            <a:endParaRPr lang="en-US" altLang="ko-KR" dirty="0"/>
          </a:p>
          <a:p>
            <a:pPr algn="ctr"/>
            <a:r>
              <a:rPr lang="en-US" altLang="ko-KR" sz="1200" dirty="0"/>
              <a:t>(1</a:t>
            </a:r>
            <a:r>
              <a:rPr lang="ko-KR" altLang="en-US" sz="1200" dirty="0"/>
              <a:t>개 에피소드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B1C835-E9DA-4AB4-AD99-2942BC2812A8}"/>
              </a:ext>
            </a:extLst>
          </p:cNvPr>
          <p:cNvSpPr/>
          <p:nvPr/>
        </p:nvSpPr>
        <p:spPr>
          <a:xfrm>
            <a:off x="4485217" y="1944053"/>
            <a:ext cx="1381125" cy="52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</a:t>
            </a:r>
          </a:p>
        </p:txBody>
      </p:sp>
      <p:sp>
        <p:nvSpPr>
          <p:cNvPr id="21" name="덧셈 기호 17">
            <a:extLst>
              <a:ext uri="{FF2B5EF4-FFF2-40B4-BE49-F238E27FC236}">
                <a16:creationId xmlns:a16="http://schemas.microsoft.com/office/drawing/2014/main" id="{D22D3CCD-9A44-4085-85B0-EDD532FEBDFD}"/>
              </a:ext>
            </a:extLst>
          </p:cNvPr>
          <p:cNvSpPr/>
          <p:nvPr/>
        </p:nvSpPr>
        <p:spPr>
          <a:xfrm>
            <a:off x="3848630" y="2001203"/>
            <a:ext cx="393700" cy="4064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D32176-884A-49EB-9503-FACF6C524009}"/>
              </a:ext>
            </a:extLst>
          </p:cNvPr>
          <p:cNvCxnSpPr/>
          <p:nvPr/>
        </p:nvCxnSpPr>
        <p:spPr>
          <a:xfrm>
            <a:off x="6255280" y="2204403"/>
            <a:ext cx="12065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D5E9E9-06FE-4645-AB78-102A601051EA}"/>
              </a:ext>
            </a:extLst>
          </p:cNvPr>
          <p:cNvSpPr/>
          <p:nvPr/>
        </p:nvSpPr>
        <p:spPr>
          <a:xfrm>
            <a:off x="7937665" y="1950403"/>
            <a:ext cx="2085969" cy="52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가치함수 추정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B7F5FD-B194-48FF-A765-B2100C564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897" y="2608459"/>
            <a:ext cx="2750903" cy="931075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4A22480-7161-483F-996D-C6CD8EA67319}"/>
              </a:ext>
            </a:extLst>
          </p:cNvPr>
          <p:cNvSpPr txBox="1">
            <a:spLocks/>
          </p:cNvSpPr>
          <p:nvPr/>
        </p:nvSpPr>
        <p:spPr>
          <a:xfrm>
            <a:off x="667327" y="2062163"/>
            <a:ext cx="11183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400" dirty="0"/>
              <a:t>에피소드마다의 </a:t>
            </a:r>
            <a:r>
              <a:rPr lang="ko-KR" altLang="en-US" sz="2400" dirty="0" err="1"/>
              <a:t>반환값들의</a:t>
            </a:r>
            <a:r>
              <a:rPr lang="ko-KR" altLang="en-US" sz="2400" dirty="0"/>
              <a:t> 평균으로 가치함수를 추정</a:t>
            </a:r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/>
              <a:t>        은 현재 받은 </a:t>
            </a:r>
            <a:r>
              <a:rPr lang="ko-KR" altLang="en-US" sz="2400" dirty="0" err="1"/>
              <a:t>반환값과</a:t>
            </a:r>
            <a:r>
              <a:rPr lang="ko-KR" altLang="en-US" sz="2400" dirty="0"/>
              <a:t> 이전에 받은 </a:t>
            </a:r>
            <a:r>
              <a:rPr lang="ko-KR" altLang="en-US" sz="2400" dirty="0" err="1"/>
              <a:t>반환값들의</a:t>
            </a:r>
            <a:r>
              <a:rPr lang="ko-KR" altLang="en-US" sz="2400" dirty="0"/>
              <a:t> 합을 </a:t>
            </a:r>
            <a:r>
              <a:rPr lang="ko-KR" altLang="en-US" sz="2400" dirty="0" err="1"/>
              <a:t>더한것의</a:t>
            </a:r>
            <a:r>
              <a:rPr lang="ko-KR" altLang="en-US" sz="2400" dirty="0"/>
              <a:t> 평균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40DAFA-84B7-41B5-BB1F-099CA6293F6F}"/>
                  </a:ext>
                </a:extLst>
              </p:cNvPr>
              <p:cNvSpPr txBox="1"/>
              <p:nvPr/>
            </p:nvSpPr>
            <p:spPr>
              <a:xfrm>
                <a:off x="667327" y="4547975"/>
                <a:ext cx="4480616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40DAFA-84B7-41B5-BB1F-099CA629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7" y="4547975"/>
                <a:ext cx="4480616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7AA5157-BE3E-4E54-8C0E-A1B0480D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49" y="3831060"/>
            <a:ext cx="61912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B2A0A-B319-4823-8806-24C2807CB6A1}"/>
                  </a:ext>
                </a:extLst>
              </p:cNvPr>
              <p:cNvSpPr txBox="1"/>
              <p:nvPr/>
            </p:nvSpPr>
            <p:spPr>
              <a:xfrm>
                <a:off x="4774830" y="4675693"/>
                <a:ext cx="5248804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B2A0A-B319-4823-8806-24C2807C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30" y="4675693"/>
                <a:ext cx="5248804" cy="663515"/>
              </a:xfrm>
              <a:prstGeom prst="rect">
                <a:avLst/>
              </a:prstGeom>
              <a:blipFill>
                <a:blip r:embed="rId5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9989D0-9922-4B56-907A-58B0617F4293}"/>
                  </a:ext>
                </a:extLst>
              </p:cNvPr>
              <p:cNvSpPr txBox="1"/>
              <p:nvPr/>
            </p:nvSpPr>
            <p:spPr>
              <a:xfrm>
                <a:off x="4806395" y="5339208"/>
                <a:ext cx="416930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−1)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9989D0-9922-4B56-907A-58B0617F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95" y="5339208"/>
                <a:ext cx="4169303" cy="615874"/>
              </a:xfrm>
              <a:prstGeom prst="rect">
                <a:avLst/>
              </a:prstGeom>
              <a:blipFill>
                <a:blip r:embed="rId6"/>
                <a:stretch>
                  <a:fillRect l="-2193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B53BC5-C8AA-48DE-BFAF-F383589778E2}"/>
                  </a:ext>
                </a:extLst>
              </p:cNvPr>
              <p:cNvSpPr txBox="1"/>
              <p:nvPr/>
            </p:nvSpPr>
            <p:spPr>
              <a:xfrm>
                <a:off x="4812931" y="6085394"/>
                <a:ext cx="380100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B53BC5-C8AA-48DE-BFAF-F38358977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31" y="6085394"/>
                <a:ext cx="3801003" cy="615874"/>
              </a:xfrm>
              <a:prstGeom prst="rect">
                <a:avLst/>
              </a:prstGeom>
              <a:blipFill>
                <a:blip r:embed="rId7"/>
                <a:stretch>
                  <a:fillRect l="-2568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81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몬테카를로 예측</a:t>
            </a:r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D4068F-28A4-451D-A1FC-27AC0283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70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FF00D-6E3D-46FB-B8A2-363AC28B6E66}"/>
                  </a:ext>
                </a:extLst>
              </p:cNvPr>
              <p:cNvSpPr txBox="1"/>
              <p:nvPr/>
            </p:nvSpPr>
            <p:spPr>
              <a:xfrm>
                <a:off x="1222734" y="3133011"/>
                <a:ext cx="39751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)+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FF00D-6E3D-46FB-B8A2-363AC28B6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34" y="3133011"/>
                <a:ext cx="3975100" cy="483466"/>
              </a:xfrm>
              <a:prstGeom prst="rect">
                <a:avLst/>
              </a:prstGeom>
              <a:blipFill>
                <a:blip r:embed="rId2"/>
                <a:stretch>
                  <a:fillRect l="-1380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72A75D5-A0AF-4816-A70B-92E71862FA2F}"/>
              </a:ext>
            </a:extLst>
          </p:cNvPr>
          <p:cNvSpPr txBox="1"/>
          <p:nvPr/>
        </p:nvSpPr>
        <p:spPr>
          <a:xfrm>
            <a:off x="641709" y="3691811"/>
            <a:ext cx="498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몬테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카를로</a:t>
            </a:r>
            <a:r>
              <a:rPr lang="ko-KR" altLang="en-US" sz="1400" dirty="0"/>
              <a:t> 예측에서 가치함수 업데이트 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F7E3DB-0E41-430C-AD9A-809774C50195}"/>
                  </a:ext>
                </a:extLst>
              </p:cNvPr>
              <p:cNvSpPr txBox="1"/>
              <p:nvPr/>
            </p:nvSpPr>
            <p:spPr>
              <a:xfrm>
                <a:off x="994134" y="4236879"/>
                <a:ext cx="3975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)+</m:t>
                    </m:r>
                    <m:r>
                      <a:rPr lang="ko-KR" alt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F7E3DB-0E41-430C-AD9A-809774C5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34" y="4236879"/>
                <a:ext cx="3975100" cy="369332"/>
              </a:xfrm>
              <a:prstGeom prst="rect">
                <a:avLst/>
              </a:prstGeom>
              <a:blipFill>
                <a:blip r:embed="rId3"/>
                <a:stretch>
                  <a:fillRect l="-122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95121A-7232-4BED-8BAE-9253698A0098}"/>
              </a:ext>
            </a:extLst>
          </p:cNvPr>
          <p:cNvSpPr txBox="1"/>
          <p:nvPr/>
        </p:nvSpPr>
        <p:spPr>
          <a:xfrm>
            <a:off x="641708" y="4695111"/>
            <a:ext cx="498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몬테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카를로</a:t>
            </a:r>
            <a:r>
              <a:rPr lang="ko-KR" altLang="en-US" sz="1400" dirty="0"/>
              <a:t> 예측에서 가치함수 업데이트 </a:t>
            </a:r>
            <a:r>
              <a:rPr lang="ko-KR" altLang="en-US" sz="1400" dirty="0" err="1"/>
              <a:t>일반식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3303C5-C8D3-4427-B407-28A1C808311D}"/>
              </a:ext>
            </a:extLst>
          </p:cNvPr>
          <p:cNvGrpSpPr/>
          <p:nvPr/>
        </p:nvGrpSpPr>
        <p:grpSpPr>
          <a:xfrm>
            <a:off x="2634021" y="2552700"/>
            <a:ext cx="4940300" cy="1088311"/>
            <a:chOff x="2781300" y="2146300"/>
            <a:chExt cx="4940300" cy="108831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0D05F96-9389-4707-B1ED-2500F62EA6BE}"/>
                </a:ext>
              </a:extLst>
            </p:cNvPr>
            <p:cNvGrpSpPr/>
            <p:nvPr/>
          </p:nvGrpSpPr>
          <p:grpSpPr>
            <a:xfrm>
              <a:off x="2781300" y="2349500"/>
              <a:ext cx="2335213" cy="885111"/>
              <a:chOff x="2781300" y="2349500"/>
              <a:chExt cx="2335213" cy="88511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3961453-FF20-4B2E-9CA2-B8008E8B9551}"/>
                  </a:ext>
                </a:extLst>
              </p:cNvPr>
              <p:cNvSpPr/>
              <p:nvPr/>
            </p:nvSpPr>
            <p:spPr>
              <a:xfrm>
                <a:off x="2781300" y="2675811"/>
                <a:ext cx="322263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DC560A-46B6-4A96-B19C-063CCE753CA4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 flipH="1" flipV="1">
                <a:off x="2942431" y="2349500"/>
                <a:ext cx="1" cy="3263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037DC4E-5BFD-44A0-8EBC-480EF4177E5B}"/>
                  </a:ext>
                </a:extLst>
              </p:cNvPr>
              <p:cNvCxnSpPr/>
              <p:nvPr/>
            </p:nvCxnSpPr>
            <p:spPr>
              <a:xfrm>
                <a:off x="2942431" y="2349500"/>
                <a:ext cx="217408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77B5E-438A-4C8B-A706-DEE734B44B5D}"/>
                </a:ext>
              </a:extLst>
            </p:cNvPr>
            <p:cNvSpPr txBox="1"/>
            <p:nvPr/>
          </p:nvSpPr>
          <p:spPr>
            <a:xfrm>
              <a:off x="5345113" y="2146300"/>
              <a:ext cx="237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스텝 사이즈 </a:t>
              </a:r>
              <a:r>
                <a:rPr lang="en-US" altLang="ko-KR" dirty="0"/>
                <a:t>(</a:t>
              </a:r>
              <a:r>
                <a:rPr lang="en-US" altLang="ko-KR" dirty="0" err="1"/>
                <a:t>stepsize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308E56-1D67-474D-9532-CDE2CA852369}"/>
              </a:ext>
            </a:extLst>
          </p:cNvPr>
          <p:cNvGrpSpPr/>
          <p:nvPr/>
        </p:nvGrpSpPr>
        <p:grpSpPr>
          <a:xfrm>
            <a:off x="2672121" y="3845699"/>
            <a:ext cx="4902200" cy="798612"/>
            <a:chOff x="2819400" y="3439299"/>
            <a:chExt cx="4902200" cy="79861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C05CC7C-1430-4E22-B895-926FD4ACCDB5}"/>
                </a:ext>
              </a:extLst>
            </p:cNvPr>
            <p:cNvGrpSpPr/>
            <p:nvPr/>
          </p:nvGrpSpPr>
          <p:grpSpPr>
            <a:xfrm>
              <a:off x="2819400" y="3568700"/>
              <a:ext cx="2483645" cy="669211"/>
              <a:chOff x="2819400" y="3568700"/>
              <a:chExt cx="2483645" cy="66921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86A05B2-361C-4CE7-ADD2-545F4284553F}"/>
                  </a:ext>
                </a:extLst>
              </p:cNvPr>
              <p:cNvGrpSpPr/>
              <p:nvPr/>
            </p:nvGrpSpPr>
            <p:grpSpPr>
              <a:xfrm>
                <a:off x="2819400" y="3581401"/>
                <a:ext cx="673100" cy="656510"/>
                <a:chOff x="2658268" y="2527301"/>
                <a:chExt cx="673100" cy="656510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CD5551-049C-490C-9339-E333DF167324}"/>
                    </a:ext>
                  </a:extLst>
                </p:cNvPr>
                <p:cNvSpPr/>
                <p:nvPr/>
              </p:nvSpPr>
              <p:spPr>
                <a:xfrm>
                  <a:off x="2658268" y="2789079"/>
                  <a:ext cx="673100" cy="3947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A3C7E4BF-B3B6-4CAD-89D9-B6F1C77D3223}"/>
                    </a:ext>
                  </a:extLst>
                </p:cNvPr>
                <p:cNvCxnSpPr>
                  <a:stCxn id="29" idx="0"/>
                </p:cNvCxnSpPr>
                <p:nvPr/>
              </p:nvCxnSpPr>
              <p:spPr>
                <a:xfrm flipH="1" flipV="1">
                  <a:off x="2987676" y="2527301"/>
                  <a:ext cx="7142" cy="261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9D638C6-4B4B-4BB0-A149-D5DA6BC50F8E}"/>
                  </a:ext>
                </a:extLst>
              </p:cNvPr>
              <p:cNvCxnSpPr/>
              <p:nvPr/>
            </p:nvCxnSpPr>
            <p:spPr>
              <a:xfrm>
                <a:off x="3128963" y="3568700"/>
                <a:ext cx="217408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DC8EA5-941E-4C17-AD34-00FE82D899C0}"/>
                </a:ext>
              </a:extLst>
            </p:cNvPr>
            <p:cNvSpPr txBox="1"/>
            <p:nvPr/>
          </p:nvSpPr>
          <p:spPr>
            <a:xfrm>
              <a:off x="5345113" y="3439299"/>
              <a:ext cx="237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업데이트 목표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B1766C-7845-4B89-8B8A-845BEF87B93B}"/>
              </a:ext>
            </a:extLst>
          </p:cNvPr>
          <p:cNvGrpSpPr/>
          <p:nvPr/>
        </p:nvGrpSpPr>
        <p:grpSpPr>
          <a:xfrm>
            <a:off x="2494321" y="4201875"/>
            <a:ext cx="5080000" cy="1143576"/>
            <a:chOff x="2641600" y="3795475"/>
            <a:chExt cx="5080000" cy="114357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B48FB29-8125-45E9-BDAC-6ED65DEA96FB}"/>
                </a:ext>
              </a:extLst>
            </p:cNvPr>
            <p:cNvCxnSpPr/>
            <p:nvPr/>
          </p:nvCxnSpPr>
          <p:spPr>
            <a:xfrm>
              <a:off x="3562350" y="4265375"/>
              <a:ext cx="0" cy="5245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7E618E4-C1CB-4383-A8E2-9F890A44E8B7}"/>
                </a:ext>
              </a:extLst>
            </p:cNvPr>
            <p:cNvGrpSpPr/>
            <p:nvPr/>
          </p:nvGrpSpPr>
          <p:grpSpPr>
            <a:xfrm>
              <a:off x="2641600" y="3795475"/>
              <a:ext cx="5080000" cy="1143576"/>
              <a:chOff x="2641600" y="3795475"/>
              <a:chExt cx="5080000" cy="114357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0BE1556-29B2-48F4-9908-0F4E6D14C3D8}"/>
                  </a:ext>
                </a:extLst>
              </p:cNvPr>
              <p:cNvGrpSpPr/>
              <p:nvPr/>
            </p:nvGrpSpPr>
            <p:grpSpPr>
              <a:xfrm>
                <a:off x="2641600" y="3795475"/>
                <a:ext cx="2724945" cy="994489"/>
                <a:chOff x="1828800" y="3755311"/>
                <a:chExt cx="2724945" cy="994489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4BC2493-9E08-4E40-9E28-0E9C67F263D3}"/>
                    </a:ext>
                  </a:extLst>
                </p:cNvPr>
                <p:cNvSpPr/>
                <p:nvPr/>
              </p:nvSpPr>
              <p:spPr>
                <a:xfrm>
                  <a:off x="1828800" y="3755311"/>
                  <a:ext cx="1663700" cy="46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A82E9B0C-317E-49C2-8492-634513E8A161}"/>
                    </a:ext>
                  </a:extLst>
                </p:cNvPr>
                <p:cNvCxnSpPr/>
                <p:nvPr/>
              </p:nvCxnSpPr>
              <p:spPr>
                <a:xfrm>
                  <a:off x="2743200" y="4749800"/>
                  <a:ext cx="181054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0442C9-6867-41F2-A87F-48E52AACB300}"/>
                  </a:ext>
                </a:extLst>
              </p:cNvPr>
              <p:cNvSpPr txBox="1"/>
              <p:nvPr/>
            </p:nvSpPr>
            <p:spPr>
              <a:xfrm>
                <a:off x="5345113" y="4569719"/>
                <a:ext cx="237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업데이트 크기</a:t>
                </a:r>
                <a:r>
                  <a:rPr lang="en-US" altLang="ko-KR" dirty="0"/>
                  <a:t>(b)</a:t>
                </a:r>
                <a:endParaRPr lang="ko-KR" altLang="en-US" dirty="0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C58FA2E-D2E1-4688-A3EE-98E27DB38514}"/>
              </a:ext>
            </a:extLst>
          </p:cNvPr>
          <p:cNvGrpSpPr/>
          <p:nvPr/>
        </p:nvGrpSpPr>
        <p:grpSpPr>
          <a:xfrm>
            <a:off x="7574321" y="2943742"/>
            <a:ext cx="3779479" cy="2089923"/>
            <a:chOff x="7721600" y="2537342"/>
            <a:chExt cx="3779479" cy="208992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F8809E-B103-4EFC-A70A-CC1F135E9177}"/>
                </a:ext>
              </a:extLst>
            </p:cNvPr>
            <p:cNvGrpSpPr/>
            <p:nvPr/>
          </p:nvGrpSpPr>
          <p:grpSpPr>
            <a:xfrm>
              <a:off x="7933051" y="2537342"/>
              <a:ext cx="3341988" cy="1708666"/>
              <a:chOff x="7983851" y="2448442"/>
              <a:chExt cx="3341988" cy="1708666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F84F483-EB6F-4B77-9614-B0054BE25998}"/>
                  </a:ext>
                </a:extLst>
              </p:cNvPr>
              <p:cNvCxnSpPr/>
              <p:nvPr/>
            </p:nvCxnSpPr>
            <p:spPr>
              <a:xfrm>
                <a:off x="7983851" y="3352040"/>
                <a:ext cx="91971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FA1EBE0-E573-4914-AFEA-5817ADF432A9}"/>
                  </a:ext>
                </a:extLst>
              </p:cNvPr>
              <p:cNvCxnSpPr/>
              <p:nvPr/>
            </p:nvCxnSpPr>
            <p:spPr>
              <a:xfrm>
                <a:off x="8903565" y="3352040"/>
                <a:ext cx="2422274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89633-041D-49A6-A473-B00529578C0F}"/>
                  </a:ext>
                </a:extLst>
              </p:cNvPr>
              <p:cNvSpPr txBox="1"/>
              <p:nvPr/>
            </p:nvSpPr>
            <p:spPr>
              <a:xfrm>
                <a:off x="8301351" y="3787776"/>
                <a:ext cx="61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b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FA35F6F-A417-4DC7-B047-D9FCE53E67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114" y="2448442"/>
                    <a:ext cx="18807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114" y="2448442"/>
                    <a:ext cx="188078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왼쪽 중괄호 47">
                <a:extLst>
                  <a:ext uri="{FF2B5EF4-FFF2-40B4-BE49-F238E27FC236}">
                    <a16:creationId xmlns:a16="http://schemas.microsoft.com/office/drawing/2014/main" id="{AFDD8AC8-603B-40FF-9EDA-861DCCD5BBE6}"/>
                  </a:ext>
                </a:extLst>
              </p:cNvPr>
              <p:cNvSpPr/>
              <p:nvPr/>
            </p:nvSpPr>
            <p:spPr>
              <a:xfrm rot="5400000">
                <a:off x="9471827" y="1380600"/>
                <a:ext cx="366035" cy="3341988"/>
              </a:xfrm>
              <a:prstGeom prst="leftBrac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오른쪽 중괄호 48">
                <a:extLst>
                  <a:ext uri="{FF2B5EF4-FFF2-40B4-BE49-F238E27FC236}">
                    <a16:creationId xmlns:a16="http://schemas.microsoft.com/office/drawing/2014/main" id="{848CEB43-AE9B-4A5D-B181-5460CF8DE25B}"/>
                  </a:ext>
                </a:extLst>
              </p:cNvPr>
              <p:cNvSpPr/>
              <p:nvPr/>
            </p:nvSpPr>
            <p:spPr>
              <a:xfrm rot="5400000">
                <a:off x="8280633" y="3142998"/>
                <a:ext cx="332169" cy="913693"/>
              </a:xfrm>
              <a:prstGeom prst="rightBrac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87EE4DD-5AB6-40E7-8FE7-D75EAC7A8425}"/>
                    </a:ext>
                  </a:extLst>
                </p:cNvPr>
                <p:cNvSpPr/>
                <p:nvPr/>
              </p:nvSpPr>
              <p:spPr>
                <a:xfrm>
                  <a:off x="10774918" y="4257933"/>
                  <a:ext cx="726161" cy="369332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918" y="4257933"/>
                  <a:ext cx="72616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0E9C298-A322-493A-AD82-C64320A4A388}"/>
                    </a:ext>
                  </a:extLst>
                </p:cNvPr>
                <p:cNvSpPr/>
                <p:nvPr/>
              </p:nvSpPr>
              <p:spPr>
                <a:xfrm>
                  <a:off x="7721600" y="4235967"/>
                  <a:ext cx="721736" cy="369332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600" y="4235967"/>
                  <a:ext cx="72173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CF19CAC-A2A1-46FC-A3F2-DD59E2D92656}"/>
                </a:ext>
              </a:extLst>
            </p:cNvPr>
            <p:cNvCxnSpPr/>
            <p:nvPr/>
          </p:nvCxnSpPr>
          <p:spPr>
            <a:xfrm flipV="1">
              <a:off x="7939071" y="3712290"/>
              <a:ext cx="0" cy="48752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66B79CE-B2EE-42D8-BE6F-65840FCC576A}"/>
                </a:ext>
              </a:extLst>
            </p:cNvPr>
            <p:cNvCxnSpPr/>
            <p:nvPr/>
          </p:nvCxnSpPr>
          <p:spPr>
            <a:xfrm flipV="1">
              <a:off x="11275039" y="3688744"/>
              <a:ext cx="0" cy="5110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시간차 예측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몬테카를로 예측의 단점 </a:t>
            </a:r>
            <a:r>
              <a:rPr lang="en-US" altLang="ko-KR" sz="2400" dirty="0"/>
              <a:t>: </a:t>
            </a:r>
            <a:r>
              <a:rPr lang="ko-KR" altLang="en-US" sz="2400" dirty="0"/>
              <a:t>실시간이 아님 </a:t>
            </a:r>
            <a:r>
              <a:rPr lang="en-US" altLang="ko-KR" sz="2400" dirty="0"/>
              <a:t>(</a:t>
            </a:r>
            <a:r>
              <a:rPr lang="ko-KR" altLang="en-US" sz="2400" dirty="0"/>
              <a:t>에피소드의 끝 필요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에피소드가 아닌 </a:t>
            </a:r>
            <a:r>
              <a:rPr lang="ko-KR" altLang="en-US" sz="2400" b="1" dirty="0"/>
              <a:t>타임스텝</a:t>
            </a:r>
            <a:r>
              <a:rPr lang="ko-KR" altLang="en-US" sz="2400" dirty="0"/>
              <a:t> 마다 가치함수를 업데이트 해야 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한번에 하나의 가치함수만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CF8A21-E835-4467-9403-C3A4B01B8E01}"/>
                  </a:ext>
                </a:extLst>
              </p:cNvPr>
              <p:cNvSpPr txBox="1"/>
              <p:nvPr/>
            </p:nvSpPr>
            <p:spPr>
              <a:xfrm>
                <a:off x="5704267" y="4362078"/>
                <a:ext cx="548998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)+</m:t>
                    </m:r>
                    <m:r>
                      <a:rPr lang="ko-KR" alt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CF8A21-E835-4467-9403-C3A4B01B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67" y="4362078"/>
                <a:ext cx="5489986" cy="677108"/>
              </a:xfrm>
              <a:prstGeom prst="rect">
                <a:avLst/>
              </a:prstGeom>
              <a:blipFill>
                <a:blip r:embed="rId2"/>
                <a:stretch>
                  <a:fillRect l="-1222" t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DA99077-2D11-48C1-BD3B-BD3B1C94210E}"/>
              </a:ext>
            </a:extLst>
          </p:cNvPr>
          <p:cNvSpPr txBox="1"/>
          <p:nvPr/>
        </p:nvSpPr>
        <p:spPr>
          <a:xfrm>
            <a:off x="6441426" y="4820610"/>
            <a:ext cx="451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시간차 예측에서 가치함수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E78E16-698C-475A-9E53-4F7DF5636957}"/>
                  </a:ext>
                </a:extLst>
              </p:cNvPr>
              <p:cNvSpPr txBox="1"/>
              <p:nvPr/>
            </p:nvSpPr>
            <p:spPr>
              <a:xfrm>
                <a:off x="1494619" y="4362078"/>
                <a:ext cx="380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)+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E78E16-698C-475A-9E53-4F7DF563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19" y="4362078"/>
                <a:ext cx="3807054" cy="400110"/>
              </a:xfrm>
              <a:prstGeom prst="rect">
                <a:avLst/>
              </a:prstGeom>
              <a:blipFill>
                <a:blip r:embed="rId3"/>
                <a:stretch>
                  <a:fillRect l="-1600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1E25A71-F5BB-457E-87F9-290E5356B12A}"/>
              </a:ext>
            </a:extLst>
          </p:cNvPr>
          <p:cNvSpPr txBox="1"/>
          <p:nvPr/>
        </p:nvSpPr>
        <p:spPr>
          <a:xfrm>
            <a:off x="1667915" y="4822791"/>
            <a:ext cx="451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몬테카를로 예측 가치함수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FFF2C2-DFD8-4190-919B-EA4689285BD5}"/>
                  </a:ext>
                </a:extLst>
              </p:cNvPr>
              <p:cNvSpPr txBox="1"/>
              <p:nvPr/>
            </p:nvSpPr>
            <p:spPr>
              <a:xfrm>
                <a:off x="5690584" y="5287352"/>
                <a:ext cx="6016678" cy="108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ea typeface="Cambria Math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: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업데이트 목표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반환값과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달리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실제값이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아닌 현재 에이전트가 가지고 있는 값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sz="16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업데이트 크기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en-US" altLang="ko-KR" sz="1600" dirty="0"/>
                  <a:t>3.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/>
                      </a:rPr>
                      <m:t>𝑅</m:t>
                    </m:r>
                    <m:r>
                      <a:rPr lang="en-US" altLang="ko-KR" sz="1600">
                        <a:latin typeface="Cambria Math"/>
                      </a:rPr>
                      <m:t>+</m:t>
                    </m:r>
                    <m:r>
                      <a:rPr lang="ko-KR" altLang="en-US" sz="1600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160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60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latin typeface="Cambria Math"/>
                      </a:rPr>
                      <m:t>−</m:t>
                    </m:r>
                    <m:r>
                      <a:rPr lang="en-US" altLang="ko-KR" sz="160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</a:rPr>
                      <m:t>시간차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a:rPr lang="ko-KR" altLang="en-US" sz="1600">
                        <a:latin typeface="Cambria Math"/>
                      </a:rPr>
                      <m:t>에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러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FFF2C2-DFD8-4190-919B-EA4689285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84" y="5287352"/>
                <a:ext cx="6016678" cy="1081899"/>
              </a:xfrm>
              <a:prstGeom prst="rect">
                <a:avLst/>
              </a:prstGeom>
              <a:blipFill>
                <a:blip r:embed="rId4"/>
                <a:stretch>
                  <a:fillRect l="-507" t="-1685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7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예측을 통해 가치함수를 업데이트</a:t>
            </a:r>
            <a:r>
              <a:rPr lang="en-US" altLang="ko-KR" sz="2400" dirty="0"/>
              <a:t>(</a:t>
            </a:r>
            <a:r>
              <a:rPr lang="ko-KR" altLang="en-US" sz="2400" dirty="0"/>
              <a:t>정책 평가 완료</a:t>
            </a:r>
            <a:r>
              <a:rPr lang="en-US" altLang="ko-KR" sz="2400" dirty="0"/>
              <a:t>) -&gt; </a:t>
            </a:r>
            <a:r>
              <a:rPr lang="ko-KR" altLang="en-US" sz="2400" dirty="0"/>
              <a:t>정책 발전 필요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6633C-6AB2-4050-9CEA-86BB279163CC}"/>
              </a:ext>
            </a:extLst>
          </p:cNvPr>
          <p:cNvSpPr txBox="1"/>
          <p:nvPr/>
        </p:nvSpPr>
        <p:spPr>
          <a:xfrm>
            <a:off x="1582057" y="2455861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GPI(Generalized Policy Iteration)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03EECF-5E9C-4678-9662-F99901666DEB}"/>
              </a:ext>
            </a:extLst>
          </p:cNvPr>
          <p:cNvCxnSpPr>
            <a:cxnSpLocks/>
          </p:cNvCxnSpPr>
          <p:nvPr/>
        </p:nvCxnSpPr>
        <p:spPr>
          <a:xfrm>
            <a:off x="6246585" y="2455097"/>
            <a:ext cx="0" cy="42782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E0579-06BE-47B4-A895-97DF397D30E9}"/>
              </a:ext>
            </a:extLst>
          </p:cNvPr>
          <p:cNvSpPr txBox="1"/>
          <p:nvPr/>
        </p:nvSpPr>
        <p:spPr>
          <a:xfrm>
            <a:off x="7068836" y="2451691"/>
            <a:ext cx="41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시간차 제어</a:t>
            </a:r>
            <a:r>
              <a:rPr lang="en-US" altLang="ko-KR" dirty="0"/>
              <a:t>(</a:t>
            </a:r>
            <a:r>
              <a:rPr lang="ko-KR" altLang="en-US" dirty="0"/>
              <a:t>시간차 예측</a:t>
            </a:r>
            <a:r>
              <a:rPr lang="en-US" altLang="ko-KR" dirty="0"/>
              <a:t>+</a:t>
            </a:r>
            <a:r>
              <a:rPr lang="ko-KR" altLang="en-US" dirty="0"/>
              <a:t>탐욕정책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0C3FB5-509E-4BF6-AD56-B2BCB076E175}"/>
                  </a:ext>
                </a:extLst>
              </p:cNvPr>
              <p:cNvSpPr txBox="1"/>
              <p:nvPr/>
            </p:nvSpPr>
            <p:spPr>
              <a:xfrm>
                <a:off x="838200" y="3179265"/>
                <a:ext cx="5239657" cy="49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/>
                        </a:rPr>
                        <m:t>𝜋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/>
                          </m:sSubSup>
                        </m:e>
                        <m:sub/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𝑠𝑠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</m:sSubSup>
                        </m:e>
                        <m:sub/>
                        <m:sup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0C3FB5-509E-4BF6-AD56-B2BCB076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79265"/>
                <a:ext cx="5239657" cy="499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C2E5CB-124E-426D-BBCB-35E5D59C8FAE}"/>
              </a:ext>
            </a:extLst>
          </p:cNvPr>
          <p:cNvSpPr txBox="1"/>
          <p:nvPr/>
        </p:nvSpPr>
        <p:spPr>
          <a:xfrm>
            <a:off x="2392117" y="3667361"/>
            <a:ext cx="211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GPI</a:t>
            </a:r>
            <a:r>
              <a:rPr lang="ko-KR" altLang="en-US" sz="1200" dirty="0"/>
              <a:t>의 탐욕 정책 발전</a:t>
            </a:r>
          </a:p>
        </p:txBody>
      </p:sp>
      <p:sp>
        <p:nvSpPr>
          <p:cNvPr id="15" name="아래쪽 화살표 11">
            <a:extLst>
              <a:ext uri="{FF2B5EF4-FFF2-40B4-BE49-F238E27FC236}">
                <a16:creationId xmlns:a16="http://schemas.microsoft.com/office/drawing/2014/main" id="{912E74D0-B9C6-4E7C-AD1B-3C13B1B2080F}"/>
              </a:ext>
            </a:extLst>
          </p:cNvPr>
          <p:cNvSpPr/>
          <p:nvPr/>
        </p:nvSpPr>
        <p:spPr>
          <a:xfrm>
            <a:off x="2877457" y="4150657"/>
            <a:ext cx="800100" cy="5969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165C9-283C-44D2-B732-58BAC2067F54}"/>
              </a:ext>
            </a:extLst>
          </p:cNvPr>
          <p:cNvSpPr txBox="1"/>
          <p:nvPr/>
        </p:nvSpPr>
        <p:spPr>
          <a:xfrm>
            <a:off x="1340757" y="5017511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 모델</a:t>
            </a:r>
            <a:r>
              <a:rPr lang="en-US" altLang="ko-KR" dirty="0"/>
              <a:t> P</a:t>
            </a:r>
            <a:r>
              <a:rPr lang="ko-KR" altLang="en-US" dirty="0"/>
              <a:t>를 알 수 없어 사용 불가</a:t>
            </a:r>
            <a:endParaRPr lang="en-US" altLang="ko-KR" dirty="0"/>
          </a:p>
          <a:p>
            <a:r>
              <a:rPr lang="ko-KR" altLang="en-US" dirty="0" err="1"/>
              <a:t>큐함수를</a:t>
            </a:r>
            <a:r>
              <a:rPr lang="ko-KR" altLang="en-US" dirty="0"/>
              <a:t> 사용한 탐욕 정책 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37BFA7-4A58-42B8-A5FE-CAF491D7634F}"/>
                  </a:ext>
                </a:extLst>
              </p:cNvPr>
              <p:cNvSpPr txBox="1"/>
              <p:nvPr/>
            </p:nvSpPr>
            <p:spPr>
              <a:xfrm>
                <a:off x="6546308" y="3166012"/>
                <a:ext cx="5398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) 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6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6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r>
                      <a:rPr lang="en-US" altLang="ko-KR" sz="1600" b="0" i="1" smtClean="0"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37BFA7-4A58-42B8-A5FE-CAF491D7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08" y="3166012"/>
                <a:ext cx="5398290" cy="338554"/>
              </a:xfrm>
              <a:prstGeom prst="rect">
                <a:avLst/>
              </a:prstGeom>
              <a:blipFill>
                <a:blip r:embed="rId3"/>
                <a:stretch>
                  <a:fillRect l="-678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9A74FE-E54A-4398-A489-0FA60AAC83CA}"/>
              </a:ext>
            </a:extLst>
          </p:cNvPr>
          <p:cNvSpPr txBox="1"/>
          <p:nvPr/>
        </p:nvSpPr>
        <p:spPr>
          <a:xfrm>
            <a:off x="7638071" y="3619154"/>
            <a:ext cx="360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시간차 제어에서 </a:t>
            </a:r>
            <a:r>
              <a:rPr lang="ko-KR" altLang="en-US" sz="1200" dirty="0" err="1"/>
              <a:t>큐함수의</a:t>
            </a:r>
            <a:r>
              <a:rPr lang="ko-KR" altLang="en-US" sz="1200" dirty="0"/>
              <a:t>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C8684-48A1-4FC5-A9C5-F49A262C06A6}"/>
                  </a:ext>
                </a:extLst>
              </p:cNvPr>
              <p:cNvSpPr txBox="1"/>
              <p:nvPr/>
            </p:nvSpPr>
            <p:spPr>
              <a:xfrm>
                <a:off x="7159420" y="4194545"/>
                <a:ext cx="4013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다음 상태 </a:t>
                </a:r>
                <a:r>
                  <a:rPr lang="ko-KR" altLang="en-US" dirty="0" err="1"/>
                  <a:t>큐함수를</a:t>
                </a:r>
                <a:r>
                  <a:rPr lang="ko-KR" altLang="en-US" dirty="0"/>
                  <a:t> 알기 위해선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ko-KR" altLang="en-US" b="0" i="1" smtClean="0">
                          <a:latin typeface="Cambria Math"/>
                        </a:rPr>
                        <m:t>와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ko-KR" altLang="en-US" b="0" i="1" smtClean="0">
                          <a:latin typeface="Cambria Math"/>
                        </a:rPr>
                        <m:t>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알아야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함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C8684-48A1-4FC5-A9C5-F49A262C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20" y="4194545"/>
                <a:ext cx="4013200" cy="923330"/>
              </a:xfrm>
              <a:prstGeom prst="rect">
                <a:avLst/>
              </a:prstGeom>
              <a:blipFill>
                <a:blip r:embed="rId4"/>
                <a:stretch>
                  <a:fillRect l="-1214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C9E6103-B143-4A0A-B907-63F16D34876D}"/>
                  </a:ext>
                </a:extLst>
              </p:cNvPr>
              <p:cNvSpPr/>
              <p:nvPr/>
            </p:nvSpPr>
            <p:spPr>
              <a:xfrm>
                <a:off x="6813939" y="5218668"/>
                <a:ext cx="4687078" cy="44517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C9E6103-B143-4A0A-B907-63F16D34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9" y="5218668"/>
                <a:ext cx="4687078" cy="445174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D21537-A170-43F8-8B00-9ED78ABFAB61}"/>
                  </a:ext>
                </a:extLst>
              </p:cNvPr>
              <p:cNvSpPr txBox="1"/>
              <p:nvPr/>
            </p:nvSpPr>
            <p:spPr>
              <a:xfrm>
                <a:off x="1582057" y="5816472"/>
                <a:ext cx="341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D21537-A170-43F8-8B00-9ED78ABFA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57" y="5816472"/>
                <a:ext cx="341630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B2B7E75-C9B0-45F5-AAB4-9CF6BFED8F26}"/>
              </a:ext>
            </a:extLst>
          </p:cNvPr>
          <p:cNvSpPr txBox="1"/>
          <p:nvPr/>
        </p:nvSpPr>
        <p:spPr>
          <a:xfrm>
            <a:off x="2246067" y="6291868"/>
            <a:ext cx="211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큐함수를</a:t>
            </a:r>
            <a:r>
              <a:rPr lang="ko-KR" altLang="en-US" sz="1200" dirty="0"/>
              <a:t> 이용한 탐욕정책</a:t>
            </a:r>
          </a:p>
        </p:txBody>
      </p:sp>
    </p:spTree>
    <p:extLst>
      <p:ext uri="{BB962C8B-B14F-4D97-AF65-F5344CB8AC3E}">
        <p14:creationId xmlns:p14="http://schemas.microsoft.com/office/powerpoint/2010/main" val="41691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GPI</a:t>
                </a:r>
                <a:r>
                  <a:rPr lang="ko-KR" altLang="en-US" sz="2400" dirty="0"/>
                  <a:t>의 정책 평가를 큐함수를 이용한 시간차 예측으로 하고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:r>
                  <a:rPr lang="ko-KR" altLang="en-US" sz="2400" dirty="0"/>
                  <a:t>탐욕 정책 발전을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/>
                  <a:t>탐욕 정책으로 변화 시킨 강화학습 알고리즘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/>
              <p:nvPr/>
            </p:nvSpPr>
            <p:spPr>
              <a:xfrm>
                <a:off x="2263486" y="3077964"/>
                <a:ext cx="3416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1−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a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                 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el-GR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86" y="3077964"/>
                <a:ext cx="3416300" cy="923330"/>
              </a:xfrm>
              <a:prstGeom prst="rect">
                <a:avLst/>
              </a:prstGeom>
              <a:blipFill>
                <a:blip r:embed="rId3"/>
                <a:stretch>
                  <a:fillRect l="-142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0700118-904C-42B2-844E-535AA98C0AD2}"/>
              </a:ext>
            </a:extLst>
          </p:cNvPr>
          <p:cNvSpPr/>
          <p:nvPr/>
        </p:nvSpPr>
        <p:spPr>
          <a:xfrm>
            <a:off x="1996786" y="3215779"/>
            <a:ext cx="133350" cy="6921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/>
              <p:nvPr/>
            </p:nvSpPr>
            <p:spPr>
              <a:xfrm>
                <a:off x="1074674" y="3361829"/>
                <a:ext cx="979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4" y="3361829"/>
                <a:ext cx="9792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/>
              <p:nvPr/>
            </p:nvSpPr>
            <p:spPr>
              <a:xfrm>
                <a:off x="2669886" y="4088887"/>
                <a:ext cx="1695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탐욕정책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86" y="4088887"/>
                <a:ext cx="1695450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/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살사의 단계</a:t>
                </a:r>
                <a:endParaRPr lang="en-US" altLang="ko-KR" sz="2000" dirty="0"/>
              </a:p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𝜀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탐욕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정책을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통해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ko-KR" altLang="en-US" b="0" i="1" smtClean="0">
                        <a:latin typeface="Cambria Math"/>
                      </a:rPr>
                      <m:t>샘플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획득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/>
                  <a:t>2.</a:t>
                </a:r>
                <a:r>
                  <a:rPr lang="ko-KR" altLang="en-US" dirty="0"/>
                  <a:t>획득한 샘플로 </a:t>
                </a:r>
                <a:r>
                  <a:rPr lang="ko-KR" altLang="en-US" dirty="0" err="1"/>
                  <a:t>큐함수</a:t>
                </a:r>
                <a:r>
                  <a:rPr lang="ko-KR" altLang="en-US" dirty="0"/>
                  <a:t> 업데이트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blipFill>
                <a:blip r:embed="rId6"/>
                <a:stretch>
                  <a:fillRect l="-1046" t="-3067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/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blipFill>
                <a:blip r:embed="rId7"/>
                <a:stretch>
                  <a:fillRect l="-1189" t="-10526" r="-8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F2B3581-7973-4B53-A8B8-D2DAD6137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500" y="2982119"/>
            <a:ext cx="4305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9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GPI</a:t>
                </a:r>
                <a:r>
                  <a:rPr lang="ko-KR" altLang="en-US" sz="2400" dirty="0"/>
                  <a:t>의 정책 평가를 큐함수를 이용한 시간차 예측으로 하고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:r>
                  <a:rPr lang="ko-KR" altLang="en-US" sz="2400" dirty="0"/>
                  <a:t>탐욕 정책 발전을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/>
                  <a:t>탐욕 정책으로 변화 시킨 강화학습 알고리즘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/>
              <p:nvPr/>
            </p:nvSpPr>
            <p:spPr>
              <a:xfrm>
                <a:off x="8440512" y="3068606"/>
                <a:ext cx="3416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1−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a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                 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el-GR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12" y="3068606"/>
                <a:ext cx="3416300" cy="923330"/>
              </a:xfrm>
              <a:prstGeom prst="rect">
                <a:avLst/>
              </a:prstGeom>
              <a:blipFill>
                <a:blip r:embed="rId3"/>
                <a:stretch>
                  <a:fillRect l="-160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0700118-904C-42B2-844E-535AA98C0AD2}"/>
              </a:ext>
            </a:extLst>
          </p:cNvPr>
          <p:cNvSpPr/>
          <p:nvPr/>
        </p:nvSpPr>
        <p:spPr>
          <a:xfrm>
            <a:off x="8173812" y="3206421"/>
            <a:ext cx="133350" cy="6921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/>
              <p:nvPr/>
            </p:nvSpPr>
            <p:spPr>
              <a:xfrm>
                <a:off x="7251700" y="3352471"/>
                <a:ext cx="979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00" y="3352471"/>
                <a:ext cx="9792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/>
              <p:nvPr/>
            </p:nvSpPr>
            <p:spPr>
              <a:xfrm>
                <a:off x="8846912" y="4079529"/>
                <a:ext cx="1695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탐욕정책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912" y="4079529"/>
                <a:ext cx="169545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/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살사의 단계</a:t>
                </a:r>
                <a:endParaRPr lang="en-US" altLang="ko-KR" sz="2000" dirty="0"/>
              </a:p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𝜀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탐욕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정책을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통해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ko-KR" altLang="en-US" b="0" i="1" smtClean="0">
                        <a:latin typeface="Cambria Math"/>
                      </a:rPr>
                      <m:t>샘플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획득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/>
                  <a:t>2.</a:t>
                </a:r>
                <a:r>
                  <a:rPr lang="ko-KR" altLang="en-US" dirty="0"/>
                  <a:t>획득한 샘플로 </a:t>
                </a:r>
                <a:r>
                  <a:rPr lang="ko-KR" altLang="en-US" dirty="0" err="1"/>
                  <a:t>큐함수</a:t>
                </a:r>
                <a:r>
                  <a:rPr lang="ko-KR" altLang="en-US" dirty="0"/>
                  <a:t> 업데이트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blipFill>
                <a:blip r:embed="rId6"/>
                <a:stretch>
                  <a:fillRect l="-1046" t="-3067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/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blipFill>
                <a:blip r:embed="rId7"/>
                <a:stretch>
                  <a:fillRect l="-1189" t="-10526" r="-8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11E9DF0-30D1-415A-85A0-EE19D7436FB7}"/>
              </a:ext>
            </a:extLst>
          </p:cNvPr>
          <p:cNvSpPr/>
          <p:nvPr/>
        </p:nvSpPr>
        <p:spPr>
          <a:xfrm>
            <a:off x="836757" y="3345605"/>
            <a:ext cx="6483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초기의 에이전트에게 탐욕정책은 잘못된 학습이 될 수 있음</a:t>
            </a:r>
            <a:endParaRPr lang="en-US" altLang="ko-KR" dirty="0"/>
          </a:p>
          <a:p>
            <a:r>
              <a:rPr lang="ko-KR" altLang="en-US" dirty="0"/>
              <a:t>이를 해결하기 위해 탐험</a:t>
            </a:r>
            <a:r>
              <a:rPr lang="en-US" altLang="ko-KR" dirty="0"/>
              <a:t>(Exploration)</a:t>
            </a:r>
            <a:r>
              <a:rPr lang="ko-KR" altLang="en-US" dirty="0"/>
              <a:t>이 필요</a:t>
            </a:r>
          </a:p>
        </p:txBody>
      </p:sp>
    </p:spTree>
    <p:extLst>
      <p:ext uri="{BB962C8B-B14F-4D97-AF65-F5344CB8AC3E}">
        <p14:creationId xmlns:p14="http://schemas.microsoft.com/office/powerpoint/2010/main" val="394692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  <a:r>
              <a:rPr lang="ko-KR" altLang="en-US" dirty="0"/>
              <a:t>의 문제점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 err="1"/>
                  <a:t>온폴리시</a:t>
                </a:r>
                <a:r>
                  <a:rPr lang="en-US" altLang="ko-KR" sz="2400" dirty="0"/>
                  <a:t>(On-Policy) </a:t>
                </a:r>
                <a:r>
                  <a:rPr lang="ko-KR" altLang="en-US" sz="2400" dirty="0"/>
                  <a:t>시간차 제어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즉 자신이 행동하는 대로 학습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탐험을 위해 선택한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/>
                  <a:t>탐욕 정책 때문에 에이전트는 오히려 최적 정책을 학습하지 못하고 잘못된 정책 학습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충분한 탐험을 하지 않으면 최적 정책을 학습하지 못한다 </a:t>
                </a:r>
                <a:r>
                  <a:rPr lang="en-US" altLang="ko-KR" sz="2400" dirty="0"/>
                  <a:t>-&gt; </a:t>
                </a:r>
                <a:r>
                  <a:rPr lang="ko-KR" altLang="en-US" sz="2400" dirty="0"/>
                  <a:t>딜레마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 err="1"/>
                  <a:t>오프폴리시</a:t>
                </a:r>
                <a:r>
                  <a:rPr lang="ko-KR" altLang="en-US" sz="2400" dirty="0"/>
                  <a:t> 시간차 제어 </a:t>
                </a:r>
                <a:r>
                  <a:rPr lang="en-US" altLang="ko-KR" sz="2400" dirty="0"/>
                  <a:t>: </a:t>
                </a:r>
                <a:r>
                  <a:rPr lang="ko-KR" altLang="en-US" sz="2400" dirty="0" err="1"/>
                  <a:t>큐러닝</a:t>
                </a:r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  <a:blipFill>
                <a:blip r:embed="rId2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큐러닝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현재 행동하는 정책과 독립적으로 학습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즉 </a:t>
                </a:r>
                <a:r>
                  <a:rPr lang="ko-KR" altLang="en-US" sz="2400" b="1" dirty="0"/>
                  <a:t>행동 정책</a:t>
                </a:r>
                <a:r>
                  <a:rPr lang="ko-KR" altLang="en-US" sz="2400" dirty="0"/>
                  <a:t>과 </a:t>
                </a:r>
                <a:r>
                  <a:rPr lang="ko-KR" altLang="en-US" sz="2400" b="1" dirty="0"/>
                  <a:t>학습 정책</a:t>
                </a:r>
                <a:r>
                  <a:rPr lang="ko-KR" altLang="en-US" sz="2400" dirty="0"/>
                  <a:t>을 별도로 분리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행동 정책은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/>
                      </a:rPr>
                      <m:t>𝜀</m:t>
                    </m:r>
                    <m:r>
                      <a:rPr lang="en-US" altLang="ko-KR" sz="2400" i="1">
                        <a:latin typeface="Cambria Math"/>
                      </a:rPr>
                      <m:t>−</m:t>
                    </m:r>
                    <m:r>
                      <a:rPr lang="ko-KR" altLang="en-US" sz="2400" i="1">
                        <a:latin typeface="Cambria Math"/>
                      </a:rPr>
                      <m:t>탐욕</m:t>
                    </m:r>
                    <m:r>
                      <a:rPr lang="en-US" altLang="ko-KR" sz="2400" i="1">
                        <a:latin typeface="Cambria Math"/>
                      </a:rPr>
                      <m:t> </m:t>
                    </m:r>
                    <m:r>
                      <a:rPr lang="ko-KR" altLang="en-US" sz="2400" i="1">
                        <a:latin typeface="Cambria Math"/>
                      </a:rPr>
                      <m:t>정책</m:t>
                    </m:r>
                  </m:oMath>
                </a14:m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r>
                  <a:rPr lang="ko-KR" altLang="en-US" sz="2400" dirty="0"/>
                  <a:t>학습 정책은 </a:t>
                </a:r>
                <a:r>
                  <a:rPr lang="ko-KR" altLang="en-US" sz="2400" b="1" dirty="0"/>
                  <a:t>다음 상태의 최대 큐함수</a:t>
                </a:r>
                <a:r>
                  <a:rPr lang="ko-KR" altLang="en-US" sz="2400" dirty="0"/>
                  <a:t>를 현재 상태의 큐함수의 업데이트로 사용</a:t>
                </a:r>
              </a:p>
              <a:p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  <a:blipFill>
                <a:blip r:embed="rId2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2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큐러닝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r>
                  <a:rPr lang="ko-KR" altLang="en-US" sz="2400" dirty="0"/>
                  <a:t>다음 상태에서 행동을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해보는 것이 아니라 다음 상태에서 </a:t>
                </a:r>
                <a:r>
                  <a:rPr lang="ko-KR" altLang="en-US" sz="2400" b="1" dirty="0"/>
                  <a:t>가장 큰 큐함수를  업데이트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r>
                  <a:rPr lang="ko-KR" altLang="en-US" sz="2400" dirty="0"/>
                  <a:t>살사와 달리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400" dirty="0"/>
                  <a:t>만 필요</a:t>
                </a:r>
                <a:endParaRPr lang="en-US" altLang="ko-KR" sz="2400" dirty="0"/>
              </a:p>
              <a:p>
                <a:endParaRPr lang="en-US" altLang="ko-KR" sz="2400" b="1" dirty="0"/>
              </a:p>
              <a:p>
                <a:endParaRPr lang="ko-KR" altLang="en-US" sz="2400" dirty="0"/>
              </a:p>
              <a:p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C3DBC-8537-428D-8AE6-AC97755ED4B6}"/>
                  </a:ext>
                </a:extLst>
              </p:cNvPr>
              <p:cNvSpPr txBox="1"/>
              <p:nvPr/>
            </p:nvSpPr>
            <p:spPr>
              <a:xfrm>
                <a:off x="2985959" y="1690688"/>
                <a:ext cx="7441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C3DBC-8537-428D-8AE6-AC97755E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59" y="1690688"/>
                <a:ext cx="7441895" cy="400110"/>
              </a:xfrm>
              <a:prstGeom prst="rect">
                <a:avLst/>
              </a:prstGeom>
              <a:blipFill>
                <a:blip r:embed="rId3"/>
                <a:stretch>
                  <a:fillRect l="-901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A4E2139-CACA-4024-9903-AA5DA699D712}"/>
              </a:ext>
            </a:extLst>
          </p:cNvPr>
          <p:cNvSpPr txBox="1"/>
          <p:nvPr/>
        </p:nvSpPr>
        <p:spPr>
          <a:xfrm>
            <a:off x="4875873" y="2199759"/>
            <a:ext cx="208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살사의 </a:t>
            </a:r>
            <a:r>
              <a:rPr lang="ko-KR" altLang="en-US" sz="1400" dirty="0" err="1"/>
              <a:t>큐함수</a:t>
            </a:r>
            <a:r>
              <a:rPr lang="ko-KR" altLang="en-US" sz="1400" dirty="0"/>
              <a:t> 업데이트</a:t>
            </a:r>
          </a:p>
        </p:txBody>
      </p:sp>
      <p:sp>
        <p:nvSpPr>
          <p:cNvPr id="8" name="아래쪽 화살표 12">
            <a:extLst>
              <a:ext uri="{FF2B5EF4-FFF2-40B4-BE49-F238E27FC236}">
                <a16:creationId xmlns:a16="http://schemas.microsoft.com/office/drawing/2014/main" id="{03EED01A-ACD8-4CE0-A045-9791374612FE}"/>
              </a:ext>
            </a:extLst>
          </p:cNvPr>
          <p:cNvSpPr/>
          <p:nvPr/>
        </p:nvSpPr>
        <p:spPr>
          <a:xfrm>
            <a:off x="5526809" y="2625760"/>
            <a:ext cx="516198" cy="4191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3037A-5680-4DB9-B168-C05F5AAC0583}"/>
                  </a:ext>
                </a:extLst>
              </p:cNvPr>
              <p:cNvSpPr txBox="1"/>
              <p:nvPr/>
            </p:nvSpPr>
            <p:spPr>
              <a:xfrm>
                <a:off x="2497084" y="3309422"/>
                <a:ext cx="7091845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func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′)−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3037A-5680-4DB9-B168-C05F5AAC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84" y="3309422"/>
                <a:ext cx="7091845" cy="494944"/>
              </a:xfrm>
              <a:prstGeom prst="rect">
                <a:avLst/>
              </a:prstGeom>
              <a:blipFill>
                <a:blip r:embed="rId4"/>
                <a:stretch>
                  <a:fillRect l="-946" t="-8642" r="-1892"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6F96CC-76DA-4079-82B3-0321C1673402}"/>
              </a:ext>
            </a:extLst>
          </p:cNvPr>
          <p:cNvSpPr txBox="1"/>
          <p:nvPr/>
        </p:nvSpPr>
        <p:spPr>
          <a:xfrm>
            <a:off x="4998370" y="3833298"/>
            <a:ext cx="208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큐러닝의</a:t>
            </a:r>
            <a:r>
              <a:rPr lang="ko-KR" altLang="en-US" sz="1400" dirty="0"/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72747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살사와 </a:t>
            </a:r>
            <a:r>
              <a:rPr lang="ko-KR" altLang="en-US" dirty="0" err="1"/>
              <a:t>큐러닝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11" name="Picture 2" descr="ì´ì¬ ìì´ì í¸ì ëí ì´ë¯¸ì§ ê²ìê²°ê³¼">
            <a:extLst>
              <a:ext uri="{FF2B5EF4-FFF2-40B4-BE49-F238E27FC236}">
                <a16:creationId xmlns:a16="http://schemas.microsoft.com/office/drawing/2014/main" id="{B506A8D3-FD60-4295-98C3-6A5EF472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5"/>
          <a:stretch/>
        </p:blipFill>
        <p:spPr bwMode="auto">
          <a:xfrm>
            <a:off x="2207232" y="1463767"/>
            <a:ext cx="7638732" cy="52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9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 tIns="36000">
            <a:normAutofit/>
          </a:bodyPr>
          <a:lstStyle/>
          <a:p>
            <a:pPr fontAlgn="base"/>
            <a:r>
              <a:rPr lang="ko-KR" altLang="en-US" dirty="0"/>
              <a:t>행동심리학에서의 강화의 개념을 도입</a:t>
            </a:r>
            <a:endParaRPr lang="en-US" altLang="ko-KR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dirty="0"/>
              <a:t>에이전트가 환경과 직접적으로 상호작용하며 학습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보상은 환경이 주는 정보 </a:t>
            </a:r>
            <a:r>
              <a:rPr lang="en-US" altLang="ko-KR" dirty="0"/>
              <a:t>-&gt; </a:t>
            </a:r>
            <a:r>
              <a:rPr lang="ko-KR" altLang="en-US" dirty="0"/>
              <a:t>사전지식이 없어도 학습 가능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컴퓨터가 문제를 풀기위해 수학적으로 순차적 행동 결정 문제를 정의해야 함 </a:t>
            </a:r>
            <a:r>
              <a:rPr lang="en-US" altLang="ko-KR" dirty="0"/>
              <a:t>-&gt; MDP(Markov Decision Process)</a:t>
            </a:r>
          </a:p>
        </p:txBody>
      </p:sp>
    </p:spTree>
    <p:extLst>
      <p:ext uri="{BB962C8B-B14F-4D97-AF65-F5344CB8AC3E}">
        <p14:creationId xmlns:p14="http://schemas.microsoft.com/office/powerpoint/2010/main" val="298954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몬테카를로</a:t>
            </a:r>
            <a:r>
              <a:rPr lang="en-US" altLang="ko-KR" dirty="0"/>
              <a:t>, </a:t>
            </a:r>
            <a:r>
              <a:rPr lang="ko-KR" altLang="en-US" dirty="0"/>
              <a:t>살사</a:t>
            </a:r>
            <a:r>
              <a:rPr lang="en-US" altLang="ko-KR" dirty="0"/>
              <a:t>, </a:t>
            </a:r>
            <a:r>
              <a:rPr lang="ko-KR" altLang="en-US" dirty="0"/>
              <a:t>큐러닝의 한계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90600" y="21431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모델 프리로서 환경에 대한 모델 없이 샘플링을 통해 학습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다이나믹 프로그래밍의 한계들 중 환경의 정보 문제만 해결하고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계산 복잡도와 차원의 저주 문제는 해결하지 못하였음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상태가 다양하고 환경이 시간에 따라 바뀌면 학습하기 </a:t>
            </a:r>
            <a:r>
              <a:rPr lang="ko-KR" altLang="en-US" sz="2400" dirty="0" err="1"/>
              <a:t>힘듬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큐함수를 테이블의 형태로 모든 행동 상태에 대해 업데이트하는 방식을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매개변수로 근사하여 해결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073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딥살사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90600" y="21431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큐함수를 인공신경망으로 근사</a:t>
            </a:r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C4A49B-2C4F-45B2-9418-230EC1B8EFF6}"/>
                  </a:ext>
                </a:extLst>
              </p:cNvPr>
              <p:cNvSpPr txBox="1"/>
              <p:nvPr/>
            </p:nvSpPr>
            <p:spPr>
              <a:xfrm>
                <a:off x="2401998" y="3085209"/>
                <a:ext cx="7692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C4A49B-2C4F-45B2-9418-230EC1B8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98" y="3085209"/>
                <a:ext cx="7692803" cy="461665"/>
              </a:xfrm>
              <a:prstGeom prst="rect">
                <a:avLst/>
              </a:prstGeom>
              <a:blipFill>
                <a:blip r:embed="rId2"/>
                <a:stretch>
                  <a:fillRect l="-1189" t="-10526" r="-8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70B114-927D-4A3B-93EC-9492CA070EA9}"/>
              </a:ext>
            </a:extLst>
          </p:cNvPr>
          <p:cNvSpPr txBox="1"/>
          <p:nvPr/>
        </p:nvSpPr>
        <p:spPr>
          <a:xfrm>
            <a:off x="4882125" y="3592498"/>
            <a:ext cx="232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살사의 </a:t>
            </a:r>
            <a:r>
              <a:rPr lang="ko-KR" altLang="en-US" sz="1400" dirty="0" err="1">
                <a:solidFill>
                  <a:schemeClr val="tx1"/>
                </a:solidFill>
              </a:rPr>
              <a:t>큐함수</a:t>
            </a:r>
            <a:r>
              <a:rPr lang="ko-KR" altLang="en-US" sz="1400" dirty="0">
                <a:solidFill>
                  <a:schemeClr val="tx1"/>
                </a:solidFill>
              </a:rPr>
              <a:t> 업데이트 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5D6A2-FC17-4821-8AE3-8C3DE0E60B5B}"/>
                  </a:ext>
                </a:extLst>
              </p:cNvPr>
              <p:cNvSpPr txBox="1"/>
              <p:nvPr/>
            </p:nvSpPr>
            <p:spPr>
              <a:xfrm>
                <a:off x="1298253" y="4275215"/>
                <a:ext cx="10745965" cy="15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정답의 역할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altLang="ko-KR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 :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2400" b="0" dirty="0">
                    <a:solidFill>
                      <a:schemeClr val="tx1"/>
                    </a:solidFill>
                  </a:rPr>
                  <a:t>예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Loss </a:t>
                </a:r>
                <a:r>
                  <a:rPr lang="en-US" altLang="ko-KR" sz="2400" dirty="0"/>
                  <a:t>function(MSE) = (</a:t>
                </a:r>
                <a:r>
                  <a:rPr lang="ko-KR" altLang="en-US" sz="2400" dirty="0"/>
                  <a:t>정답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예측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= 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i="1"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/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5D6A2-FC17-4821-8AE3-8C3DE0E60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53" y="4275215"/>
                <a:ext cx="10745965" cy="1581267"/>
              </a:xfrm>
              <a:prstGeom prst="rect">
                <a:avLst/>
              </a:prstGeom>
              <a:blipFill>
                <a:blip r:embed="rId3"/>
                <a:stretch>
                  <a:fillRect l="-908" t="-307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0D36A53-64AD-4AC1-9815-97FF6696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74" y="0"/>
            <a:ext cx="6067338" cy="30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정책 기반 강화학습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90600" y="21431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가치 기반 강화학습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매 스텝마다 에이전트가 행동을 선택하는 기준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가치함수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정책 기반 강화학습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정책을 업데이트할 때 마다 어떤 방향으로 업데이트 할지에 대한 기준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-&gt; </a:t>
            </a:r>
            <a:r>
              <a:rPr lang="ko-KR" altLang="en-US" sz="2400" dirty="0"/>
              <a:t>누적 보상을 최적화 </a:t>
            </a:r>
            <a:r>
              <a:rPr lang="ko-KR" altLang="en-US" sz="2400" dirty="0" err="1"/>
              <a:t>하고자하는</a:t>
            </a:r>
            <a:r>
              <a:rPr lang="ko-KR" altLang="en-US" sz="2400" dirty="0"/>
              <a:t> 목표함수</a:t>
            </a:r>
            <a:r>
              <a:rPr lang="en-US" altLang="ko-KR" sz="2400" dirty="0"/>
              <a:t>(Objective function) J(</a:t>
            </a:r>
            <a:r>
              <a:rPr lang="ko-KR" altLang="en-US" sz="2400" dirty="0">
                <a:latin typeface="Cambria Math" panose="02040503050406030204" pitchFamily="18" charset="0"/>
              </a:rPr>
              <a:t>𝜽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딥살사는</a:t>
            </a:r>
            <a:r>
              <a:rPr lang="ko-KR" altLang="en-US" sz="2400" dirty="0"/>
              <a:t> 출력층의 활성함수가 선형함수 사용</a:t>
            </a:r>
            <a:endParaRPr lang="en-US" altLang="ko-KR" sz="2400" dirty="0"/>
          </a:p>
          <a:p>
            <a:r>
              <a:rPr lang="ko-KR" altLang="en-US" sz="2400" dirty="0"/>
              <a:t>정책신경망에서는 활성함수로 </a:t>
            </a:r>
            <a:r>
              <a:rPr lang="ko-KR" altLang="en-US" sz="2400" dirty="0" err="1"/>
              <a:t>소프트맥스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75849F-B329-481E-B013-1BE6122C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90" y="516154"/>
            <a:ext cx="5381268" cy="26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폴리시</a:t>
            </a:r>
            <a:r>
              <a:rPr lang="ko-KR" altLang="en-US" dirty="0"/>
              <a:t> </a:t>
            </a:r>
            <a:r>
              <a:rPr lang="ko-KR" altLang="en-US" dirty="0" err="1"/>
              <a:t>그레디언트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14400" y="13834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목표함수의 </a:t>
            </a:r>
            <a:r>
              <a:rPr lang="ko-KR" altLang="en-US" sz="2400" dirty="0" err="1"/>
              <a:t>경사상습법을</a:t>
            </a:r>
            <a:r>
              <a:rPr lang="ko-KR" altLang="en-US" sz="2400" dirty="0"/>
              <a:t> 따라서 </a:t>
            </a:r>
            <a:r>
              <a:rPr lang="ko-KR" altLang="en-US" sz="2400" dirty="0" err="1"/>
              <a:t>근사된</a:t>
            </a:r>
            <a:r>
              <a:rPr lang="ko-KR" altLang="en-US" sz="2400" dirty="0"/>
              <a:t> 정책을 업데이트 하는 방식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0B7AF4-3196-4E5F-95FB-460FDAEE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29" y="2374406"/>
            <a:ext cx="2754234" cy="538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51E60-5D54-43E3-A9BE-5E06A47AB3B5}"/>
              </a:ext>
            </a:extLst>
          </p:cNvPr>
          <p:cNvSpPr txBox="1"/>
          <p:nvPr/>
        </p:nvSpPr>
        <p:spPr>
          <a:xfrm>
            <a:off x="4151384" y="2516284"/>
            <a:ext cx="232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정책 신경망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691388-D9A4-4265-819D-BE885C7B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29351"/>
            <a:ext cx="4410075" cy="374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7D907D-EF6B-4B39-A144-C080D3333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1147"/>
            <a:ext cx="5586701" cy="21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5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REINFORCE 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14400" y="1494268"/>
            <a:ext cx="10515600" cy="484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폴리시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그레디언트는</a:t>
            </a:r>
            <a:r>
              <a:rPr lang="ko-KR" altLang="en-US" sz="2400" dirty="0"/>
              <a:t> 정책만 가지고 있고 가치함수 </a:t>
            </a:r>
            <a:r>
              <a:rPr lang="ko-KR" altLang="en-US" sz="2400" dirty="0" err="1"/>
              <a:t>큐함수</a:t>
            </a:r>
            <a:r>
              <a:rPr lang="ko-KR" altLang="en-US" sz="2400" dirty="0"/>
              <a:t> 정보를 모르기 때문에 </a:t>
            </a:r>
            <a:r>
              <a:rPr lang="ko-KR" altLang="en-US" sz="2400" dirty="0" err="1"/>
              <a:t>큐함수값</a:t>
            </a:r>
            <a:r>
              <a:rPr lang="ko-KR" altLang="en-US" sz="2400" dirty="0"/>
              <a:t> 대신 </a:t>
            </a:r>
            <a:r>
              <a:rPr lang="ko-KR" altLang="en-US" sz="2400" dirty="0" err="1"/>
              <a:t>반환값으로</a:t>
            </a:r>
            <a:r>
              <a:rPr lang="ko-KR" altLang="en-US" sz="2400" dirty="0"/>
              <a:t> 대체한다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에피소드가 끝날 때까지 기다리고 실제로 얻은 보상으로 학습하기 때문에 몬테카를로 폴리스 </a:t>
            </a:r>
            <a:r>
              <a:rPr lang="ko-KR" altLang="en-US" sz="2400" dirty="0" err="1"/>
              <a:t>그레디언트라고도</a:t>
            </a:r>
            <a:r>
              <a:rPr lang="ko-KR" altLang="en-US" sz="2400" dirty="0"/>
              <a:t>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7D907D-EF6B-4B39-A144-C080D33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5" y="3008774"/>
            <a:ext cx="4974071" cy="1936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113DD3-86A7-4C2D-B57E-5C9BA7996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39" y="3348467"/>
            <a:ext cx="6107561" cy="13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REINFORCE 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72EC777D-8296-485E-9749-70C03B88D5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1494268"/>
                <a:ext cx="10515600" cy="4847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ko-KR" altLang="en-US" sz="2400" dirty="0"/>
                  <a:t>정책 자체가 확률적이기 때문에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/>
                      </a:rPr>
                      <m:t>𝜀</m:t>
                    </m:r>
                    <m:r>
                      <a:rPr lang="en-US" altLang="ko-KR" sz="2400" i="1">
                        <a:latin typeface="Cambria Math"/>
                      </a:rPr>
                      <m:t>−</m:t>
                    </m:r>
                    <m:r>
                      <a:rPr lang="ko-KR" altLang="en-US" sz="2400" i="1">
                        <a:latin typeface="Cambria Math"/>
                      </a:rPr>
                      <m:t>탐욕</m:t>
                    </m:r>
                    <m:r>
                      <a:rPr lang="en-US" altLang="ko-KR" sz="2400" i="1">
                        <a:latin typeface="Cambria Math"/>
                      </a:rPr>
                      <m:t> </m:t>
                    </m:r>
                    <m:r>
                      <a:rPr lang="ko-KR" altLang="en-US" sz="2400" i="1">
                        <a:latin typeface="Cambria Math"/>
                      </a:rPr>
                      <m:t>정책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불필요 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ko-KR" altLang="en-US" sz="2400" dirty="0"/>
                  <a:t>크로스 엔트로피를 오류 함수로 사용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72EC777D-8296-485E-9749-70C03B88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94268"/>
                <a:ext cx="10515600" cy="4847793"/>
              </a:xfrm>
              <a:prstGeom prst="rect">
                <a:avLst/>
              </a:prstGeo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0E0D73-9A74-451A-8A35-62B2D86A2A3D}"/>
              </a:ext>
            </a:extLst>
          </p:cNvPr>
          <p:cNvSpPr txBox="1"/>
          <p:nvPr/>
        </p:nvSpPr>
        <p:spPr>
          <a:xfrm>
            <a:off x="5008851" y="4484788"/>
            <a:ext cx="232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효율적인 </a:t>
            </a:r>
            <a:r>
              <a:rPr lang="ko-KR" altLang="en-US" sz="1400" dirty="0" err="1">
                <a:solidFill>
                  <a:schemeClr val="tx1"/>
                </a:solidFill>
              </a:rPr>
              <a:t>반환값</a:t>
            </a:r>
            <a:r>
              <a:rPr lang="ko-KR" altLang="en-US" sz="1400" dirty="0">
                <a:solidFill>
                  <a:schemeClr val="tx1"/>
                </a:solidFill>
              </a:rPr>
              <a:t> 계산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A7A82-5C48-4C93-A922-7685A53C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07" y="4947907"/>
            <a:ext cx="3433475" cy="13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3B62F-C409-40BA-B9F2-C2E90CCA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41" y="2605740"/>
            <a:ext cx="4819088" cy="2576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1E0D42-65E4-4137-BBF5-6DED0495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21" y="2873257"/>
            <a:ext cx="2133600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F9D7AD-DBCD-4D97-903C-6520439C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54" y="2006364"/>
            <a:ext cx="3524250" cy="809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D42D31-5302-4594-B00B-5C81EBF18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4" y="3740032"/>
            <a:ext cx="3990975" cy="781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C0F506-FBFB-4B9E-A3B1-8D4155CA3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42" y="4521082"/>
            <a:ext cx="4791075" cy="981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19297C-5531-436B-8D64-40B1356C4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154" y="330080"/>
            <a:ext cx="8448675" cy="1228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F95B4C-5F76-4474-9E8D-9C488FBA1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123" y="5559425"/>
            <a:ext cx="1514475" cy="800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43A37E-4C72-41B0-816D-4F0280BD6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176" y="5445125"/>
            <a:ext cx="3752850" cy="1047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261D6B-D33D-4CCA-AE14-6FCA2EEB9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322" y="5526087"/>
            <a:ext cx="3971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가치함수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에이전트가 어떤 정책이 더 좋은 정책인지 판단하는 기준이 되는 함수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r>
              <a:rPr lang="en-US" altLang="ko-KR" dirty="0"/>
              <a:t> :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현재 상태의 가치함수와 다음 상태의 가치함수의 관계식</a:t>
            </a:r>
          </a:p>
        </p:txBody>
      </p:sp>
      <p:pic>
        <p:nvPicPr>
          <p:cNvPr id="4" name="Picture 2" descr="https://t1.daumcdn.net/cfile/tistory/99F057475A4DBFCC36">
            <a:extLst>
              <a:ext uri="{FF2B5EF4-FFF2-40B4-BE49-F238E27FC236}">
                <a16:creationId xmlns:a16="http://schemas.microsoft.com/office/drawing/2014/main" id="{F9BF3D88-1495-444B-81E5-52BA349E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48" y="2774599"/>
            <a:ext cx="5602111" cy="18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817CFB-20B5-45A9-9A67-0F4E1070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35" y="5902325"/>
            <a:ext cx="5276850" cy="59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600C83-91B0-4FB2-B858-DB4C0505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14" y="2774599"/>
            <a:ext cx="3994645" cy="913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B468C4-41B1-4B40-9A89-99120180E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673" y="4001294"/>
            <a:ext cx="2828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큐함수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어떤상태에서</a:t>
            </a:r>
            <a:r>
              <a:rPr lang="ko-KR" altLang="en-US" dirty="0"/>
              <a:t> 어떤 행동이 얼마나 </a:t>
            </a:r>
            <a:r>
              <a:rPr lang="ko-KR" altLang="en-US" dirty="0" err="1"/>
              <a:t>좋은지</a:t>
            </a:r>
            <a:r>
              <a:rPr lang="ko-KR" altLang="en-US" dirty="0"/>
              <a:t> 알려주는 함수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DBF6D4-301B-46B8-A322-22371063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1" y="3723132"/>
            <a:ext cx="3895725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206B2A-2AE1-4DB4-B3D3-190B31A9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6" y="2651265"/>
            <a:ext cx="7277100" cy="828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1734CD-B435-4429-95CA-D6C68FB37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47" y="5056632"/>
            <a:ext cx="6353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244"/>
            <a:ext cx="11183471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강화학습은 </a:t>
            </a:r>
            <a:r>
              <a:rPr lang="en-US" altLang="ko-KR" sz="2000" dirty="0"/>
              <a:t>MDP</a:t>
            </a:r>
            <a:r>
              <a:rPr lang="ko-KR" altLang="en-US" sz="2000" dirty="0"/>
              <a:t>로 정의 되는 문제에서 최적 정책을 찾는 것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최적 정책은 모든 정책 중 가장 큰 가치함수를 주는 정책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최적 정책을 따라갔을 때 받을 보상의 합이 최적 가치함수</a:t>
            </a:r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63E5C-FA65-4C84-963A-5A26740A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6" y="3429000"/>
            <a:ext cx="318135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A342CA-34CF-47D3-A98B-C4D0FA2E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49" y="3459560"/>
            <a:ext cx="3781425" cy="923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DD17E-814A-4BD3-8E05-2BC9EADCE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725" y="4730749"/>
            <a:ext cx="4267200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20CD1D-DC38-44B2-BC5D-A9612C3CB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507" y="5664200"/>
            <a:ext cx="5419725" cy="828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447553-0390-4923-89CD-E26813962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232" y="5051704"/>
            <a:ext cx="2600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8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다이나믹 프로그래밍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6"/>
            <a:ext cx="11183471" cy="48678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핵심</a:t>
            </a: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 - 1. </a:t>
            </a:r>
            <a:r>
              <a:rPr lang="ko-KR" altLang="en-US" sz="2400" spc="-150" dirty="0" err="1">
                <a:latin typeface="나눔바른고딕OTF Light" pitchFamily="50" charset="-127"/>
                <a:ea typeface="나눔바른고딕OTF Light" pitchFamily="50" charset="-127"/>
              </a:rPr>
              <a:t>점화식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 또는 관계 찾기</a:t>
            </a:r>
            <a:endParaRPr lang="en-US" altLang="ko-KR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             2. 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작은 문제 순서로 반복적 해결</a:t>
            </a:r>
            <a:endParaRPr lang="en-US" altLang="ko-KR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효과 </a:t>
            </a: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작은 문제들의 해답 재사용 </a:t>
            </a: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-&gt; 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계산 속도 향상 </a:t>
            </a:r>
            <a:endParaRPr lang="en-US" altLang="ko-KR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ko-KR" altLang="en-US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fontAlgn="base"/>
            <a:r>
              <a:rPr lang="ko-KR" altLang="en-US" sz="2400" dirty="0" err="1"/>
              <a:t>벨만</a:t>
            </a:r>
            <a:r>
              <a:rPr lang="ko-KR" altLang="en-US" sz="2400" dirty="0"/>
              <a:t> 기대 방정식을 이용한 것</a:t>
            </a:r>
            <a:r>
              <a:rPr lang="en-US" altLang="ko-KR" sz="2400" dirty="0"/>
              <a:t> -</a:t>
            </a:r>
            <a:r>
              <a:rPr lang="ko-KR" altLang="en-US" sz="2400" dirty="0"/>
              <a:t> 정책 </a:t>
            </a:r>
            <a:r>
              <a:rPr lang="ko-KR" altLang="en-US" sz="2400" dirty="0" err="1"/>
              <a:t>이터레이션</a:t>
            </a:r>
            <a:r>
              <a:rPr lang="en-US" altLang="ko-KR" sz="2400" dirty="0"/>
              <a:t>(</a:t>
            </a:r>
            <a:r>
              <a:rPr lang="ko-KR" altLang="en-US" sz="2400" dirty="0"/>
              <a:t>정책 평가</a:t>
            </a:r>
            <a:r>
              <a:rPr lang="en-US" altLang="ko-KR" sz="2400" dirty="0"/>
              <a:t>, </a:t>
            </a:r>
            <a:r>
              <a:rPr lang="ko-KR" altLang="en-US" sz="2400" dirty="0"/>
              <a:t>정책 발전</a:t>
            </a:r>
            <a:r>
              <a:rPr lang="en-US" altLang="ko-KR" sz="2400" dirty="0"/>
              <a:t>)</a:t>
            </a:r>
          </a:p>
          <a:p>
            <a:pPr fontAlgn="base"/>
            <a:endParaRPr lang="en-US" altLang="ko-KR" sz="2400" dirty="0"/>
          </a:p>
          <a:p>
            <a:pPr marL="0" indent="0" fontAlgn="base">
              <a:buNone/>
            </a:pPr>
            <a:endParaRPr lang="en-US" altLang="ko-KR" sz="2400" dirty="0"/>
          </a:p>
          <a:p>
            <a:pPr marL="0" indent="0" fontAlgn="base">
              <a:buNone/>
            </a:pPr>
            <a:endParaRPr lang="en-US" altLang="ko-KR" sz="2400" dirty="0"/>
          </a:p>
          <a:p>
            <a:pPr fontAlgn="base"/>
            <a:r>
              <a:rPr lang="ko-KR" altLang="en-US" sz="2400" dirty="0" err="1"/>
              <a:t>벨만</a:t>
            </a:r>
            <a:r>
              <a:rPr lang="ko-KR" altLang="en-US" sz="2400" dirty="0"/>
              <a:t> 최적 방정식을 이용한 것</a:t>
            </a:r>
            <a:r>
              <a:rPr lang="en-US" altLang="ko-KR" sz="2400" dirty="0"/>
              <a:t> - </a:t>
            </a:r>
            <a:r>
              <a:rPr lang="ko-KR" altLang="en-US" sz="2400" dirty="0"/>
              <a:t>가치 </a:t>
            </a:r>
            <a:r>
              <a:rPr lang="ko-KR" altLang="en-US" sz="2400" dirty="0" err="1"/>
              <a:t>이터레이션</a:t>
            </a:r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/>
              <a:t>한계 </a:t>
            </a:r>
            <a:r>
              <a:rPr lang="en-US" altLang="ko-KR" sz="2400" dirty="0"/>
              <a:t>- </a:t>
            </a:r>
            <a:r>
              <a:rPr lang="ko-KR" altLang="en-US" sz="2400" dirty="0"/>
              <a:t>계산 복잡도</a:t>
            </a:r>
            <a:r>
              <a:rPr lang="en-US" altLang="ko-KR" sz="2400" dirty="0"/>
              <a:t>, </a:t>
            </a:r>
            <a:r>
              <a:rPr lang="ko-KR" altLang="en-US" sz="2400" dirty="0"/>
              <a:t>차원의 저주</a:t>
            </a:r>
            <a:r>
              <a:rPr lang="en-US" altLang="ko-KR" sz="2400" dirty="0"/>
              <a:t>, </a:t>
            </a:r>
            <a:r>
              <a:rPr lang="ko-KR" altLang="en-US" sz="2400" dirty="0"/>
              <a:t>환경의 모델이 필요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C2D388-55C3-47E8-AFBE-8AFC8A16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3" y="3695314"/>
            <a:ext cx="6418199" cy="781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953A9-38BB-411D-93C0-CA07512F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3" y="5141969"/>
            <a:ext cx="8797824" cy="7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다이나믹 프로그래밍 </a:t>
            </a:r>
            <a:r>
              <a:rPr lang="en-US" altLang="ko-KR" dirty="0"/>
              <a:t>vs </a:t>
            </a:r>
            <a:r>
              <a:rPr lang="ko-KR" altLang="en-US" dirty="0"/>
              <a:t>강화학습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DDB2D9-84D2-481A-8D58-FBC0D947A3C8}"/>
              </a:ext>
            </a:extLst>
          </p:cNvPr>
          <p:cNvSpPr txBox="1">
            <a:spLocks/>
          </p:cNvSpPr>
          <p:nvPr/>
        </p:nvSpPr>
        <p:spPr>
          <a:xfrm>
            <a:off x="667327" y="1459346"/>
            <a:ext cx="11354344" cy="4954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/>
              <a:t>                          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		</a:t>
            </a:r>
            <a:r>
              <a:rPr lang="ko-KR" altLang="en-US" sz="2000" dirty="0"/>
              <a:t>다이나믹 프로그래밍     </a:t>
            </a:r>
            <a:r>
              <a:rPr lang="en-US" altLang="ko-KR" sz="2000" dirty="0"/>
              <a:t>                 </a:t>
            </a:r>
            <a:r>
              <a:rPr lang="ko-KR" altLang="en-US" sz="2000" dirty="0"/>
              <a:t>강화학습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에이전트는 환경과의 상호작용을 통해 주어진 정책에 대한 가치함수를 학습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           ex) </a:t>
            </a:r>
            <a:r>
              <a:rPr lang="ko-KR" altLang="en-US" sz="2000" dirty="0"/>
              <a:t>몬테카를로 예측</a:t>
            </a:r>
            <a:r>
              <a:rPr lang="en-US" altLang="ko-KR" sz="2000" dirty="0"/>
              <a:t>, </a:t>
            </a:r>
            <a:r>
              <a:rPr lang="ko-KR" altLang="en-US" sz="2000" dirty="0"/>
              <a:t>시간차 예측</a:t>
            </a: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000" dirty="0"/>
              <a:t>제어 </a:t>
            </a:r>
            <a:r>
              <a:rPr lang="en-US" altLang="ko-KR" sz="2000" dirty="0"/>
              <a:t>: </a:t>
            </a:r>
            <a:r>
              <a:rPr lang="ko-KR" altLang="en-US" sz="2000" dirty="0"/>
              <a:t>학습된 가치함수를 토대로 정책을 끊임없이 발전시켜 나가서 최적 정책을 학습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           ex) </a:t>
            </a:r>
            <a:r>
              <a:rPr lang="ko-KR" altLang="en-US" sz="2000" dirty="0"/>
              <a:t>살사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온폴리시</a:t>
            </a:r>
            <a:r>
              <a:rPr lang="ko-KR" altLang="en-US" sz="2000" dirty="0"/>
              <a:t> 시간차 제어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큐러닝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오프폴리시</a:t>
            </a:r>
            <a:r>
              <a:rPr lang="ko-KR" altLang="en-US" sz="2000" dirty="0"/>
              <a:t> 시간차 제어</a:t>
            </a:r>
            <a:r>
              <a:rPr lang="en-US" altLang="ko-KR" sz="2000" dirty="0"/>
              <a:t>)</a:t>
            </a:r>
          </a:p>
          <a:p>
            <a:pPr fontAlgn="base"/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C2788-1E08-4EC8-A29E-2B866CDA3670}"/>
              </a:ext>
            </a:extLst>
          </p:cNvPr>
          <p:cNvSpPr txBox="1"/>
          <p:nvPr/>
        </p:nvSpPr>
        <p:spPr>
          <a:xfrm>
            <a:off x="2342755" y="2481769"/>
            <a:ext cx="4073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환경에 대한 정보 필요</a:t>
            </a:r>
            <a:endParaRPr lang="en-US" altLang="ko-KR" dirty="0"/>
          </a:p>
          <a:p>
            <a:r>
              <a:rPr lang="en-US" altLang="ko-KR" sz="1200" dirty="0"/>
              <a:t>   (</a:t>
            </a:r>
            <a:r>
              <a:rPr lang="ko-KR" altLang="en-US" sz="1200" dirty="0"/>
              <a:t>보상과 상태변환 확률을 안다고 가정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모든 상태</a:t>
            </a:r>
            <a:r>
              <a:rPr lang="en-US" altLang="ko-KR" dirty="0"/>
              <a:t>(S)</a:t>
            </a:r>
            <a:r>
              <a:rPr lang="ko-KR" altLang="en-US" dirty="0"/>
              <a:t>에 대해서 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0AC54-916C-4EE7-8BA0-B5FE2982044D}"/>
              </a:ext>
            </a:extLst>
          </p:cNvPr>
          <p:cNvSpPr txBox="1"/>
          <p:nvPr/>
        </p:nvSpPr>
        <p:spPr>
          <a:xfrm>
            <a:off x="5997388" y="2297103"/>
            <a:ext cx="443107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환경의 모델이 필요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예측</a:t>
            </a:r>
            <a:r>
              <a:rPr lang="ko-KR" altLang="en-US" dirty="0"/>
              <a:t>과 </a:t>
            </a:r>
            <a:r>
              <a:rPr lang="ko-KR" altLang="en-US" b="1" dirty="0"/>
              <a:t>제어</a:t>
            </a:r>
            <a:r>
              <a:rPr lang="ko-KR" altLang="en-US" dirty="0"/>
              <a:t>를 통해 정책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- 1) </a:t>
            </a:r>
            <a:r>
              <a:rPr lang="ko-KR" altLang="en-US" dirty="0"/>
              <a:t>일단 행동해보고 </a:t>
            </a:r>
            <a:r>
              <a:rPr lang="en-US" altLang="ko-KR" dirty="0"/>
              <a:t>2) </a:t>
            </a:r>
            <a:r>
              <a:rPr lang="ko-KR" altLang="en-US" dirty="0"/>
              <a:t>자신을 평가 </a:t>
            </a:r>
            <a:endParaRPr lang="en-US" altLang="ko-KR" dirty="0"/>
          </a:p>
          <a:p>
            <a:r>
              <a:rPr lang="en-US" altLang="ko-KR" dirty="0"/>
              <a:t>  3) </a:t>
            </a:r>
            <a:r>
              <a:rPr lang="ko-KR" altLang="en-US" dirty="0"/>
              <a:t>평가 결과로 자신을 업데이트 </a:t>
            </a:r>
            <a:r>
              <a:rPr lang="en-US" altLang="ko-KR" dirty="0"/>
              <a:t>4) </a:t>
            </a:r>
            <a:r>
              <a:rPr lang="ko-KR" altLang="en-US" dirty="0"/>
              <a:t>반복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04A99-1A9A-4928-9E11-C962928EBA87}"/>
              </a:ext>
            </a:extLst>
          </p:cNvPr>
          <p:cNvSpPr/>
          <p:nvPr/>
        </p:nvSpPr>
        <p:spPr>
          <a:xfrm>
            <a:off x="2023511" y="1613647"/>
            <a:ext cx="8641976" cy="2608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9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몬테카를로 근사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183471" cy="4351338"/>
          </a:xfrm>
        </p:spPr>
        <p:txBody>
          <a:bodyPr>
            <a:normAutofit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0429-79D0-47EC-8373-3DA19B6CEA37}"/>
              </a:ext>
            </a:extLst>
          </p:cNvPr>
          <p:cNvSpPr txBox="1"/>
          <p:nvPr/>
        </p:nvSpPr>
        <p:spPr>
          <a:xfrm>
            <a:off x="6714234" y="5177180"/>
            <a:ext cx="412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사각형의 넓이</a:t>
            </a:r>
            <a:r>
              <a:rPr lang="en-US" altLang="ko-KR" dirty="0"/>
              <a:t>(S(A))</a:t>
            </a:r>
            <a:r>
              <a:rPr lang="ko-KR" altLang="en-US" dirty="0"/>
              <a:t>는 알고 있을 때 </a:t>
            </a:r>
            <a:endParaRPr lang="en-US" altLang="ko-KR" dirty="0"/>
          </a:p>
          <a:p>
            <a:r>
              <a:rPr lang="ko-KR" altLang="en-US" dirty="0"/>
              <a:t>도형의 넓이</a:t>
            </a:r>
            <a:r>
              <a:rPr lang="en-US" altLang="ko-KR" dirty="0"/>
              <a:t>(S(B))</a:t>
            </a:r>
            <a:r>
              <a:rPr lang="ko-KR" altLang="en-US" dirty="0"/>
              <a:t>는 </a:t>
            </a:r>
            <a:r>
              <a:rPr lang="en-US" altLang="ko-KR" dirty="0"/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A33B37-083B-4D6F-9A01-4888DE163CE6}"/>
              </a:ext>
            </a:extLst>
          </p:cNvPr>
          <p:cNvGrpSpPr/>
          <p:nvPr/>
        </p:nvGrpSpPr>
        <p:grpSpPr>
          <a:xfrm>
            <a:off x="1337452" y="2949233"/>
            <a:ext cx="4126609" cy="2868831"/>
            <a:chOff x="7259249" y="1485900"/>
            <a:chExt cx="4126609" cy="28688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43C008-5468-45A6-AF1F-A40049F4A060}"/>
                </a:ext>
              </a:extLst>
            </p:cNvPr>
            <p:cNvSpPr/>
            <p:nvPr/>
          </p:nvSpPr>
          <p:spPr>
            <a:xfrm>
              <a:off x="7519155" y="1485900"/>
              <a:ext cx="3606800" cy="19431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D27CB6-8B60-4FAB-8BD0-6ECB25E7F316}"/>
                </a:ext>
              </a:extLst>
            </p:cNvPr>
            <p:cNvSpPr/>
            <p:nvPr/>
          </p:nvSpPr>
          <p:spPr>
            <a:xfrm>
              <a:off x="9507765" y="1873250"/>
              <a:ext cx="1168400" cy="1168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10882E-CEF3-45D7-99C5-1836478EA2ED}"/>
                </a:ext>
              </a:extLst>
            </p:cNvPr>
            <p:cNvSpPr txBox="1"/>
            <p:nvPr/>
          </p:nvSpPr>
          <p:spPr>
            <a:xfrm>
              <a:off x="7259249" y="3708400"/>
              <a:ext cx="4126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사각형의 넓이</a:t>
              </a:r>
              <a:r>
                <a:rPr lang="en-US" altLang="ko-KR" dirty="0"/>
                <a:t>(S(A))</a:t>
              </a:r>
              <a:r>
                <a:rPr lang="ko-KR" altLang="en-US" dirty="0"/>
                <a:t>는 알고 있을 때 </a:t>
              </a:r>
              <a:endParaRPr lang="en-US" altLang="ko-KR" dirty="0"/>
            </a:p>
            <a:p>
              <a:r>
                <a:rPr lang="ko-KR" altLang="en-US" dirty="0"/>
                <a:t>원의 넓이</a:t>
              </a:r>
              <a:r>
                <a:rPr lang="en-US" altLang="ko-KR" dirty="0"/>
                <a:t>(S(B))</a:t>
              </a:r>
              <a:r>
                <a:rPr lang="ko-KR" altLang="en-US" dirty="0"/>
                <a:t>는 </a:t>
              </a:r>
              <a:r>
                <a:rPr lang="en-US" altLang="ko-KR" dirty="0"/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1F50C6-12A8-4BF2-B4D1-7C37110A150A}"/>
              </a:ext>
            </a:extLst>
          </p:cNvPr>
          <p:cNvGrpSpPr/>
          <p:nvPr/>
        </p:nvGrpSpPr>
        <p:grpSpPr>
          <a:xfrm>
            <a:off x="6974140" y="2954680"/>
            <a:ext cx="3606800" cy="1943100"/>
            <a:chOff x="1484840" y="1485900"/>
            <a:chExt cx="3606800" cy="19431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1640B9-8C8B-47C8-BD65-E39F970E87EE}"/>
                </a:ext>
              </a:extLst>
            </p:cNvPr>
            <p:cNvSpPr/>
            <p:nvPr/>
          </p:nvSpPr>
          <p:spPr>
            <a:xfrm>
              <a:off x="1484840" y="1485900"/>
              <a:ext cx="3606800" cy="19431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폭발 1 10">
              <a:extLst>
                <a:ext uri="{FF2B5EF4-FFF2-40B4-BE49-F238E27FC236}">
                  <a16:creationId xmlns:a16="http://schemas.microsoft.com/office/drawing/2014/main" id="{2F7D541E-EDD9-45C1-834D-4A733BFE5FF4}"/>
                </a:ext>
              </a:extLst>
            </p:cNvPr>
            <p:cNvSpPr/>
            <p:nvPr/>
          </p:nvSpPr>
          <p:spPr>
            <a:xfrm>
              <a:off x="2433559" y="1873250"/>
              <a:ext cx="1709361" cy="1060450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4AFBDB1-F0C8-4A6D-BCDF-CD6A0EBA3C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91800" cy="4351338"/>
          </a:xfrm>
          <a:prstGeom prst="rect">
            <a:avLst/>
          </a:prstGeom>
        </p:spPr>
        <p:txBody>
          <a:bodyPr vert="horz" lIns="91440" tIns="3600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그럼 강화학습은 환경의 모델없이 어떻게 가치함수를 학습할까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46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1466</Words>
  <Application>Microsoft Office PowerPoint</Application>
  <PresentationFormat>와이드스크린</PresentationFormat>
  <Paragraphs>271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나눔바른고딕OTF Light</vt:lpstr>
      <vt:lpstr>맑은 고딕</vt:lpstr>
      <vt:lpstr>Arial</vt:lpstr>
      <vt:lpstr>Cambria Math</vt:lpstr>
      <vt:lpstr>Office 테마</vt:lpstr>
      <vt:lpstr>강화학습</vt:lpstr>
      <vt:lpstr>강화학습의 개념</vt:lpstr>
      <vt:lpstr>MDP</vt:lpstr>
      <vt:lpstr>가치함수</vt:lpstr>
      <vt:lpstr>큐함수</vt:lpstr>
      <vt:lpstr>벨만 최적 방정식</vt:lpstr>
      <vt:lpstr>다이나믹 프로그래밍</vt:lpstr>
      <vt:lpstr>다이나믹 프로그래밍 vs 강화학습</vt:lpstr>
      <vt:lpstr>몬테카를로 근사</vt:lpstr>
      <vt:lpstr>몬테카를로 예측</vt:lpstr>
      <vt:lpstr>몬테카를로 예측</vt:lpstr>
      <vt:lpstr>시간차 예측</vt:lpstr>
      <vt:lpstr>살사(SARSA)</vt:lpstr>
      <vt:lpstr>살사(SARSA)</vt:lpstr>
      <vt:lpstr>살사(SARSA)</vt:lpstr>
      <vt:lpstr>살사(SARSA)의 문제점</vt:lpstr>
      <vt:lpstr>큐러닝</vt:lpstr>
      <vt:lpstr>큐러닝</vt:lpstr>
      <vt:lpstr>살사와 큐러닝</vt:lpstr>
      <vt:lpstr>몬테카를로, 살사, 큐러닝의 한계</vt:lpstr>
      <vt:lpstr>딥살사</vt:lpstr>
      <vt:lpstr>정책 기반 강화학습</vt:lpstr>
      <vt:lpstr>폴리시 그레디언트</vt:lpstr>
      <vt:lpstr>REINFORCE  알고리즘</vt:lpstr>
      <vt:lpstr>REINFORCE 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류한길</dc:creator>
  <cp:lastModifiedBy>성준 박</cp:lastModifiedBy>
  <cp:revision>89</cp:revision>
  <dcterms:created xsi:type="dcterms:W3CDTF">2019-08-07T01:18:47Z</dcterms:created>
  <dcterms:modified xsi:type="dcterms:W3CDTF">2019-09-05T09:18:58Z</dcterms:modified>
</cp:coreProperties>
</file>