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29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WATPlus-paddy\RDA_data\2023_data_watershed\swat_read_RCH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Month!$C$9</c:f>
              <c:strCache>
                <c:ptCount val="1"/>
                <c:pt idx="0">
                  <c:v>PCP (mm)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numRef>
              <c:f>Month!$A$10:$A$117</c:f>
              <c:numCache>
                <c:formatCode>mmm\-yy</c:formatCode>
                <c:ptCount val="108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</c:numCache>
            </c:numRef>
          </c:cat>
          <c:val>
            <c:numRef>
              <c:f>Month!$C$10:$C$117</c:f>
              <c:numCache>
                <c:formatCode>General</c:formatCode>
                <c:ptCount val="108"/>
                <c:pt idx="0">
                  <c:v>18.099838969404189</c:v>
                </c:pt>
                <c:pt idx="1">
                  <c:v>37.498658078368223</c:v>
                </c:pt>
                <c:pt idx="2">
                  <c:v>82.705314009661834</c:v>
                </c:pt>
                <c:pt idx="3">
                  <c:v>85.60386473429952</c:v>
                </c:pt>
                <c:pt idx="4">
                  <c:v>98.507783145464316</c:v>
                </c:pt>
                <c:pt idx="5">
                  <c:v>87.997852925389168</c:v>
                </c:pt>
                <c:pt idx="6">
                  <c:v>466.34460547504028</c:v>
                </c:pt>
                <c:pt idx="7">
                  <c:v>279.97852925389157</c:v>
                </c:pt>
                <c:pt idx="8">
                  <c:v>69.801395598497052</c:v>
                </c:pt>
                <c:pt idx="9">
                  <c:v>61.996779388083738</c:v>
                </c:pt>
                <c:pt idx="10">
                  <c:v>84.004294149221693</c:v>
                </c:pt>
                <c:pt idx="11">
                  <c:v>27.504025764895331</c:v>
                </c:pt>
                <c:pt idx="12">
                  <c:v>8.7997852925389175</c:v>
                </c:pt>
                <c:pt idx="13">
                  <c:v>2.7997852925389162</c:v>
                </c:pt>
                <c:pt idx="14">
                  <c:v>98.303811057434245</c:v>
                </c:pt>
                <c:pt idx="15">
                  <c:v>84.304884594739676</c:v>
                </c:pt>
                <c:pt idx="16">
                  <c:v>48.5024154589372</c:v>
                </c:pt>
                <c:pt idx="17">
                  <c:v>102.50134192163178</c:v>
                </c:pt>
                <c:pt idx="18">
                  <c:v>288.67418142780463</c:v>
                </c:pt>
                <c:pt idx="19">
                  <c:v>377.99248523886206</c:v>
                </c:pt>
                <c:pt idx="20">
                  <c:v>91.701556629092863</c:v>
                </c:pt>
                <c:pt idx="21">
                  <c:v>115.61996779388085</c:v>
                </c:pt>
                <c:pt idx="22">
                  <c:v>71.196994095544824</c:v>
                </c:pt>
                <c:pt idx="23">
                  <c:v>50.101986044015035</c:v>
                </c:pt>
                <c:pt idx="24">
                  <c:v>31.497584541062803</c:v>
                </c:pt>
                <c:pt idx="25">
                  <c:v>12.69994632313473</c:v>
                </c:pt>
                <c:pt idx="26">
                  <c:v>35.598497047772412</c:v>
                </c:pt>
                <c:pt idx="27">
                  <c:v>97.606011808910367</c:v>
                </c:pt>
                <c:pt idx="28">
                  <c:v>44.498121309715515</c:v>
                </c:pt>
                <c:pt idx="29">
                  <c:v>71.79817498658079</c:v>
                </c:pt>
                <c:pt idx="30">
                  <c:v>159.63499731615676</c:v>
                </c:pt>
                <c:pt idx="31">
                  <c:v>66.999463231347292</c:v>
                </c:pt>
                <c:pt idx="32">
                  <c:v>35.995705850778315</c:v>
                </c:pt>
                <c:pt idx="33">
                  <c:v>111.75523349436394</c:v>
                </c:pt>
                <c:pt idx="34">
                  <c:v>104.70209339774557</c:v>
                </c:pt>
                <c:pt idx="35">
                  <c:v>70.305958132045092</c:v>
                </c:pt>
                <c:pt idx="36">
                  <c:v>36.103059581320451</c:v>
                </c:pt>
                <c:pt idx="37">
                  <c:v>42.404723564143858</c:v>
                </c:pt>
                <c:pt idx="38">
                  <c:v>61.105743424584006</c:v>
                </c:pt>
                <c:pt idx="39">
                  <c:v>186.15136876006443</c:v>
                </c:pt>
                <c:pt idx="40">
                  <c:v>108.85668276972625</c:v>
                </c:pt>
                <c:pt idx="41">
                  <c:v>67.203435319377348</c:v>
                </c:pt>
                <c:pt idx="42">
                  <c:v>271.71229200214708</c:v>
                </c:pt>
                <c:pt idx="43">
                  <c:v>90.005367686527109</c:v>
                </c:pt>
                <c:pt idx="44">
                  <c:v>234.46054750402578</c:v>
                </c:pt>
                <c:pt idx="45">
                  <c:v>152.22758990874934</c:v>
                </c:pt>
                <c:pt idx="46">
                  <c:v>23.295759527643586</c:v>
                </c:pt>
                <c:pt idx="47">
                  <c:v>53.097155126140635</c:v>
                </c:pt>
                <c:pt idx="48">
                  <c:v>8.600107353730543</c:v>
                </c:pt>
                <c:pt idx="49">
                  <c:v>39.398819108964041</c:v>
                </c:pt>
                <c:pt idx="50">
                  <c:v>32.603327965646805</c:v>
                </c:pt>
                <c:pt idx="51">
                  <c:v>53.998926462694584</c:v>
                </c:pt>
                <c:pt idx="52">
                  <c:v>43.102522812667743</c:v>
                </c:pt>
                <c:pt idx="53">
                  <c:v>52.506709608158886</c:v>
                </c:pt>
                <c:pt idx="54">
                  <c:v>283.52120236178206</c:v>
                </c:pt>
                <c:pt idx="55">
                  <c:v>225.97960279119701</c:v>
                </c:pt>
                <c:pt idx="56">
                  <c:v>115.5126140633387</c:v>
                </c:pt>
                <c:pt idx="57">
                  <c:v>57.702630166398286</c:v>
                </c:pt>
                <c:pt idx="58">
                  <c:v>14.202898550724639</c:v>
                </c:pt>
                <c:pt idx="59">
                  <c:v>31.19699409554482</c:v>
                </c:pt>
                <c:pt idx="60">
                  <c:v>41.803542673107891</c:v>
                </c:pt>
                <c:pt idx="61">
                  <c:v>19.602791196994097</c:v>
                </c:pt>
                <c:pt idx="62">
                  <c:v>95.10466988727859</c:v>
                </c:pt>
                <c:pt idx="63">
                  <c:v>129.68330649490071</c:v>
                </c:pt>
                <c:pt idx="64">
                  <c:v>97.702630166398293</c:v>
                </c:pt>
                <c:pt idx="65">
                  <c:v>181.42780461621041</c:v>
                </c:pt>
                <c:pt idx="66">
                  <c:v>157.05850778314547</c:v>
                </c:pt>
                <c:pt idx="67">
                  <c:v>415.56629092860982</c:v>
                </c:pt>
                <c:pt idx="68">
                  <c:v>142.88781535158347</c:v>
                </c:pt>
                <c:pt idx="69">
                  <c:v>117.44498121309717</c:v>
                </c:pt>
                <c:pt idx="70">
                  <c:v>42.501341921631777</c:v>
                </c:pt>
                <c:pt idx="71">
                  <c:v>27.396672034353195</c:v>
                </c:pt>
                <c:pt idx="72">
                  <c:v>11.100375738056899</c:v>
                </c:pt>
                <c:pt idx="73">
                  <c:v>30.896403650026841</c:v>
                </c:pt>
                <c:pt idx="74">
                  <c:v>34.600107353730543</c:v>
                </c:pt>
                <c:pt idx="75">
                  <c:v>84.702093397745571</c:v>
                </c:pt>
                <c:pt idx="76">
                  <c:v>63.703703703703709</c:v>
                </c:pt>
                <c:pt idx="77">
                  <c:v>98.507783145464316</c:v>
                </c:pt>
                <c:pt idx="78">
                  <c:v>259.15190552871712</c:v>
                </c:pt>
                <c:pt idx="79">
                  <c:v>141.59957058507783</c:v>
                </c:pt>
                <c:pt idx="80">
                  <c:v>151.79817498658079</c:v>
                </c:pt>
                <c:pt idx="81">
                  <c:v>121.63177670424048</c:v>
                </c:pt>
                <c:pt idx="82">
                  <c:v>42.200751476113794</c:v>
                </c:pt>
                <c:pt idx="83">
                  <c:v>29.898013955984972</c:v>
                </c:pt>
                <c:pt idx="84">
                  <c:v>73.902308105206657</c:v>
                </c:pt>
                <c:pt idx="85">
                  <c:v>59.602791196994097</c:v>
                </c:pt>
                <c:pt idx="86">
                  <c:v>45.303274288781537</c:v>
                </c:pt>
                <c:pt idx="87">
                  <c:v>40.504562533548039</c:v>
                </c:pt>
                <c:pt idx="88">
                  <c:v>77.702630166398293</c:v>
                </c:pt>
                <c:pt idx="89">
                  <c:v>173.91304347826087</c:v>
                </c:pt>
                <c:pt idx="90">
                  <c:v>514.65378421900164</c:v>
                </c:pt>
                <c:pt idx="91">
                  <c:v>631.45464304884604</c:v>
                </c:pt>
                <c:pt idx="92">
                  <c:v>158.02469135802471</c:v>
                </c:pt>
                <c:pt idx="93">
                  <c:v>7.6006441223832528</c:v>
                </c:pt>
                <c:pt idx="94">
                  <c:v>71.003757380568985</c:v>
                </c:pt>
                <c:pt idx="95">
                  <c:v>16.296296296296298</c:v>
                </c:pt>
                <c:pt idx="96">
                  <c:v>40.601180891035966</c:v>
                </c:pt>
                <c:pt idx="97">
                  <c:v>29.500805152979069</c:v>
                </c:pt>
                <c:pt idx="98">
                  <c:v>105.50724637681159</c:v>
                </c:pt>
                <c:pt idx="99">
                  <c:v>43.3064949006978</c:v>
                </c:pt>
                <c:pt idx="100">
                  <c:v>89.500805152979069</c:v>
                </c:pt>
                <c:pt idx="101">
                  <c:v>113.25818572195385</c:v>
                </c:pt>
                <c:pt idx="102">
                  <c:v>223.18840579710147</c:v>
                </c:pt>
                <c:pt idx="103">
                  <c:v>370.90713902308107</c:v>
                </c:pt>
                <c:pt idx="104">
                  <c:v>90.799785292538914</c:v>
                </c:pt>
                <c:pt idx="105">
                  <c:v>41.298980139559852</c:v>
                </c:pt>
                <c:pt idx="106">
                  <c:v>101.8035426731079</c:v>
                </c:pt>
                <c:pt idx="107">
                  <c:v>9.5008051529790674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2-459A-B38E-779478B8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123056"/>
        <c:axId val="390125456"/>
      </c:barChart>
      <c:lineChart>
        <c:grouping val="standard"/>
        <c:varyColors val="0"/>
        <c:ser>
          <c:idx val="0"/>
          <c:order val="0"/>
          <c:tx>
            <c:strRef>
              <c:f>Month!$D$9</c:f>
              <c:strCache>
                <c:ptCount val="1"/>
                <c:pt idx="0">
                  <c:v>Q_OUT(cms)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pPr>
              <a:ln w="3175"/>
            </c:spPr>
          </c:marker>
          <c:cat>
            <c:numRef>
              <c:f>Month!$A$10:$A$117</c:f>
              <c:numCache>
                <c:formatCode>mmm\-yy</c:formatCode>
                <c:ptCount val="108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</c:numCache>
            </c:numRef>
          </c:cat>
          <c:val>
            <c:numRef>
              <c:f>Month!$D$10:$D$117</c:f>
              <c:numCache>
                <c:formatCode>0.0</c:formatCode>
                <c:ptCount val="108"/>
                <c:pt idx="0">
                  <c:v>0.50249999999999995</c:v>
                </c:pt>
                <c:pt idx="1">
                  <c:v>0.78</c:v>
                </c:pt>
                <c:pt idx="2">
                  <c:v>1.2749999999999999</c:v>
                </c:pt>
                <c:pt idx="3">
                  <c:v>0.49409999999999998</c:v>
                </c:pt>
                <c:pt idx="4">
                  <c:v>0.22889999999999999</c:v>
                </c:pt>
                <c:pt idx="5">
                  <c:v>0.48010000000000003</c:v>
                </c:pt>
                <c:pt idx="6">
                  <c:v>17.010000000000002</c:v>
                </c:pt>
                <c:pt idx="7">
                  <c:v>13.24</c:v>
                </c:pt>
                <c:pt idx="8">
                  <c:v>0.9819</c:v>
                </c:pt>
                <c:pt idx="9">
                  <c:v>0.87329999999999997</c:v>
                </c:pt>
                <c:pt idx="10">
                  <c:v>0.58299999999999996</c:v>
                </c:pt>
                <c:pt idx="11">
                  <c:v>1.5740000000000001</c:v>
                </c:pt>
                <c:pt idx="12">
                  <c:v>0.25140000000000001</c:v>
                </c:pt>
                <c:pt idx="13">
                  <c:v>0.14180000000000001</c:v>
                </c:pt>
                <c:pt idx="14">
                  <c:v>0.52370000000000005</c:v>
                </c:pt>
                <c:pt idx="15">
                  <c:v>0.57950000000000002</c:v>
                </c:pt>
                <c:pt idx="16">
                  <c:v>0.16669999999999999</c:v>
                </c:pt>
                <c:pt idx="17">
                  <c:v>0.43109999999999998</c:v>
                </c:pt>
                <c:pt idx="18">
                  <c:v>8.4659999999999993</c:v>
                </c:pt>
                <c:pt idx="19">
                  <c:v>16.690000000000001</c:v>
                </c:pt>
                <c:pt idx="20">
                  <c:v>1.5760000000000001</c:v>
                </c:pt>
                <c:pt idx="21">
                  <c:v>3.8109999999999999</c:v>
                </c:pt>
                <c:pt idx="22">
                  <c:v>2</c:v>
                </c:pt>
                <c:pt idx="23">
                  <c:v>2.3650000000000002</c:v>
                </c:pt>
                <c:pt idx="24">
                  <c:v>0.43630000000000002</c:v>
                </c:pt>
                <c:pt idx="25">
                  <c:v>0.25819999999999999</c:v>
                </c:pt>
                <c:pt idx="26">
                  <c:v>0.2341</c:v>
                </c:pt>
                <c:pt idx="27">
                  <c:v>0.37459999999999999</c:v>
                </c:pt>
                <c:pt idx="28">
                  <c:v>3.6889999999999999E-2</c:v>
                </c:pt>
                <c:pt idx="29">
                  <c:v>5.8430000000000003E-2</c:v>
                </c:pt>
                <c:pt idx="30">
                  <c:v>2.0619999999999998</c:v>
                </c:pt>
                <c:pt idx="31">
                  <c:v>0.21829999999999999</c:v>
                </c:pt>
                <c:pt idx="32">
                  <c:v>1.0189999999999999E-2</c:v>
                </c:pt>
                <c:pt idx="33">
                  <c:v>0.74309999999999998</c:v>
                </c:pt>
                <c:pt idx="34">
                  <c:v>1.569</c:v>
                </c:pt>
                <c:pt idx="35">
                  <c:v>3.31</c:v>
                </c:pt>
                <c:pt idx="36">
                  <c:v>0.65649999999999997</c:v>
                </c:pt>
                <c:pt idx="37">
                  <c:v>0.4874</c:v>
                </c:pt>
                <c:pt idx="38">
                  <c:v>1.7050000000000001</c:v>
                </c:pt>
                <c:pt idx="39">
                  <c:v>2.738</c:v>
                </c:pt>
                <c:pt idx="40">
                  <c:v>1.1930000000000001</c:v>
                </c:pt>
                <c:pt idx="41">
                  <c:v>0.11</c:v>
                </c:pt>
                <c:pt idx="42">
                  <c:v>9.9990000000000006</c:v>
                </c:pt>
                <c:pt idx="43">
                  <c:v>0.4234</c:v>
                </c:pt>
                <c:pt idx="44">
                  <c:v>4.7670000000000003</c:v>
                </c:pt>
                <c:pt idx="45">
                  <c:v>7.5049999999999999</c:v>
                </c:pt>
                <c:pt idx="46">
                  <c:v>0.54139999999999999</c:v>
                </c:pt>
                <c:pt idx="47">
                  <c:v>1.054</c:v>
                </c:pt>
                <c:pt idx="48">
                  <c:v>0.68920000000000003</c:v>
                </c:pt>
                <c:pt idx="49">
                  <c:v>0.25390000000000001</c:v>
                </c:pt>
                <c:pt idx="50">
                  <c:v>0.17199999999999999</c:v>
                </c:pt>
                <c:pt idx="51">
                  <c:v>0.16400000000000001</c:v>
                </c:pt>
                <c:pt idx="52">
                  <c:v>5.8349999999999999E-3</c:v>
                </c:pt>
                <c:pt idx="53">
                  <c:v>5.9060000000000001E-2</c:v>
                </c:pt>
                <c:pt idx="54">
                  <c:v>5.12</c:v>
                </c:pt>
                <c:pt idx="55">
                  <c:v>6.5730000000000004</c:v>
                </c:pt>
                <c:pt idx="56">
                  <c:v>2.819</c:v>
                </c:pt>
                <c:pt idx="57">
                  <c:v>2.2469999999999999</c:v>
                </c:pt>
                <c:pt idx="58">
                  <c:v>0.27050000000000002</c:v>
                </c:pt>
                <c:pt idx="59">
                  <c:v>0.32700000000000001</c:v>
                </c:pt>
                <c:pt idx="60">
                  <c:v>0.49740000000000001</c:v>
                </c:pt>
                <c:pt idx="61">
                  <c:v>0.1207</c:v>
                </c:pt>
                <c:pt idx="62">
                  <c:v>1.036</c:v>
                </c:pt>
                <c:pt idx="63">
                  <c:v>1.6120000000000001</c:v>
                </c:pt>
                <c:pt idx="64">
                  <c:v>0.58299999999999996</c:v>
                </c:pt>
                <c:pt idx="65">
                  <c:v>1.7350000000000001</c:v>
                </c:pt>
                <c:pt idx="66">
                  <c:v>10.74</c:v>
                </c:pt>
                <c:pt idx="67">
                  <c:v>11.25</c:v>
                </c:pt>
                <c:pt idx="68">
                  <c:v>11.81</c:v>
                </c:pt>
                <c:pt idx="69">
                  <c:v>3.476</c:v>
                </c:pt>
                <c:pt idx="70">
                  <c:v>0.88729999999999998</c:v>
                </c:pt>
                <c:pt idx="71">
                  <c:v>0.66369999999999996</c:v>
                </c:pt>
                <c:pt idx="72">
                  <c:v>0.19020000000000001</c:v>
                </c:pt>
                <c:pt idx="73">
                  <c:v>0.32890000000000003</c:v>
                </c:pt>
                <c:pt idx="74">
                  <c:v>0.1416</c:v>
                </c:pt>
                <c:pt idx="75">
                  <c:v>0.22789999999999999</c:v>
                </c:pt>
                <c:pt idx="76">
                  <c:v>9.5850000000000005E-2</c:v>
                </c:pt>
                <c:pt idx="77">
                  <c:v>0.16900000000000001</c:v>
                </c:pt>
                <c:pt idx="78">
                  <c:v>5.2439999999999998</c:v>
                </c:pt>
                <c:pt idx="79">
                  <c:v>3.22</c:v>
                </c:pt>
                <c:pt idx="80">
                  <c:v>3.64</c:v>
                </c:pt>
                <c:pt idx="81">
                  <c:v>7.0570000000000004</c:v>
                </c:pt>
                <c:pt idx="82">
                  <c:v>0.4627</c:v>
                </c:pt>
                <c:pt idx="83">
                  <c:v>0.3876</c:v>
                </c:pt>
                <c:pt idx="84">
                  <c:v>1.3640000000000001</c:v>
                </c:pt>
                <c:pt idx="85">
                  <c:v>1.0089999999999999</c:v>
                </c:pt>
                <c:pt idx="86">
                  <c:v>0.91649999999999998</c:v>
                </c:pt>
                <c:pt idx="87">
                  <c:v>0.2898</c:v>
                </c:pt>
                <c:pt idx="88">
                  <c:v>6.0380000000000003E-2</c:v>
                </c:pt>
                <c:pt idx="89">
                  <c:v>1.51</c:v>
                </c:pt>
                <c:pt idx="90">
                  <c:v>20.62</c:v>
                </c:pt>
                <c:pt idx="91">
                  <c:v>36.44</c:v>
                </c:pt>
                <c:pt idx="92">
                  <c:v>9.35</c:v>
                </c:pt>
                <c:pt idx="93">
                  <c:v>0.83909999999999996</c:v>
                </c:pt>
                <c:pt idx="94">
                  <c:v>0.78710000000000002</c:v>
                </c:pt>
                <c:pt idx="95">
                  <c:v>0.37480000000000002</c:v>
                </c:pt>
                <c:pt idx="96">
                  <c:v>0.47260000000000002</c:v>
                </c:pt>
                <c:pt idx="97">
                  <c:v>0.30609999999999998</c:v>
                </c:pt>
                <c:pt idx="98">
                  <c:v>0.82479999999999998</c:v>
                </c:pt>
                <c:pt idx="99">
                  <c:v>0.6008</c:v>
                </c:pt>
                <c:pt idx="100">
                  <c:v>0.19400000000000001</c:v>
                </c:pt>
                <c:pt idx="101">
                  <c:v>0.25719999999999998</c:v>
                </c:pt>
                <c:pt idx="102">
                  <c:v>5.9649999999999999</c:v>
                </c:pt>
                <c:pt idx="103">
                  <c:v>9.6829999999999998</c:v>
                </c:pt>
                <c:pt idx="104">
                  <c:v>3.9489999999999998</c:v>
                </c:pt>
                <c:pt idx="105">
                  <c:v>1.48</c:v>
                </c:pt>
                <c:pt idx="106">
                  <c:v>1.5209999999999999</c:v>
                </c:pt>
                <c:pt idx="107">
                  <c:v>1.579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B2-459A-B38E-779478B8761D}"/>
            </c:ext>
          </c:extLst>
        </c:ser>
        <c:ser>
          <c:idx val="1"/>
          <c:order val="1"/>
          <c:tx>
            <c:strRef>
              <c:f>Month!$E$9</c:f>
              <c:strCache>
                <c:ptCount val="1"/>
                <c:pt idx="0">
                  <c:v>Q_obs (cms)</c:v>
                </c:pt>
              </c:strCache>
            </c:strRef>
          </c:tx>
          <c:spPr>
            <a:ln w="22225"/>
          </c:spPr>
          <c:marker>
            <c:symbol val="none"/>
          </c:marker>
          <c:cat>
            <c:numRef>
              <c:f>Month!$A$10:$A$117</c:f>
              <c:numCache>
                <c:formatCode>mmm\-yy</c:formatCode>
                <c:ptCount val="108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</c:numCache>
            </c:numRef>
          </c:cat>
          <c:val>
            <c:numRef>
              <c:f>Month!$E$10:$E$117</c:f>
              <c:numCache>
                <c:formatCode>0.0</c:formatCode>
                <c:ptCount val="108"/>
                <c:pt idx="0">
                  <c:v>1.4738709677419355</c:v>
                </c:pt>
                <c:pt idx="1">
                  <c:v>2.2875000000000001</c:v>
                </c:pt>
                <c:pt idx="2">
                  <c:v>2.6593548387096773</c:v>
                </c:pt>
                <c:pt idx="3">
                  <c:v>1.5659999999999998</c:v>
                </c:pt>
                <c:pt idx="4">
                  <c:v>2.2487096774193547</c:v>
                </c:pt>
                <c:pt idx="5">
                  <c:v>2.5606666666666666</c:v>
                </c:pt>
                <c:pt idx="6">
                  <c:v>22.103225806451615</c:v>
                </c:pt>
                <c:pt idx="7">
                  <c:v>14.437741935483871</c:v>
                </c:pt>
                <c:pt idx="8">
                  <c:v>3.6733333333333333</c:v>
                </c:pt>
                <c:pt idx="9">
                  <c:v>2.8251612903225807</c:v>
                </c:pt>
                <c:pt idx="10">
                  <c:v>1.9146666666666665</c:v>
                </c:pt>
                <c:pt idx="11">
                  <c:v>1.8341935483870968</c:v>
                </c:pt>
                <c:pt idx="14">
                  <c:v>0.34548387096774197</c:v>
                </c:pt>
                <c:pt idx="15">
                  <c:v>0.58066666666666678</c:v>
                </c:pt>
                <c:pt idx="16">
                  <c:v>0.85806451612903234</c:v>
                </c:pt>
                <c:pt idx="17">
                  <c:v>4.0116666666666667</c:v>
                </c:pt>
                <c:pt idx="18">
                  <c:v>8.7241935483870972</c:v>
                </c:pt>
                <c:pt idx="19">
                  <c:v>16.406774193548387</c:v>
                </c:pt>
                <c:pt idx="20">
                  <c:v>5.0250000000000004</c:v>
                </c:pt>
                <c:pt idx="21">
                  <c:v>2.1493548387096775</c:v>
                </c:pt>
                <c:pt idx="22">
                  <c:v>0.94466666666666665</c:v>
                </c:pt>
                <c:pt idx="23">
                  <c:v>0.85322580645161283</c:v>
                </c:pt>
                <c:pt idx="24">
                  <c:v>0.58322580645161282</c:v>
                </c:pt>
                <c:pt idx="25">
                  <c:v>0.45428571428571429</c:v>
                </c:pt>
                <c:pt idx="26">
                  <c:v>0.53096774193548391</c:v>
                </c:pt>
                <c:pt idx="27">
                  <c:v>0.94033333333333335</c:v>
                </c:pt>
                <c:pt idx="28">
                  <c:v>0.47516129032258064</c:v>
                </c:pt>
                <c:pt idx="29">
                  <c:v>1.9256666666666669</c:v>
                </c:pt>
                <c:pt idx="30">
                  <c:v>2.3483870967741933</c:v>
                </c:pt>
                <c:pt idx="31">
                  <c:v>1.6387096774193548</c:v>
                </c:pt>
                <c:pt idx="32">
                  <c:v>1.03</c:v>
                </c:pt>
                <c:pt idx="33">
                  <c:v>1.6219354838709679</c:v>
                </c:pt>
                <c:pt idx="34">
                  <c:v>0.38733333333333331</c:v>
                </c:pt>
                <c:pt idx="35">
                  <c:v>0.46709677419354839</c:v>
                </c:pt>
                <c:pt idx="36">
                  <c:v>0.35354838709677422</c:v>
                </c:pt>
                <c:pt idx="37">
                  <c:v>0.43241379310344824</c:v>
                </c:pt>
                <c:pt idx="38">
                  <c:v>0.78838709677419361</c:v>
                </c:pt>
                <c:pt idx="39">
                  <c:v>0.63700000000000001</c:v>
                </c:pt>
                <c:pt idx="40">
                  <c:v>0.95322580645161292</c:v>
                </c:pt>
                <c:pt idx="41">
                  <c:v>1.9783333333333333</c:v>
                </c:pt>
                <c:pt idx="42">
                  <c:v>8.8464516129032269</c:v>
                </c:pt>
                <c:pt idx="43">
                  <c:v>1.4809677419354839</c:v>
                </c:pt>
                <c:pt idx="44">
                  <c:v>2.8916666666666666</c:v>
                </c:pt>
                <c:pt idx="45">
                  <c:v>2.7119354838709677</c:v>
                </c:pt>
                <c:pt idx="46">
                  <c:v>0.53033333333333332</c:v>
                </c:pt>
                <c:pt idx="47">
                  <c:v>0.41322580645161294</c:v>
                </c:pt>
                <c:pt idx="48">
                  <c:v>0.38129032258064516</c:v>
                </c:pt>
                <c:pt idx="49">
                  <c:v>0.39214285714285718</c:v>
                </c:pt>
                <c:pt idx="50">
                  <c:v>0.37741935483870964</c:v>
                </c:pt>
                <c:pt idx="51">
                  <c:v>0.40633333333333332</c:v>
                </c:pt>
                <c:pt idx="52">
                  <c:v>0.33741935483870972</c:v>
                </c:pt>
                <c:pt idx="53">
                  <c:v>1.4716666666666667</c:v>
                </c:pt>
                <c:pt idx="54">
                  <c:v>8.11</c:v>
                </c:pt>
                <c:pt idx="55">
                  <c:v>7.8377419354838711</c:v>
                </c:pt>
                <c:pt idx="56">
                  <c:v>4.4376666666666669</c:v>
                </c:pt>
                <c:pt idx="57">
                  <c:v>1.4158064516129032</c:v>
                </c:pt>
                <c:pt idx="58">
                  <c:v>0.38200000000000001</c:v>
                </c:pt>
                <c:pt idx="59">
                  <c:v>0.33225806451612905</c:v>
                </c:pt>
                <c:pt idx="60">
                  <c:v>0.36870967741935484</c:v>
                </c:pt>
                <c:pt idx="61">
                  <c:v>0.3</c:v>
                </c:pt>
                <c:pt idx="62">
                  <c:v>1.1125806451612903</c:v>
                </c:pt>
                <c:pt idx="63">
                  <c:v>2.1850000000000001</c:v>
                </c:pt>
                <c:pt idx="64">
                  <c:v>1.5551612903225807</c:v>
                </c:pt>
                <c:pt idx="65">
                  <c:v>6.8330000000000002</c:v>
                </c:pt>
                <c:pt idx="66">
                  <c:v>7.4787096774193547</c:v>
                </c:pt>
                <c:pt idx="67">
                  <c:v>16.086129032258064</c:v>
                </c:pt>
                <c:pt idx="68">
                  <c:v>9.8193333333333328</c:v>
                </c:pt>
                <c:pt idx="69">
                  <c:v>2.9883870967741935</c:v>
                </c:pt>
                <c:pt idx="70">
                  <c:v>1.274</c:v>
                </c:pt>
                <c:pt idx="71">
                  <c:v>0.39838709677419354</c:v>
                </c:pt>
                <c:pt idx="72">
                  <c:v>0.36806451612903224</c:v>
                </c:pt>
                <c:pt idx="73">
                  <c:v>0.39142857142857146</c:v>
                </c:pt>
                <c:pt idx="74">
                  <c:v>0.37483870967741933</c:v>
                </c:pt>
                <c:pt idx="75">
                  <c:v>0.81466666666666676</c:v>
                </c:pt>
                <c:pt idx="76">
                  <c:v>1.6177419354838709</c:v>
                </c:pt>
                <c:pt idx="77">
                  <c:v>2.8860000000000001</c:v>
                </c:pt>
                <c:pt idx="78">
                  <c:v>7.241612903225807</c:v>
                </c:pt>
                <c:pt idx="79">
                  <c:v>3.5929032258064515</c:v>
                </c:pt>
                <c:pt idx="80">
                  <c:v>5.0726666666666667</c:v>
                </c:pt>
                <c:pt idx="81">
                  <c:v>6.9738709677419353</c:v>
                </c:pt>
                <c:pt idx="82">
                  <c:v>1.5219999999999998</c:v>
                </c:pt>
                <c:pt idx="83">
                  <c:v>0.49709677419354842</c:v>
                </c:pt>
                <c:pt idx="84">
                  <c:v>1.2354838709677418</c:v>
                </c:pt>
                <c:pt idx="85">
                  <c:v>0.62655172413793114</c:v>
                </c:pt>
                <c:pt idx="86">
                  <c:v>0.54677419354838708</c:v>
                </c:pt>
                <c:pt idx="87">
                  <c:v>0.40833333333333333</c:v>
                </c:pt>
                <c:pt idx="88">
                  <c:v>0.53290322580645155</c:v>
                </c:pt>
                <c:pt idx="89">
                  <c:v>4.4539999999999997</c:v>
                </c:pt>
                <c:pt idx="90">
                  <c:v>27.276774193548388</c:v>
                </c:pt>
                <c:pt idx="91">
                  <c:v>43.010322580645159</c:v>
                </c:pt>
                <c:pt idx="92">
                  <c:v>7.3213333333333326</c:v>
                </c:pt>
                <c:pt idx="93">
                  <c:v>1.058709677419355</c:v>
                </c:pt>
                <c:pt idx="94">
                  <c:v>1.0163333333333333</c:v>
                </c:pt>
                <c:pt idx="95">
                  <c:v>0.42774193548387096</c:v>
                </c:pt>
                <c:pt idx="96">
                  <c:v>0.45290322580645159</c:v>
                </c:pt>
                <c:pt idx="97">
                  <c:v>0.46464285714285714</c:v>
                </c:pt>
                <c:pt idx="98">
                  <c:v>0.53290322580645155</c:v>
                </c:pt>
                <c:pt idx="99">
                  <c:v>0.40366666666666667</c:v>
                </c:pt>
                <c:pt idx="100">
                  <c:v>7.0183870967741937</c:v>
                </c:pt>
                <c:pt idx="101">
                  <c:v>11.525333333333332</c:v>
                </c:pt>
                <c:pt idx="102">
                  <c:v>10.010967741935483</c:v>
                </c:pt>
                <c:pt idx="103">
                  <c:v>8.0929032258064506</c:v>
                </c:pt>
                <c:pt idx="104">
                  <c:v>1.982</c:v>
                </c:pt>
                <c:pt idx="105">
                  <c:v>0.53677419354838707</c:v>
                </c:pt>
                <c:pt idx="106">
                  <c:v>0.51433333333333331</c:v>
                </c:pt>
                <c:pt idx="107">
                  <c:v>0.48129032258064514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B2-459A-B38E-779478B8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518720"/>
        <c:axId val="659514456"/>
      </c:lineChart>
      <c:dateAx>
        <c:axId val="65951872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14456"/>
        <c:crosses val="autoZero"/>
        <c:auto val="1"/>
        <c:lblOffset val="100"/>
        <c:baseTimeUnit val="months"/>
      </c:dateAx>
      <c:valAx>
        <c:axId val="659514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Flow, cms</a:t>
                </a:r>
              </a:p>
            </c:rich>
          </c:tx>
          <c:overlay val="0"/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18720"/>
        <c:crosses val="autoZero"/>
        <c:crossBetween val="between"/>
      </c:valAx>
      <c:valAx>
        <c:axId val="390125456"/>
        <c:scaling>
          <c:orientation val="maxMin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Monthly pcp,</a:t>
                </a:r>
                <a:r>
                  <a:rPr lang="en-US" baseline="0"/>
                  <a:t> mm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90123056"/>
        <c:crosses val="max"/>
        <c:crossBetween val="between"/>
      </c:valAx>
      <c:dateAx>
        <c:axId val="390123056"/>
        <c:scaling>
          <c:orientation val="minMax"/>
        </c:scaling>
        <c:delete val="1"/>
        <c:axPos val="t"/>
        <c:numFmt formatCode="mmm\-yy" sourceLinked="1"/>
        <c:majorTickMark val="out"/>
        <c:minorTickMark val="none"/>
        <c:tickLblPos val="nextTo"/>
        <c:crossAx val="390125456"/>
        <c:crosses val="autoZero"/>
        <c:auto val="1"/>
        <c:lblOffset val="100"/>
        <c:baseTimeUnit val="months"/>
      </c:date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0048118985128"/>
          <c:y val="0.1850647452016343"/>
          <c:w val="0.43902656024215642"/>
          <c:h val="0.6443828997698423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13-4659-960C-8ADFD28A85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13-4659-960C-8ADFD28A85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13-4659-960C-8ADFD28A85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13-4659-960C-8ADFD28A85A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C13-4659-960C-8ADFD28A85A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C13-4659-960C-8ADFD28A85A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C13-4659-960C-8ADFD28A85A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C13-4659-960C-8ADFD28A85A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C13-4659-960C-8ADFD28A85AE}"/>
              </c:ext>
            </c:extLst>
          </c:dPt>
          <c:dLbls>
            <c:dLbl>
              <c:idx val="6"/>
              <c:layout>
                <c:manualLayout>
                  <c:x val="-8.6111111111111166E-2"/>
                  <c:y val="4.158417138354139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C13-4659-960C-8ADFD28A85AE}"/>
                </c:ext>
              </c:extLst>
            </c:dLbl>
            <c:dLbl>
              <c:idx val="7"/>
              <c:layout>
                <c:manualLayout>
                  <c:x val="-1.666666666666671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C13-4659-960C-8ADFD28A85AE}"/>
                </c:ext>
              </c:extLst>
            </c:dLbl>
            <c:dLbl>
              <c:idx val="8"/>
              <c:layout>
                <c:manualLayout>
                  <c:x val="2.2222222222222119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C13-4659-960C-8ADFD28A85A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Sheet3!$F$4:$F$12</c:f>
              <c:strCache>
                <c:ptCount val="9"/>
                <c:pt idx="0">
                  <c:v>agrl</c:v>
                </c:pt>
                <c:pt idx="1">
                  <c:v>frse</c:v>
                </c:pt>
                <c:pt idx="2">
                  <c:v>frst</c:v>
                </c:pt>
                <c:pt idx="3">
                  <c:v>gras</c:v>
                </c:pt>
                <c:pt idx="4">
                  <c:v>orcd</c:v>
                </c:pt>
                <c:pt idx="5">
                  <c:v>rice</c:v>
                </c:pt>
                <c:pt idx="6">
                  <c:v>watr</c:v>
                </c:pt>
                <c:pt idx="7">
                  <c:v>wetn</c:v>
                </c:pt>
                <c:pt idx="8">
                  <c:v>urban</c:v>
                </c:pt>
              </c:strCache>
            </c:strRef>
          </c:cat>
          <c:val>
            <c:numRef>
              <c:f>Sheet3!$H$4:$H$12</c:f>
              <c:numCache>
                <c:formatCode>0%</c:formatCode>
                <c:ptCount val="9"/>
                <c:pt idx="0">
                  <c:v>8.890045208361283E-2</c:v>
                </c:pt>
                <c:pt idx="1">
                  <c:v>0.26826238753860621</c:v>
                </c:pt>
                <c:pt idx="2">
                  <c:v>0.30138534532921585</c:v>
                </c:pt>
                <c:pt idx="3">
                  <c:v>5.8317667069513315E-2</c:v>
                </c:pt>
                <c:pt idx="4">
                  <c:v>1.2499440490577895E-2</c:v>
                </c:pt>
                <c:pt idx="5">
                  <c:v>0.19982879011682508</c:v>
                </c:pt>
                <c:pt idx="6">
                  <c:v>1.1167808065887855E-2</c:v>
                </c:pt>
                <c:pt idx="7">
                  <c:v>1.7003491338794221E-2</c:v>
                </c:pt>
                <c:pt idx="8">
                  <c:v>4.2634617966966729E-2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C13-4659-960C-8ADFD28A8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781111486487334"/>
          <c:y val="0.14509586278318562"/>
          <c:w val="0.13425018492152482"/>
          <c:h val="0.774978643756087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A583-4DA0-860E-ADCE-CB0DC91A7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C0F6F-AE64-3561-F08F-957F4666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CEC4-E222-8CC7-AACD-37CEEE9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9955-D60C-345F-C543-91D1BA9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48D5-56C7-B94B-64B3-74ABEA41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C2C0-60AD-6F99-D898-4112DE38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C2792-A928-9A6A-AE20-4F9BF0CB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32CD-15A9-123E-53ED-21022653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DC44-FE59-EC0D-BC4D-CC70968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2A92-80EC-D491-DBEB-1C3909AB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C169-8EED-7121-601F-4EE405FDC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4DF2-E01A-DC4F-B9EA-2774B63F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39B7-F1AD-3141-3D3A-595E1B7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88EF-0E43-8A85-384D-AC2C61AF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367B-42CD-8714-6FF7-050D348D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CB4E-6708-6B74-AE43-F8C12BF1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72C5-98B0-FE7A-E6ED-04BD49FD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8260-403E-311E-467B-921C34F1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CD7C-075B-7321-0C3F-C36DC114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85A6-3CD3-9E41-79E6-974716C0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EF15-A281-0CA0-E616-A9700616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DB57-5DDF-3BD3-093E-A4645D108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9DB6-68C8-A3A7-EFFB-30A69CF9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688B-4660-185F-BDFE-B4618A4F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4D16-F592-6CB0-115C-E8FB7E3B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4AEA-04CA-4ED3-C67C-FD35A878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8FEE-6AAF-5E61-BB74-A9F4EA051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9B41B-C524-4C0D-2DA1-0113D3EAF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BECAE-86B6-202A-8416-7F53E9B8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6468A-5591-4291-A9CB-6204F032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D86B8-B795-256D-9FB5-DDD9DB43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26DC-2A3C-F846-F2BE-3E9480D1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58874-94EE-D861-67AF-D1329A0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0B0A7-4868-81E9-A1EC-17C67EF82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FDDB5-0EA5-2775-E3BC-9FF5D39B0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1041-F452-56DA-BCA2-A52E531B2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91715-A9BA-F29B-B3CD-E0D22796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A7A05-4D57-C941-9BAD-6B9B4E4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698A9-732F-0285-C6E3-EC5B5C30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8B2E-C5CF-4D50-6625-65BB9549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3DF2B-38A7-8567-B5F6-4F5A6E32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C8143-7D47-1615-2255-606BC39F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CA8DA-791B-0D03-F582-AE1A2EC2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9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CF48-D8E4-4283-81CC-DA4CEB7E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8BD08-1AE9-3E4F-711C-1A22F023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4893-7CB7-66A0-F5B8-18A87813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6C3B-B7FF-F299-15FA-ACA9C2E9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4531-DD5D-672C-52EB-C60CDC012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764B6-13F0-2454-24DC-9F3F2EA02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818D-3EED-6F08-4765-63734714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B66F-106D-714E-234A-2A86FC9C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486F-8CA5-8DD1-21C0-06E4468E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A633-7D3F-B2DE-942A-C7982429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ECB98-BEFE-AFB1-1EA9-F18F90D4C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40080-EB9F-9023-AFC6-A6923F936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A61FA-935B-CC05-0494-A612E8CE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9D645-A58A-DFD6-C36D-006C9C8F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31FAE-C4DA-DDA0-9B24-96184006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1F0D2-089A-EBFA-3549-84B76A6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4AB4-1BD6-5222-A5B5-3FFF0DFC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6DAC-6AFD-B466-C261-C1981441C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21C4-3F8B-457E-90A1-7045A930995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7E60-2BE2-BFE4-FF4B-A7981A8BF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3EE9-0B76-B753-EBA7-05548A8DD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3107-BA3F-4595-BC03-A3C238EA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16C37-0D6F-5237-6B6E-FB06ACFE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sz="4000" u="sng" dirty="0"/>
              <a:t>SWAT+ Paddy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6D15-5B9E-BD52-EE9C-AB8B8484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60"/>
            <a:ext cx="10515600" cy="47121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Paddy module extends wetland processes</a:t>
            </a:r>
          </a:p>
          <a:p>
            <a:pPr lvl="1"/>
            <a:r>
              <a:rPr lang="en-US" dirty="0"/>
              <a:t>HRU scale</a:t>
            </a:r>
          </a:p>
          <a:p>
            <a:pPr lvl="1"/>
            <a:r>
              <a:rPr lang="en-US" dirty="0"/>
              <a:t>Surface ponding (water, sediment, mineral N/P, organic N/P)</a:t>
            </a:r>
          </a:p>
          <a:p>
            <a:pPr lvl="1"/>
            <a:r>
              <a:rPr lang="en-US" dirty="0"/>
              <a:t>Weir discharge control (rectangular weir equation)</a:t>
            </a:r>
          </a:p>
          <a:p>
            <a:r>
              <a:rPr lang="en-US" dirty="0"/>
              <a:t>Continuous irrigation based on target/threshold depth</a:t>
            </a:r>
          </a:p>
          <a:p>
            <a:r>
              <a:rPr lang="en-US" dirty="0"/>
              <a:t>Irrigation methods</a:t>
            </a:r>
          </a:p>
          <a:p>
            <a:pPr lvl="1"/>
            <a:r>
              <a:rPr lang="en-US" dirty="0"/>
              <a:t>Manual operation based on management schedule</a:t>
            </a:r>
          </a:p>
          <a:p>
            <a:pPr lvl="1"/>
            <a:r>
              <a:rPr lang="en-US" dirty="0"/>
              <a:t>Automatic irrigation based on decision tables</a:t>
            </a:r>
          </a:p>
          <a:p>
            <a:pPr lvl="1"/>
            <a:r>
              <a:rPr lang="en-US" dirty="0"/>
              <a:t>(Automatic) Water allocation based on irrigation demand</a:t>
            </a:r>
          </a:p>
          <a:p>
            <a:r>
              <a:rPr lang="en-US" dirty="0"/>
              <a:t>Seeding or transplanting</a:t>
            </a:r>
          </a:p>
          <a:p>
            <a:r>
              <a:rPr lang="en-US" dirty="0"/>
              <a:t>Puddling</a:t>
            </a:r>
          </a:p>
          <a:p>
            <a:pPr lvl="1"/>
            <a:r>
              <a:rPr lang="en-US" dirty="0"/>
              <a:t>Reduces </a:t>
            </a:r>
            <a:r>
              <a:rPr lang="en-US" dirty="0" err="1"/>
              <a:t>Ksat</a:t>
            </a:r>
            <a:r>
              <a:rPr lang="en-US" dirty="0"/>
              <a:t> of the top layer</a:t>
            </a:r>
          </a:p>
          <a:p>
            <a:pPr lvl="1"/>
            <a:r>
              <a:rPr lang="en-US" dirty="0"/>
              <a:t>Redistribute sediment and nutrient between plough depth and standing water</a:t>
            </a:r>
          </a:p>
          <a:p>
            <a:r>
              <a:rPr lang="en-US" dirty="0"/>
              <a:t>Soil permeability setting</a:t>
            </a:r>
          </a:p>
        </p:txBody>
      </p:sp>
    </p:spTree>
    <p:extLst>
      <p:ext uri="{BB962C8B-B14F-4D97-AF65-F5344CB8AC3E}">
        <p14:creationId xmlns:p14="http://schemas.microsoft.com/office/powerpoint/2010/main" val="405619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DA6BB0B6-DC14-5194-439A-6E9C1C50AFA3}"/>
              </a:ext>
            </a:extLst>
          </p:cNvPr>
          <p:cNvSpPr/>
          <p:nvPr/>
        </p:nvSpPr>
        <p:spPr>
          <a:xfrm>
            <a:off x="4494663" y="3148084"/>
            <a:ext cx="7138092" cy="132556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FDC8445-D8FA-52F9-A872-8A9D5BE4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0" y="3339496"/>
            <a:ext cx="5108540" cy="90326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05FFA11-E801-95E5-CC87-C08BC123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113" y="5501177"/>
            <a:ext cx="5923128" cy="45230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8A27592-533F-AE09-E9D0-77178CE0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363" y="1643547"/>
            <a:ext cx="5338608" cy="10677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916C37-0D6F-5237-6B6E-FB06ACFE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sz="4000" u="sng" dirty="0"/>
              <a:t>Setting up Management Schedules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B1F666-2CBB-7B5A-CDA9-034764560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7472" y="2045186"/>
            <a:ext cx="2964795" cy="2743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DC859-2CC0-6145-6E3E-135C6B5CC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59" t="-597" r="63060" b="22319"/>
          <a:stretch/>
        </p:blipFill>
        <p:spPr>
          <a:xfrm>
            <a:off x="612501" y="5099829"/>
            <a:ext cx="1910269" cy="1458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B87AC-D6AD-27A2-5997-BF524E8A4299}"/>
              </a:ext>
            </a:extLst>
          </p:cNvPr>
          <p:cNvSpPr txBox="1"/>
          <p:nvPr/>
        </p:nvSpPr>
        <p:spPr>
          <a:xfrm>
            <a:off x="838199" y="1645466"/>
            <a:ext cx="26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Management.sch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711330-B72B-7C7F-62DB-858368D6096F}"/>
              </a:ext>
            </a:extLst>
          </p:cNvPr>
          <p:cNvSpPr txBox="1"/>
          <p:nvPr/>
        </p:nvSpPr>
        <p:spPr>
          <a:xfrm>
            <a:off x="9912745" y="3244334"/>
            <a:ext cx="172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Hru-data.hru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06807B-7788-60EF-3E70-5660BC71C05E}"/>
              </a:ext>
            </a:extLst>
          </p:cNvPr>
          <p:cNvSpPr/>
          <p:nvPr/>
        </p:nvSpPr>
        <p:spPr>
          <a:xfrm>
            <a:off x="738081" y="2152735"/>
            <a:ext cx="237826" cy="86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0252B-26A0-431D-3560-201EF4C6133A}"/>
              </a:ext>
            </a:extLst>
          </p:cNvPr>
          <p:cNvSpPr/>
          <p:nvPr/>
        </p:nvSpPr>
        <p:spPr>
          <a:xfrm>
            <a:off x="8637936" y="2338908"/>
            <a:ext cx="397060" cy="13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225390-5A49-1C4F-885F-C7706794A9DE}"/>
              </a:ext>
            </a:extLst>
          </p:cNvPr>
          <p:cNvSpPr/>
          <p:nvPr/>
        </p:nvSpPr>
        <p:spPr>
          <a:xfrm>
            <a:off x="7617853" y="3609677"/>
            <a:ext cx="703910" cy="1218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52F45-C107-D670-2D76-B273986519E9}"/>
              </a:ext>
            </a:extLst>
          </p:cNvPr>
          <p:cNvSpPr/>
          <p:nvPr/>
        </p:nvSpPr>
        <p:spPr>
          <a:xfrm>
            <a:off x="4748363" y="2343162"/>
            <a:ext cx="906139" cy="1342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BFCBE5-7D44-A402-F992-5302245EA215}"/>
              </a:ext>
            </a:extLst>
          </p:cNvPr>
          <p:cNvSpPr/>
          <p:nvPr/>
        </p:nvSpPr>
        <p:spPr>
          <a:xfrm>
            <a:off x="855361" y="5291936"/>
            <a:ext cx="252519" cy="10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A00CE8-0054-BD41-C897-B5C15E84ED1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75907" y="2195790"/>
            <a:ext cx="3336571" cy="0"/>
          </a:xfrm>
          <a:prstGeom prst="line">
            <a:avLst/>
          </a:prstGeom>
          <a:ln w="31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7B1A9CA-2D5A-BADE-2876-78E338A189A1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6019464" y="1659332"/>
            <a:ext cx="1132313" cy="2768375"/>
          </a:xfrm>
          <a:prstGeom prst="bentConnector3">
            <a:avLst>
              <a:gd name="adj1" fmla="val 504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88ECB07-A3FB-B4B9-C0EF-74C52D27EBC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975907" y="2195790"/>
            <a:ext cx="7662029" cy="210219"/>
          </a:xfrm>
          <a:prstGeom prst="bentConnector3">
            <a:avLst>
              <a:gd name="adj1" fmla="val 9417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902BCCE-68B0-4F50-DC2B-6BF56A76C86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107880" y="2195789"/>
            <a:ext cx="2563833" cy="3148266"/>
          </a:xfrm>
          <a:prstGeom prst="bentConnector2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892F5D8-3450-133B-F10E-83E9C3AEF16B}"/>
              </a:ext>
            </a:extLst>
          </p:cNvPr>
          <p:cNvSpPr/>
          <p:nvPr/>
        </p:nvSpPr>
        <p:spPr>
          <a:xfrm>
            <a:off x="9385110" y="3609676"/>
            <a:ext cx="400335" cy="1218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F8B4F2F-7442-C8D5-E1E3-AE22E257AE5B}"/>
              </a:ext>
            </a:extLst>
          </p:cNvPr>
          <p:cNvSpPr/>
          <p:nvPr/>
        </p:nvSpPr>
        <p:spPr>
          <a:xfrm>
            <a:off x="3775624" y="5696776"/>
            <a:ext cx="496090" cy="865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F8F518F-57F6-1C2A-AEE3-BB5B2607CD01}"/>
              </a:ext>
            </a:extLst>
          </p:cNvPr>
          <p:cNvCxnSpPr>
            <a:cxnSpLocks/>
            <a:stCxn id="82" idx="0"/>
            <a:endCxn id="81" idx="2"/>
          </p:cNvCxnSpPr>
          <p:nvPr/>
        </p:nvCxnSpPr>
        <p:spPr>
          <a:xfrm rot="5400000" flipH="1" flipV="1">
            <a:off x="5821847" y="1933346"/>
            <a:ext cx="1965253" cy="5561609"/>
          </a:xfrm>
          <a:prstGeom prst="bentConnector3">
            <a:avLst>
              <a:gd name="adj1" fmla="val 40278"/>
            </a:avLst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8A97A4DC-CBC9-A556-06F6-C6FF70C82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6191" y="5510275"/>
            <a:ext cx="2153119" cy="429479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33456C3B-0815-4886-2F85-0E3E54260095}"/>
              </a:ext>
            </a:extLst>
          </p:cNvPr>
          <p:cNvSpPr/>
          <p:nvPr/>
        </p:nvSpPr>
        <p:spPr>
          <a:xfrm>
            <a:off x="8875112" y="5696776"/>
            <a:ext cx="282538" cy="865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3116C2B-C6A5-76DE-EDBE-6F6B86A0C145}"/>
              </a:ext>
            </a:extLst>
          </p:cNvPr>
          <p:cNvSpPr/>
          <p:nvPr/>
        </p:nvSpPr>
        <p:spPr>
          <a:xfrm>
            <a:off x="9692054" y="5696508"/>
            <a:ext cx="282538" cy="865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253F46-5F5E-45B4-5FEA-07F89D90D9C1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 flipV="1">
            <a:off x="9157650" y="5739804"/>
            <a:ext cx="534404" cy="26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C171D5-777C-DE13-4AB9-D2D0A3B35BE8}"/>
              </a:ext>
            </a:extLst>
          </p:cNvPr>
          <p:cNvSpPr txBox="1"/>
          <p:nvPr/>
        </p:nvSpPr>
        <p:spPr>
          <a:xfrm>
            <a:off x="5499564" y="4688970"/>
            <a:ext cx="2470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Paddy/wetland setting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F65D1D-3FB9-D259-9268-2215BAD2CF1F}"/>
              </a:ext>
            </a:extLst>
          </p:cNvPr>
          <p:cNvSpPr txBox="1"/>
          <p:nvPr/>
        </p:nvSpPr>
        <p:spPr>
          <a:xfrm>
            <a:off x="5350498" y="2849398"/>
            <a:ext cx="2470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Land management setting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27EFEC-F3BD-4A29-2D75-93B6BAC82AB5}"/>
              </a:ext>
            </a:extLst>
          </p:cNvPr>
          <p:cNvSpPr txBox="1"/>
          <p:nvPr/>
        </p:nvSpPr>
        <p:spPr>
          <a:xfrm>
            <a:off x="3293929" y="5994978"/>
            <a:ext cx="172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Wetland.wet</a:t>
            </a:r>
            <a:endParaRPr lang="en-US" dirty="0"/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61B54B17-FD4D-758A-9327-B89D4D6733E6}"/>
              </a:ext>
            </a:extLst>
          </p:cNvPr>
          <p:cNvSpPr/>
          <p:nvPr/>
        </p:nvSpPr>
        <p:spPr>
          <a:xfrm rot="5400000">
            <a:off x="8640796" y="5666009"/>
            <a:ext cx="170446" cy="8632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1D59CA8-411A-B28F-4ACA-369AD10F1D4E}"/>
              </a:ext>
            </a:extLst>
          </p:cNvPr>
          <p:cNvSpPr txBox="1"/>
          <p:nvPr/>
        </p:nvSpPr>
        <p:spPr>
          <a:xfrm>
            <a:off x="8141435" y="6225810"/>
            <a:ext cx="118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*New columns</a:t>
            </a:r>
          </a:p>
        </p:txBody>
      </p:sp>
    </p:spTree>
    <p:extLst>
      <p:ext uri="{BB962C8B-B14F-4D97-AF65-F5344CB8AC3E}">
        <p14:creationId xmlns:p14="http://schemas.microsoft.com/office/powerpoint/2010/main" val="106337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4AA963-804A-5E32-2E4A-F87B184FB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69" b="14197"/>
          <a:stretch/>
        </p:blipFill>
        <p:spPr>
          <a:xfrm>
            <a:off x="6827759" y="1311331"/>
            <a:ext cx="5042616" cy="47892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916C37-0D6F-5237-6B6E-FB06ACFE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sz="4000" u="sng" dirty="0"/>
              <a:t>Automatic Operations using Decision Tables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3DC859-2CC0-6145-6E3E-135C6B5CC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9" t="-597" r="63060" b="22319"/>
          <a:stretch/>
        </p:blipFill>
        <p:spPr>
          <a:xfrm>
            <a:off x="659449" y="1609712"/>
            <a:ext cx="1910269" cy="14583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06807B-7788-60EF-3E70-5660BC71C05E}"/>
              </a:ext>
            </a:extLst>
          </p:cNvPr>
          <p:cNvSpPr/>
          <p:nvPr/>
        </p:nvSpPr>
        <p:spPr>
          <a:xfrm>
            <a:off x="1215753" y="1966216"/>
            <a:ext cx="449274" cy="103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88ECB07-A3FB-B4B9-C0EF-74C52D27EBCE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1665027" y="2018063"/>
            <a:ext cx="5194577" cy="51001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98832-345D-969C-4441-3D2063E3F70F}"/>
              </a:ext>
            </a:extLst>
          </p:cNvPr>
          <p:cNvSpPr/>
          <p:nvPr/>
        </p:nvSpPr>
        <p:spPr>
          <a:xfrm>
            <a:off x="6859604" y="2461146"/>
            <a:ext cx="469244" cy="133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39167-56E4-5C72-CC9B-D8E74496253B}"/>
              </a:ext>
            </a:extLst>
          </p:cNvPr>
          <p:cNvSpPr/>
          <p:nvPr/>
        </p:nvSpPr>
        <p:spPr>
          <a:xfrm>
            <a:off x="6859603" y="2645586"/>
            <a:ext cx="4913866" cy="209870"/>
          </a:xfrm>
          <a:prstGeom prst="rect">
            <a:avLst/>
          </a:prstGeom>
          <a:solidFill>
            <a:schemeClr val="accent6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5B399A-312E-A032-7CBF-E344F5A9602F}"/>
              </a:ext>
            </a:extLst>
          </p:cNvPr>
          <p:cNvSpPr/>
          <p:nvPr/>
        </p:nvSpPr>
        <p:spPr>
          <a:xfrm>
            <a:off x="6859603" y="2919517"/>
            <a:ext cx="4913866" cy="209870"/>
          </a:xfrm>
          <a:prstGeom prst="rect">
            <a:avLst/>
          </a:prstGeom>
          <a:solidFill>
            <a:schemeClr val="accent2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56685C-9856-669C-E187-51CED25E8172}"/>
              </a:ext>
            </a:extLst>
          </p:cNvPr>
          <p:cNvSpPr txBox="1"/>
          <p:nvPr/>
        </p:nvSpPr>
        <p:spPr>
          <a:xfrm>
            <a:off x="5511085" y="2619716"/>
            <a:ext cx="101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Conditions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0D0F12-D1D9-911B-6D43-79EE817A5D7E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>
            <a:off x="6530118" y="2750521"/>
            <a:ext cx="329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118B63-C249-8C83-462D-1F0F2419B115}"/>
              </a:ext>
            </a:extLst>
          </p:cNvPr>
          <p:cNvSpPr txBox="1"/>
          <p:nvPr/>
        </p:nvSpPr>
        <p:spPr>
          <a:xfrm>
            <a:off x="5511085" y="2893647"/>
            <a:ext cx="101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</a:rPr>
              <a:t>Actions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611E19-5006-6DD7-8EC6-D10ADB944589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6530118" y="3024452"/>
            <a:ext cx="329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CEAF79-FF25-459E-B109-466473136FC8}"/>
              </a:ext>
            </a:extLst>
          </p:cNvPr>
          <p:cNvSpPr txBox="1"/>
          <p:nvPr/>
        </p:nvSpPr>
        <p:spPr>
          <a:xfrm>
            <a:off x="575288" y="3869713"/>
            <a:ext cx="34553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wet_depth</a:t>
            </a:r>
            <a:r>
              <a:rPr lang="en-US" sz="1050" dirty="0"/>
              <a:t>	!paddy water depth, mm</a:t>
            </a:r>
          </a:p>
          <a:p>
            <a:r>
              <a:rPr lang="en-US" sz="1050" b="1" dirty="0" err="1"/>
              <a:t>weirh</a:t>
            </a:r>
            <a:r>
              <a:rPr lang="en-US" sz="1050" dirty="0"/>
              <a:t>	!paddy weir height, mm</a:t>
            </a:r>
          </a:p>
          <a:p>
            <a:r>
              <a:rPr lang="en-US" sz="1050" b="1" dirty="0" err="1"/>
              <a:t>vol_wet</a:t>
            </a:r>
            <a:r>
              <a:rPr lang="en-US" sz="1050" dirty="0"/>
              <a:t>	!water volume - stored on an </a:t>
            </a:r>
            <a:r>
              <a:rPr lang="en-US" sz="1050" dirty="0" err="1"/>
              <a:t>hru</a:t>
            </a:r>
            <a:r>
              <a:rPr lang="en-US" sz="1050" dirty="0"/>
              <a:t> m3</a:t>
            </a:r>
          </a:p>
          <a:p>
            <a:r>
              <a:rPr lang="en-US" sz="1050" dirty="0"/>
              <a:t>          	 select case (</a:t>
            </a:r>
            <a:r>
              <a:rPr lang="en-US" sz="1050" dirty="0" err="1"/>
              <a:t>d_tbl%cond</a:t>
            </a:r>
            <a:r>
              <a:rPr lang="en-US" sz="1050" dirty="0"/>
              <a:t>(</a:t>
            </a:r>
            <a:r>
              <a:rPr lang="en-US" sz="1050" dirty="0" err="1"/>
              <a:t>ic</a:t>
            </a:r>
            <a:r>
              <a:rPr lang="en-US" sz="1050" dirty="0"/>
              <a:t>)%</a:t>
            </a:r>
            <a:r>
              <a:rPr lang="en-US" sz="1050" dirty="0" err="1"/>
              <a:t>lim_var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	  case ("</a:t>
            </a:r>
            <a:r>
              <a:rPr lang="en-US" sz="1050" dirty="0" err="1"/>
              <a:t>pvol</a:t>
            </a:r>
            <a:r>
              <a:rPr lang="en-US" sz="1050" dirty="0"/>
              <a:t>")   !</a:t>
            </a:r>
            <a:r>
              <a:rPr lang="en-US" sz="1050" dirty="0" err="1"/>
              <a:t>prinicpal</a:t>
            </a:r>
            <a:r>
              <a:rPr lang="en-US" sz="1050" dirty="0"/>
              <a:t> storage volume</a:t>
            </a:r>
          </a:p>
          <a:p>
            <a:r>
              <a:rPr lang="en-US" sz="1050" dirty="0"/>
              <a:t>          	  case ("</a:t>
            </a:r>
            <a:r>
              <a:rPr lang="en-US" sz="1050" dirty="0" err="1"/>
              <a:t>evol</a:t>
            </a:r>
            <a:r>
              <a:rPr lang="en-US" sz="1050" dirty="0"/>
              <a:t>")   !emergency storage volume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D7110A-184E-D292-BC61-A67FC164C13F}"/>
              </a:ext>
            </a:extLst>
          </p:cNvPr>
          <p:cNvSpPr txBox="1"/>
          <p:nvPr/>
        </p:nvSpPr>
        <p:spPr>
          <a:xfrm>
            <a:off x="575288" y="5473005"/>
            <a:ext cx="475464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irrigate</a:t>
            </a:r>
            <a:r>
              <a:rPr lang="en-US" sz="1050" dirty="0"/>
              <a:t>	Required for paddy irrigation: </a:t>
            </a:r>
            <a:r>
              <a:rPr lang="en-US" sz="1050" dirty="0" err="1"/>
              <a:t>d_tbl%act</a:t>
            </a:r>
            <a:r>
              <a:rPr lang="en-US" sz="1050" dirty="0"/>
              <a:t>(</a:t>
            </a:r>
            <a:r>
              <a:rPr lang="en-US" sz="1050" dirty="0" err="1"/>
              <a:t>iac</a:t>
            </a:r>
            <a:r>
              <a:rPr lang="en-US" sz="1050" dirty="0"/>
              <a:t>)%name=='ponding’</a:t>
            </a:r>
          </a:p>
          <a:p>
            <a:r>
              <a:rPr lang="en-US" sz="1050" b="1" dirty="0" err="1"/>
              <a:t>Irr_demand</a:t>
            </a:r>
            <a:r>
              <a:rPr lang="en-US" sz="1050" dirty="0"/>
              <a:t>	Required for paddy irrigation: </a:t>
            </a:r>
            <a:r>
              <a:rPr lang="en-US" sz="1050" dirty="0" err="1"/>
              <a:t>d_tbl%act</a:t>
            </a:r>
            <a:r>
              <a:rPr lang="en-US" sz="1050" dirty="0"/>
              <a:t>(</a:t>
            </a:r>
            <a:r>
              <a:rPr lang="en-US" sz="1050" dirty="0" err="1"/>
              <a:t>iac</a:t>
            </a:r>
            <a:r>
              <a:rPr lang="en-US" sz="1050" dirty="0"/>
              <a:t>)%name=='ponding’</a:t>
            </a:r>
          </a:p>
          <a:p>
            <a:r>
              <a:rPr lang="en-US" sz="1050" b="1" dirty="0"/>
              <a:t>Puddle	</a:t>
            </a:r>
            <a:r>
              <a:rPr lang="en-US" sz="1050" dirty="0"/>
              <a:t>!puddle </a:t>
            </a:r>
            <a:endParaRPr lang="en-US" sz="1050" b="1" dirty="0"/>
          </a:p>
          <a:p>
            <a:r>
              <a:rPr lang="en-US" sz="1050" b="1" dirty="0" err="1"/>
              <a:t>Impound_on</a:t>
            </a:r>
            <a:r>
              <a:rPr lang="en-US" sz="1050" dirty="0"/>
              <a:t>	!turn on </a:t>
            </a:r>
            <a:r>
              <a:rPr lang="en-US" sz="1050" dirty="0" err="1"/>
              <a:t>hru</a:t>
            </a:r>
            <a:r>
              <a:rPr lang="en-US" sz="1050" dirty="0"/>
              <a:t> impounded water - rice paddy or wetland</a:t>
            </a:r>
          </a:p>
          <a:p>
            <a:r>
              <a:rPr lang="en-US" sz="1050" b="1" dirty="0" err="1"/>
              <a:t>Impound_off</a:t>
            </a:r>
            <a:r>
              <a:rPr lang="en-US" sz="1050" dirty="0"/>
              <a:t>	!remove impoundment</a:t>
            </a:r>
          </a:p>
          <a:p>
            <a:r>
              <a:rPr lang="en-US" sz="1050" b="1" dirty="0" err="1"/>
              <a:t>weir_height</a:t>
            </a:r>
            <a:r>
              <a:rPr lang="en-US" sz="1050" b="1" dirty="0"/>
              <a:t>	</a:t>
            </a:r>
            <a:r>
              <a:rPr lang="en-US" sz="1050" dirty="0"/>
              <a:t>!adjust weir height – rice paddy/wetland</a:t>
            </a:r>
          </a:p>
          <a:p>
            <a:r>
              <a:rPr lang="en-US" sz="1050" b="1" dirty="0"/>
              <a:t>	</a:t>
            </a:r>
            <a:r>
              <a:rPr lang="en-US" sz="1050" dirty="0"/>
              <a:t>Required: </a:t>
            </a:r>
            <a:r>
              <a:rPr lang="en-US" sz="1050" dirty="0" err="1"/>
              <a:t>d_tbl%act</a:t>
            </a:r>
            <a:r>
              <a:rPr lang="en-US" sz="1050" dirty="0"/>
              <a:t>(</a:t>
            </a:r>
            <a:r>
              <a:rPr lang="en-US" sz="1050" dirty="0" err="1"/>
              <a:t>iac</a:t>
            </a:r>
            <a:r>
              <a:rPr lang="en-US" sz="1050" dirty="0"/>
              <a:t>)%option == "wet" </a:t>
            </a:r>
            <a:endParaRPr lang="en-US" sz="105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05F345-A02A-4534-3F03-9AD8F122FF85}"/>
              </a:ext>
            </a:extLst>
          </p:cNvPr>
          <p:cNvSpPr txBox="1"/>
          <p:nvPr/>
        </p:nvSpPr>
        <p:spPr>
          <a:xfrm>
            <a:off x="388769" y="5142089"/>
            <a:ext cx="1560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New Actions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0F6DBB-9CCB-DD38-A242-A42865E97FE4}"/>
              </a:ext>
            </a:extLst>
          </p:cNvPr>
          <p:cNvSpPr txBox="1"/>
          <p:nvPr/>
        </p:nvSpPr>
        <p:spPr>
          <a:xfrm>
            <a:off x="388769" y="3495393"/>
            <a:ext cx="184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New conditions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2A4254-AA19-ABF8-46A2-B85DE3A8765C}"/>
              </a:ext>
            </a:extLst>
          </p:cNvPr>
          <p:cNvSpPr txBox="1"/>
          <p:nvPr/>
        </p:nvSpPr>
        <p:spPr>
          <a:xfrm>
            <a:off x="4676633" y="3705940"/>
            <a:ext cx="195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numbers:</a:t>
            </a:r>
          </a:p>
          <a:p>
            <a:r>
              <a:rPr lang="en-US" dirty="0"/>
              <a:t>  - 50 conditions</a:t>
            </a:r>
          </a:p>
          <a:p>
            <a:r>
              <a:rPr lang="en-US" dirty="0"/>
              <a:t>  - 38 actions</a:t>
            </a:r>
          </a:p>
        </p:txBody>
      </p:sp>
    </p:spTree>
    <p:extLst>
      <p:ext uri="{BB962C8B-B14F-4D97-AF65-F5344CB8AC3E}">
        <p14:creationId xmlns:p14="http://schemas.microsoft.com/office/powerpoint/2010/main" val="428802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2EDBD-FC88-A0E3-3C2B-4331268D8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00"/>
          <a:stretch/>
        </p:blipFill>
        <p:spPr>
          <a:xfrm>
            <a:off x="423081" y="1167561"/>
            <a:ext cx="4991690" cy="20215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916C37-0D6F-5237-6B6E-FB06ACFE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sz="4000" u="sng" dirty="0"/>
              <a:t>Setting </a:t>
            </a:r>
            <a:r>
              <a:rPr lang="en-US" sz="4000" b="1" u="sng" dirty="0"/>
              <a:t>Conditions</a:t>
            </a:r>
            <a:r>
              <a:rPr lang="en-US" sz="4000" u="sng" dirty="0"/>
              <a:t> for Paddy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39167-56E4-5C72-CC9B-D8E74496253B}"/>
              </a:ext>
            </a:extLst>
          </p:cNvPr>
          <p:cNvSpPr/>
          <p:nvPr/>
        </p:nvSpPr>
        <p:spPr>
          <a:xfrm>
            <a:off x="373525" y="2493124"/>
            <a:ext cx="5149269" cy="122785"/>
          </a:xfrm>
          <a:prstGeom prst="rect">
            <a:avLst/>
          </a:prstGeom>
          <a:solidFill>
            <a:schemeClr val="accent6"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85C14D-D29C-75FF-0AC0-1E9078D4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94927"/>
              </p:ext>
            </p:extLst>
          </p:nvPr>
        </p:nvGraphicFramePr>
        <p:xfrm>
          <a:off x="5715827" y="1167561"/>
          <a:ext cx="499169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690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weirh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OBJ = </a:t>
                      </a:r>
                      <a:r>
                        <a:rPr lang="en-US" sz="1000" dirty="0" err="1"/>
                        <a:t>hru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OB_NUM = 0 !current HRU calling the current decision table</a:t>
                      </a:r>
                    </a:p>
                    <a:p>
                      <a:r>
                        <a:rPr lang="en-US" sz="1000" dirty="0"/>
                        <a:t>OB_NUM &gt; 0 !a value greater than zero means a specific HRU the condition applies to.</a:t>
                      </a:r>
                    </a:p>
                    <a:p>
                      <a:r>
                        <a:rPr lang="en-US" sz="1000" dirty="0"/>
                        <a:t>LIM_VAR, LIM_OP !not used</a:t>
                      </a:r>
                    </a:p>
                    <a:p>
                      <a:r>
                        <a:rPr lang="en-US" sz="1000" dirty="0"/>
                        <a:t>LIM_CONST !current weir height of the HRU in mm</a:t>
                      </a:r>
                    </a:p>
                    <a:p>
                      <a:endParaRPr lang="en-US" sz="400" dirty="0"/>
                    </a:p>
                    <a:p>
                      <a:r>
                        <a:rPr lang="en-US" sz="1000" dirty="0"/>
                        <a:t>Example: OB_NUM=0; LIM_CONST=100; ALT1=“&gt;” the condition is met if the weir height (mm) of the current HRU is greater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FC4B8C9-6DD4-268F-8EAC-6D9E29908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64"/>
          <a:stretch/>
        </p:blipFill>
        <p:spPr>
          <a:xfrm>
            <a:off x="423081" y="3276203"/>
            <a:ext cx="5181600" cy="9226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9AFB8A-EBE6-981D-2813-3F28C30EBF5C}"/>
              </a:ext>
            </a:extLst>
          </p:cNvPr>
          <p:cNvSpPr/>
          <p:nvPr/>
        </p:nvSpPr>
        <p:spPr>
          <a:xfrm>
            <a:off x="373524" y="3844707"/>
            <a:ext cx="5149269" cy="96766"/>
          </a:xfrm>
          <a:prstGeom prst="rect">
            <a:avLst/>
          </a:prstGeom>
          <a:solidFill>
            <a:schemeClr val="accent4">
              <a:lumMod val="20000"/>
              <a:lumOff val="8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C34A5-1215-763F-DC0C-DEACEB130C58}"/>
              </a:ext>
            </a:extLst>
          </p:cNvPr>
          <p:cNvSpPr/>
          <p:nvPr/>
        </p:nvSpPr>
        <p:spPr>
          <a:xfrm>
            <a:off x="373525" y="3757620"/>
            <a:ext cx="5149269" cy="101380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69E1DC9-1D49-8C0D-AA21-D77F9E331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8669"/>
              </p:ext>
            </p:extLst>
          </p:nvPr>
        </p:nvGraphicFramePr>
        <p:xfrm>
          <a:off x="5715827" y="2953678"/>
          <a:ext cx="4991690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690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vol_wet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OBJ, OB_NUM are used the same way as in “</a:t>
                      </a:r>
                      <a:r>
                        <a:rPr lang="en-US" sz="1000" dirty="0" err="1"/>
                        <a:t>weirh</a:t>
                      </a:r>
                      <a:r>
                        <a:rPr lang="en-US" sz="1000" dirty="0"/>
                        <a:t>”</a:t>
                      </a:r>
                    </a:p>
                    <a:p>
                      <a:r>
                        <a:rPr lang="en-US" sz="1000" dirty="0"/>
                        <a:t>LIM_VAR !</a:t>
                      </a:r>
                      <a:r>
                        <a:rPr lang="en-US" sz="1000" dirty="0" err="1"/>
                        <a:t>pvol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evol</a:t>
                      </a:r>
                      <a:r>
                        <a:rPr lang="en-US" sz="1000" dirty="0"/>
                        <a:t>/null to set a reference storage volume</a:t>
                      </a:r>
                    </a:p>
                    <a:p>
                      <a:r>
                        <a:rPr lang="en-US" sz="1000" dirty="0"/>
                        <a:t>LIM_OP !operator. Null if not used.</a:t>
                      </a:r>
                    </a:p>
                    <a:p>
                      <a:r>
                        <a:rPr lang="en-US" sz="1000" dirty="0"/>
                        <a:t>                  * : multiply LIM_CONST to LIM_VAR</a:t>
                      </a:r>
                    </a:p>
                    <a:p>
                      <a:r>
                        <a:rPr lang="en-US" sz="1000" dirty="0"/>
                        <a:t>                  / : divide LIM_VAR by LIM_CONST</a:t>
                      </a:r>
                    </a:p>
                    <a:p>
                      <a:r>
                        <a:rPr lang="en-US" sz="1000" dirty="0"/>
                        <a:t>                  + : add LIM_CONST to LIM_VAR</a:t>
                      </a:r>
                    </a:p>
                    <a:p>
                      <a:r>
                        <a:rPr lang="en-US" sz="1000" dirty="0"/>
                        <a:t>                   - : subtract LIM_CONST from LIM_VAR</a:t>
                      </a:r>
                    </a:p>
                    <a:p>
                      <a:r>
                        <a:rPr lang="en-US" sz="1000" dirty="0"/>
                        <a:t>LIM_CONST !a value to be used alongside the operator. Default is 1.0.</a:t>
                      </a:r>
                    </a:p>
                    <a:p>
                      <a:endParaRPr lang="en-US" sz="400" dirty="0"/>
                    </a:p>
                    <a:p>
                      <a:r>
                        <a:rPr lang="en-US" sz="1000" dirty="0"/>
                        <a:t>Example: LIM_VAR=EVOL; LIM_OP=*; LIM_CONST=0.8; ALT1=“&gt;” the condition is met if the wetland ponding water volume (m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 is greater than 0.8*</a:t>
                      </a:r>
                      <a:r>
                        <a:rPr lang="en-US" sz="1000" dirty="0" err="1"/>
                        <a:t>evol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B653DDAA-61BC-B9ED-69DF-E175D5ABA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64253"/>
              </p:ext>
            </p:extLst>
          </p:nvPr>
        </p:nvGraphicFramePr>
        <p:xfrm>
          <a:off x="373525" y="5012042"/>
          <a:ext cx="5231156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156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wet_depth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OBJ, OB_NUM are used the same way as in “</a:t>
                      </a:r>
                      <a:r>
                        <a:rPr lang="en-US" sz="1000" dirty="0" err="1"/>
                        <a:t>weirh</a:t>
                      </a:r>
                      <a:r>
                        <a:rPr lang="en-US" sz="1000" dirty="0"/>
                        <a:t>”</a:t>
                      </a:r>
                    </a:p>
                    <a:p>
                      <a:r>
                        <a:rPr lang="en-US" sz="1000" dirty="0"/>
                        <a:t>LIM_VAR !two options available</a:t>
                      </a:r>
                    </a:p>
                    <a:p>
                      <a:r>
                        <a:rPr lang="en-US" sz="1000" dirty="0"/>
                        <a:t>                  </a:t>
                      </a:r>
                      <a:r>
                        <a:rPr lang="en-US" sz="1000" dirty="0" err="1"/>
                        <a:t>hwater</a:t>
                      </a:r>
                      <a:r>
                        <a:rPr lang="en-US" sz="1000" dirty="0"/>
                        <a:t>: ponding depth (mm)</a:t>
                      </a:r>
                    </a:p>
                    <a:p>
                      <a:r>
                        <a:rPr lang="en-US" sz="1000" dirty="0"/>
                        <a:t>                  </a:t>
                      </a:r>
                      <a:r>
                        <a:rPr lang="en-US" sz="1000" dirty="0" err="1"/>
                        <a:t>weir_hgt</a:t>
                      </a:r>
                      <a:r>
                        <a:rPr lang="en-US" sz="1000" dirty="0"/>
                        <a:t>: weir height (mm)</a:t>
                      </a:r>
                    </a:p>
                    <a:p>
                      <a:r>
                        <a:rPr lang="en-US" sz="1000" dirty="0"/>
                        <a:t>LIM_CONST !weir height or ponding depth 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Example: OB_NUM=0; LIM_VAR=“</a:t>
                      </a:r>
                      <a:r>
                        <a:rPr lang="en-US" sz="1000" dirty="0" err="1"/>
                        <a:t>hwater</a:t>
                      </a:r>
                      <a:r>
                        <a:rPr lang="en-US" sz="1000" dirty="0"/>
                        <a:t>”; LIM_CONST=0; ALT1 the condition is met if ponding depth of the current HRU is greater than zero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81E9D8-FDDE-F9C2-7626-17A771288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24" y="4278660"/>
            <a:ext cx="5181601" cy="5967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BEC83B-51B8-450D-C78A-C2426AF6A97D}"/>
              </a:ext>
            </a:extLst>
          </p:cNvPr>
          <p:cNvSpPr/>
          <p:nvPr/>
        </p:nvSpPr>
        <p:spPr>
          <a:xfrm>
            <a:off x="373524" y="4557067"/>
            <a:ext cx="5149269" cy="96766"/>
          </a:xfrm>
          <a:prstGeom prst="rect">
            <a:avLst/>
          </a:prstGeom>
          <a:solidFill>
            <a:schemeClr val="accent2">
              <a:lumMod val="40000"/>
              <a:lumOff val="6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6D76FDB-984B-A69E-273D-43859445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2421"/>
              </p:ext>
            </p:extLst>
          </p:nvPr>
        </p:nvGraphicFramePr>
        <p:xfrm>
          <a:off x="5715827" y="5196995"/>
          <a:ext cx="499169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690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Prob_unif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OBJ_NUM !first Julian date of the time window the uniform probability applies</a:t>
                      </a:r>
                    </a:p>
                    <a:p>
                      <a:r>
                        <a:rPr lang="en-US" sz="1000" dirty="0"/>
                        <a:t>LIM_CONST !the last Julian date that the uniform probability applies</a:t>
                      </a:r>
                    </a:p>
                    <a:p>
                      <a:r>
                        <a:rPr lang="en-US" sz="1000" dirty="0"/>
                        <a:t>LIM_VAR !</a:t>
                      </a:r>
                      <a:r>
                        <a:rPr lang="en-US" sz="1000" dirty="0" err="1"/>
                        <a:t>pvol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evol</a:t>
                      </a:r>
                      <a:r>
                        <a:rPr lang="en-US" sz="1000" dirty="0"/>
                        <a:t>/null to set a reference storage volume</a:t>
                      </a:r>
                    </a:p>
                    <a:p>
                      <a:r>
                        <a:rPr lang="en-US" sz="1000" dirty="0"/>
                        <a:t>LIM_OP !operator. Null if not used.</a:t>
                      </a:r>
                    </a:p>
                    <a:p>
                      <a:r>
                        <a:rPr lang="en-US" sz="1000" dirty="0"/>
                        <a:t>ALT = “=“ !the condition is met if the current date is same as the randomly selected date during the time window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69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89FBD58-5AAF-A020-69FD-FD4AE379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5" y="1251522"/>
            <a:ext cx="4788713" cy="21226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916C37-0D6F-5237-6B6E-FB06ACFE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sz="4000" u="sng" dirty="0"/>
              <a:t>Setting </a:t>
            </a:r>
            <a:r>
              <a:rPr lang="en-US" sz="4000" b="1" u="sng" dirty="0"/>
              <a:t>Actions</a:t>
            </a:r>
            <a:r>
              <a:rPr lang="en-US" sz="4000" u="sng" dirty="0"/>
              <a:t> for Paddy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39167-56E4-5C72-CC9B-D8E74496253B}"/>
              </a:ext>
            </a:extLst>
          </p:cNvPr>
          <p:cNvSpPr/>
          <p:nvPr/>
        </p:nvSpPr>
        <p:spPr>
          <a:xfrm>
            <a:off x="373525" y="2475802"/>
            <a:ext cx="5149269" cy="175643"/>
          </a:xfrm>
          <a:prstGeom prst="rect">
            <a:avLst/>
          </a:prstGeom>
          <a:solidFill>
            <a:schemeClr val="accent6"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85C14D-D29C-75FF-0AC0-1E9078D4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74495"/>
              </p:ext>
            </p:extLst>
          </p:nvPr>
        </p:nvGraphicFramePr>
        <p:xfrm>
          <a:off x="5762174" y="2833397"/>
          <a:ext cx="5833894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894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Weir_height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Description: adjust the discharge weir height</a:t>
                      </a:r>
                    </a:p>
                    <a:p>
                      <a:r>
                        <a:rPr lang="en-US" sz="1000" dirty="0"/>
                        <a:t>OBJ = </a:t>
                      </a:r>
                      <a:r>
                        <a:rPr lang="en-US" sz="1000" dirty="0" err="1"/>
                        <a:t>hru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OB_NUM = 0 !current HRU calling the current decision table</a:t>
                      </a:r>
                    </a:p>
                    <a:p>
                      <a:r>
                        <a:rPr lang="en-US" sz="1000" dirty="0"/>
                        <a:t>OB_NUM &gt; 0 !a value greater than zero means a specific HRU the condition applies to.</a:t>
                      </a:r>
                    </a:p>
                    <a:p>
                      <a:r>
                        <a:rPr lang="en-US" sz="1000" dirty="0"/>
                        <a:t>OPTION = ‘wet’ to apply paddy/wetland weir control as opposed to reservoir control</a:t>
                      </a:r>
                    </a:p>
                    <a:p>
                      <a:r>
                        <a:rPr lang="en-US" sz="1000" dirty="0"/>
                        <a:t>CONST !new weir height in mm</a:t>
                      </a:r>
                    </a:p>
                    <a:p>
                      <a:r>
                        <a:rPr lang="en-US" sz="1000" dirty="0"/>
                        <a:t>PVOL is updated based on the new weir height</a:t>
                      </a:r>
                    </a:p>
                    <a:p>
                      <a:r>
                        <a:rPr lang="en-US" sz="1000" dirty="0"/>
                        <a:t>EVOL is updated as 120% of </a:t>
                      </a:r>
                      <a:r>
                        <a:rPr lang="en-US" sz="1000" dirty="0" err="1"/>
                        <a:t>pvol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C9AFB8A-EBE6-981D-2813-3F28C30EBF5C}"/>
              </a:ext>
            </a:extLst>
          </p:cNvPr>
          <p:cNvSpPr/>
          <p:nvPr/>
        </p:nvSpPr>
        <p:spPr>
          <a:xfrm>
            <a:off x="373525" y="4453286"/>
            <a:ext cx="5149269" cy="122785"/>
          </a:xfrm>
          <a:prstGeom prst="rect">
            <a:avLst/>
          </a:prstGeom>
          <a:solidFill>
            <a:schemeClr val="accent4">
              <a:lumMod val="20000"/>
              <a:lumOff val="8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C34A5-1215-763F-DC0C-DEACEB130C58}"/>
              </a:ext>
            </a:extLst>
          </p:cNvPr>
          <p:cNvSpPr/>
          <p:nvPr/>
        </p:nvSpPr>
        <p:spPr>
          <a:xfrm>
            <a:off x="373524" y="3246959"/>
            <a:ext cx="5149269" cy="122785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69E1DC9-1D49-8C0D-AA21-D77F9E331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68404"/>
              </p:ext>
            </p:extLst>
          </p:nvPr>
        </p:nvGraphicFramePr>
        <p:xfrm>
          <a:off x="5733471" y="4851256"/>
          <a:ext cx="5833894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894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Irr_demand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Description: estimates irrigation demands for water allocation</a:t>
                      </a:r>
                    </a:p>
                    <a:p>
                      <a:r>
                        <a:rPr lang="en-US" sz="1000" dirty="0"/>
                        <a:t>OBJ = HRU </a:t>
                      </a:r>
                    </a:p>
                    <a:p>
                      <a:r>
                        <a:rPr lang="en-US" sz="1000" dirty="0"/>
                        <a:t>OB_NUM = 0 !current HRU </a:t>
                      </a:r>
                    </a:p>
                    <a:p>
                      <a:r>
                        <a:rPr lang="en-US" sz="1000" dirty="0"/>
                        <a:t>NAME = ‘ponding’ for paddy continuous irrigation</a:t>
                      </a:r>
                    </a:p>
                    <a:p>
                      <a:r>
                        <a:rPr lang="en-US" sz="1000" dirty="0"/>
                        <a:t>OPTION !name of the irrigation method in </a:t>
                      </a:r>
                      <a:r>
                        <a:rPr lang="en-US" sz="1000" dirty="0" err="1"/>
                        <a:t>irr.ops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CONST !target water depth in mm</a:t>
                      </a:r>
                    </a:p>
                    <a:p>
                      <a:r>
                        <a:rPr lang="en-US" sz="1000" dirty="0"/>
                        <a:t>CONST2 !threshold water depth in mm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B653DDAA-61BC-B9ED-69DF-E175D5ABA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68073"/>
              </p:ext>
            </p:extLst>
          </p:nvPr>
        </p:nvGraphicFramePr>
        <p:xfrm>
          <a:off x="373524" y="4698856"/>
          <a:ext cx="5231156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156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Irrigate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Description: apply irrigation</a:t>
                      </a:r>
                    </a:p>
                    <a:p>
                      <a:r>
                        <a:rPr lang="en-US" sz="1000" dirty="0"/>
                        <a:t>OBJ is the source of irrigation: HRU, CHA, SDC, RES, AQU </a:t>
                      </a:r>
                    </a:p>
                    <a:p>
                      <a:r>
                        <a:rPr lang="en-US" sz="1000" dirty="0"/>
                        <a:t>OB_NUM = 0 !current HRU or the ID of the OBJ the current HRU is connected</a:t>
                      </a:r>
                    </a:p>
                    <a:p>
                      <a:r>
                        <a:rPr lang="en-US" sz="1000" dirty="0"/>
                        <a:t>OB_NUM &gt; 0 !object ID of the OBJ</a:t>
                      </a:r>
                    </a:p>
                    <a:p>
                      <a:r>
                        <a:rPr lang="en-US" sz="1000" dirty="0"/>
                        <a:t>NAME = ‘ponding’ for paddy continuous irrigation</a:t>
                      </a:r>
                    </a:p>
                    <a:p>
                      <a:r>
                        <a:rPr lang="en-US" sz="1000" dirty="0"/>
                        <a:t>OPTION !name of the irrigation method in </a:t>
                      </a:r>
                      <a:r>
                        <a:rPr lang="en-US" sz="1000" dirty="0" err="1"/>
                        <a:t>irr.ops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CONST !target water depth in mm</a:t>
                      </a:r>
                    </a:p>
                    <a:p>
                      <a:r>
                        <a:rPr lang="en-US" sz="1000" dirty="0"/>
                        <a:t>CONST2 !threshold water depth in mm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AA03777-1595-E615-F955-F1AF47C48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4" y="3539004"/>
            <a:ext cx="5149269" cy="10581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EBD54E-66C1-38F9-46BF-3F92A1674E29}"/>
              </a:ext>
            </a:extLst>
          </p:cNvPr>
          <p:cNvSpPr/>
          <p:nvPr/>
        </p:nvSpPr>
        <p:spPr>
          <a:xfrm>
            <a:off x="414468" y="4330501"/>
            <a:ext cx="5149269" cy="196394"/>
          </a:xfrm>
          <a:prstGeom prst="rect">
            <a:avLst/>
          </a:prstGeom>
          <a:solidFill>
            <a:schemeClr val="accent4">
              <a:lumMod val="20000"/>
              <a:lumOff val="8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C3DE2D4-56EF-3D3E-E3CD-C1941252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47468"/>
              </p:ext>
            </p:extLst>
          </p:nvPr>
        </p:nvGraphicFramePr>
        <p:xfrm>
          <a:off x="5762174" y="1251522"/>
          <a:ext cx="5833894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894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Puddle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Description: apply puddling operation (reduces topsoil </a:t>
                      </a:r>
                      <a:r>
                        <a:rPr lang="en-US" sz="1000" dirty="0" err="1"/>
                        <a:t>Ksat</a:t>
                      </a:r>
                      <a:r>
                        <a:rPr lang="en-US" sz="1000" dirty="0"/>
                        <a:t> and increase sediment conc)</a:t>
                      </a:r>
                    </a:p>
                    <a:p>
                      <a:r>
                        <a:rPr lang="en-US" sz="1000" dirty="0"/>
                        <a:t>OBJ = </a:t>
                      </a:r>
                      <a:r>
                        <a:rPr lang="en-US" sz="1000" dirty="0" err="1"/>
                        <a:t>hru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OB_NUM = 0 !current HRU calling the current decision table</a:t>
                      </a:r>
                    </a:p>
                    <a:p>
                      <a:r>
                        <a:rPr lang="en-US" sz="1000" dirty="0"/>
                        <a:t>OPTION !name of the puddle operation in </a:t>
                      </a:r>
                      <a:r>
                        <a:rPr lang="en-US" sz="1000" dirty="0" err="1"/>
                        <a:t>puddle.ops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LIM_CONST !current weir height of the HRU in mm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8B59FEC-498C-E02B-E09A-E237159D24DA}"/>
              </a:ext>
            </a:extLst>
          </p:cNvPr>
          <p:cNvSpPr/>
          <p:nvPr/>
        </p:nvSpPr>
        <p:spPr>
          <a:xfrm>
            <a:off x="373524" y="1810931"/>
            <a:ext cx="5149269" cy="122785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3E4751C-8DB4-CB99-F7B7-6E65A283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32" y="2380648"/>
            <a:ext cx="5145590" cy="925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68CEC-5F36-977F-D17F-5A5A6C572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9" y="1233802"/>
            <a:ext cx="5035583" cy="92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916C37-0D6F-5237-6B6E-FB06ACFE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sz="4000" u="sng" dirty="0"/>
              <a:t>Setting </a:t>
            </a:r>
            <a:r>
              <a:rPr lang="en-US" sz="4000" b="1" u="sng" dirty="0"/>
              <a:t>Actions</a:t>
            </a:r>
            <a:r>
              <a:rPr lang="en-US" sz="4000" u="sng" dirty="0"/>
              <a:t> for Paddy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39167-56E4-5C72-CC9B-D8E74496253B}"/>
              </a:ext>
            </a:extLst>
          </p:cNvPr>
          <p:cNvSpPr/>
          <p:nvPr/>
        </p:nvSpPr>
        <p:spPr>
          <a:xfrm>
            <a:off x="373525" y="2998155"/>
            <a:ext cx="5149269" cy="283235"/>
          </a:xfrm>
          <a:prstGeom prst="rect">
            <a:avLst/>
          </a:prstGeom>
          <a:solidFill>
            <a:schemeClr val="accent6"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85C14D-D29C-75FF-0AC0-1E9078D4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84009"/>
              </p:ext>
            </p:extLst>
          </p:nvPr>
        </p:nvGraphicFramePr>
        <p:xfrm>
          <a:off x="5762174" y="2845415"/>
          <a:ext cx="5833894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894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Fertilize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Description: apply fertilizer. Fertilizer is applied to standing water if surface ponding water exists.</a:t>
                      </a:r>
                    </a:p>
                    <a:p>
                      <a:r>
                        <a:rPr lang="en-US" sz="1000" dirty="0"/>
                        <a:t>OBJ = </a:t>
                      </a:r>
                      <a:r>
                        <a:rPr lang="en-US" sz="1000" dirty="0" err="1"/>
                        <a:t>hru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OB_NUM = 0 !current HRU calling the current decision table</a:t>
                      </a:r>
                    </a:p>
                    <a:p>
                      <a:r>
                        <a:rPr lang="en-US" sz="1000" dirty="0"/>
                        <a:t>OB_NUM &gt; 0 !a value greater than zero means a specific HRU the condition applies to.</a:t>
                      </a:r>
                    </a:p>
                    <a:p>
                      <a:r>
                        <a:rPr lang="en-US" sz="1000" dirty="0"/>
                        <a:t>OPTION = !name of the fertilizer applied from </a:t>
                      </a:r>
                      <a:r>
                        <a:rPr lang="en-US" sz="1000" dirty="0" err="1"/>
                        <a:t>fertilizer.frt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CONST !fertilizer application rate in kg/ha</a:t>
                      </a:r>
                    </a:p>
                    <a:p>
                      <a:r>
                        <a:rPr lang="en-US" sz="1000" dirty="0"/>
                        <a:t>CONST2 !number of applications to repeat if the condition is met</a:t>
                      </a:r>
                    </a:p>
                    <a:p>
                      <a:r>
                        <a:rPr lang="en-US" sz="1000" dirty="0"/>
                        <a:t>FP !name of the application type to assign from </a:t>
                      </a:r>
                      <a:r>
                        <a:rPr lang="en-US" sz="1000" dirty="0" err="1"/>
                        <a:t>chem_app.ops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4BC34A5-1215-763F-DC0C-DEACEB130C58}"/>
              </a:ext>
            </a:extLst>
          </p:cNvPr>
          <p:cNvSpPr/>
          <p:nvPr/>
        </p:nvSpPr>
        <p:spPr>
          <a:xfrm>
            <a:off x="362818" y="2002302"/>
            <a:ext cx="5149269" cy="122785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69E1DC9-1D49-8C0D-AA21-D77F9E331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19218"/>
              </p:ext>
            </p:extLst>
          </p:nvPr>
        </p:nvGraphicFramePr>
        <p:xfrm>
          <a:off x="5762174" y="4841938"/>
          <a:ext cx="5833894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894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Harvest_kill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Description: harvest and kill the crop in the HRU</a:t>
                      </a:r>
                    </a:p>
                    <a:p>
                      <a:r>
                        <a:rPr lang="en-US" sz="1000" dirty="0"/>
                        <a:t>OBJ = HRU </a:t>
                      </a:r>
                    </a:p>
                    <a:p>
                      <a:r>
                        <a:rPr lang="en-US" sz="1000" dirty="0"/>
                        <a:t>OB_NUM = 0 !current HRU </a:t>
                      </a:r>
                    </a:p>
                    <a:p>
                      <a:r>
                        <a:rPr lang="en-US" sz="1000" dirty="0"/>
                        <a:t>NAME !select a type in </a:t>
                      </a:r>
                      <a:r>
                        <a:rPr lang="en-US" sz="1000" dirty="0" err="1"/>
                        <a:t>harv.ops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OPTION !input “all” to kill all crops or a crop name to kill 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B653DDAA-61BC-B9ED-69DF-E175D5ABA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0362"/>
              </p:ext>
            </p:extLst>
          </p:nvPr>
        </p:nvGraphicFramePr>
        <p:xfrm>
          <a:off x="373524" y="4698856"/>
          <a:ext cx="5231156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156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Impound_on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Impound_off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Description: turn on or off wetland/paddy impoundment for HRU</a:t>
                      </a:r>
                    </a:p>
                    <a:p>
                      <a:r>
                        <a:rPr lang="en-US" sz="1000" dirty="0"/>
                        <a:t>OBJ = HRU </a:t>
                      </a:r>
                    </a:p>
                    <a:p>
                      <a:r>
                        <a:rPr lang="en-US" sz="1000" dirty="0"/>
                        <a:t>OB_NUM = 0 !current HRU</a:t>
                      </a:r>
                    </a:p>
                    <a:p>
                      <a:r>
                        <a:rPr lang="en-US" sz="1000" dirty="0"/>
                        <a:t>FP !name of wetland/paddy type to assign to the HRU from </a:t>
                      </a:r>
                      <a:r>
                        <a:rPr lang="en-US" sz="1000" dirty="0" err="1"/>
                        <a:t>wetland.wet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C3DE2D4-56EF-3D3E-E3CD-C1941252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85785"/>
              </p:ext>
            </p:extLst>
          </p:nvPr>
        </p:nvGraphicFramePr>
        <p:xfrm>
          <a:off x="5762174" y="1251522"/>
          <a:ext cx="583389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894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Plant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Description: apply puddling operation (reduces topsoil </a:t>
                      </a:r>
                      <a:r>
                        <a:rPr lang="en-US" sz="1000" dirty="0" err="1"/>
                        <a:t>Ksat</a:t>
                      </a:r>
                      <a:r>
                        <a:rPr lang="en-US" sz="1000" dirty="0"/>
                        <a:t> and increase sediment conc)</a:t>
                      </a:r>
                    </a:p>
                    <a:p>
                      <a:r>
                        <a:rPr lang="en-US" sz="1000" dirty="0"/>
                        <a:t>OBJ = </a:t>
                      </a:r>
                      <a:r>
                        <a:rPr lang="en-US" sz="1000" dirty="0" err="1"/>
                        <a:t>hru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OB_NUM = 0 !current HRU calling the current decision table</a:t>
                      </a:r>
                    </a:p>
                    <a:p>
                      <a:r>
                        <a:rPr lang="en-US" sz="1000" dirty="0"/>
                        <a:t>OPTION !name of the crop being planted in </a:t>
                      </a:r>
                      <a:r>
                        <a:rPr lang="en-US" sz="1000" dirty="0" err="1"/>
                        <a:t>plants.plt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FP !”Null” for seed planting</a:t>
                      </a:r>
                    </a:p>
                    <a:p>
                      <a:r>
                        <a:rPr lang="en-US" sz="1000" dirty="0"/>
                        <a:t>FP !name of transplanting operation in </a:t>
                      </a:r>
                      <a:r>
                        <a:rPr lang="en-US" sz="1000" dirty="0" err="1"/>
                        <a:t>transplant.plt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8B59FEC-498C-E02B-E09A-E237159D24DA}"/>
              </a:ext>
            </a:extLst>
          </p:cNvPr>
          <p:cNvSpPr/>
          <p:nvPr/>
        </p:nvSpPr>
        <p:spPr>
          <a:xfrm>
            <a:off x="362819" y="1895877"/>
            <a:ext cx="5149269" cy="106426"/>
          </a:xfrm>
          <a:prstGeom prst="rect">
            <a:avLst/>
          </a:prstGeom>
          <a:solidFill>
            <a:schemeClr val="accent2">
              <a:lumMod val="40000"/>
              <a:lumOff val="6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0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985029-1F2B-389C-919D-19F50C557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92" r="25026"/>
          <a:stretch/>
        </p:blipFill>
        <p:spPr>
          <a:xfrm>
            <a:off x="357351" y="4047873"/>
            <a:ext cx="4436074" cy="852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86163-26ED-3A5B-0677-C90977843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0" y="1571383"/>
            <a:ext cx="10651195" cy="18360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916C37-0D6F-5237-6B6E-FB06ACFE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sz="4000" u="sng" dirty="0"/>
              <a:t>Setting </a:t>
            </a:r>
            <a:r>
              <a:rPr lang="en-US" sz="4000" b="1" u="sng" dirty="0"/>
              <a:t>Water Allocation</a:t>
            </a:r>
            <a:r>
              <a:rPr lang="en-US" sz="4000" u="sng" dirty="0"/>
              <a:t> for water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39167-56E4-5C72-CC9B-D8E74496253B}"/>
              </a:ext>
            </a:extLst>
          </p:cNvPr>
          <p:cNvSpPr/>
          <p:nvPr/>
        </p:nvSpPr>
        <p:spPr>
          <a:xfrm>
            <a:off x="435190" y="4175471"/>
            <a:ext cx="598054" cy="126387"/>
          </a:xfrm>
          <a:prstGeom prst="rect">
            <a:avLst/>
          </a:prstGeom>
          <a:solidFill>
            <a:schemeClr val="accent6"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85C14D-D29C-75FF-0AC0-1E9078D4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20930"/>
              </p:ext>
            </p:extLst>
          </p:nvPr>
        </p:nvGraphicFramePr>
        <p:xfrm>
          <a:off x="6747810" y="4083422"/>
          <a:ext cx="3946159" cy="1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159">
                  <a:extLst>
                    <a:ext uri="{9D8B030D-6E8A-4147-A177-3AD203B41FA5}">
                      <a16:colId xmlns:a16="http://schemas.microsoft.com/office/drawing/2014/main" val="3605526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water allocation setting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7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Two sources (Cha #1 and </a:t>
                      </a:r>
                      <a:r>
                        <a:rPr lang="en-US" sz="1100" dirty="0" err="1"/>
                        <a:t>Aqu</a:t>
                      </a:r>
                      <a:r>
                        <a:rPr lang="en-US" sz="1100" dirty="0"/>
                        <a:t> #2) available for water allocation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Two receiving HRUs (#1 and #2) based on the </a:t>
                      </a:r>
                      <a:r>
                        <a:rPr lang="en-US" sz="1100" dirty="0" err="1"/>
                        <a:t>irr_demand</a:t>
                      </a:r>
                      <a:r>
                        <a:rPr lang="en-US" sz="1100" dirty="0"/>
                        <a:t> in “irr_RIC2_SJV”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AMOUNT and W_RT are not used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Water is allocated from the Cha#1 for 65% of the irrigation demand, and then 35% from the Aqu#2.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If irrigation demand is not met due to limited water availability in the channel Aqu#2 is used as a compensating irrigation source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894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4BC34A5-1215-763F-DC0C-DEACEB130C58}"/>
              </a:ext>
            </a:extLst>
          </p:cNvPr>
          <p:cNvSpPr/>
          <p:nvPr/>
        </p:nvSpPr>
        <p:spPr>
          <a:xfrm>
            <a:off x="315995" y="2366641"/>
            <a:ext cx="8586079" cy="466765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96E3F-DA8F-E8D4-1B63-2F95B253AAD7}"/>
              </a:ext>
            </a:extLst>
          </p:cNvPr>
          <p:cNvSpPr/>
          <p:nvPr/>
        </p:nvSpPr>
        <p:spPr>
          <a:xfrm>
            <a:off x="315995" y="2849047"/>
            <a:ext cx="10783919" cy="513317"/>
          </a:xfrm>
          <a:prstGeom prst="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ADCA4-A517-2E39-01FF-BFBA10F195D5}"/>
              </a:ext>
            </a:extLst>
          </p:cNvPr>
          <p:cNvSpPr/>
          <p:nvPr/>
        </p:nvSpPr>
        <p:spPr>
          <a:xfrm>
            <a:off x="1793191" y="2972364"/>
            <a:ext cx="900804" cy="336693"/>
          </a:xfrm>
          <a:prstGeom prst="rect">
            <a:avLst/>
          </a:prstGeom>
          <a:solidFill>
            <a:schemeClr val="accent6"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4396B8-9708-B975-8A70-AB94077EE736}"/>
              </a:ext>
            </a:extLst>
          </p:cNvPr>
          <p:cNvCxnSpPr>
            <a:cxnSpLocks/>
          </p:cNvCxnSpPr>
          <p:nvPr/>
        </p:nvCxnSpPr>
        <p:spPr>
          <a:xfrm flipH="1">
            <a:off x="955405" y="3289043"/>
            <a:ext cx="837786" cy="86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693E44-AB79-7AC0-8D2D-722745BE79EB}"/>
              </a:ext>
            </a:extLst>
          </p:cNvPr>
          <p:cNvSpPr txBox="1"/>
          <p:nvPr/>
        </p:nvSpPr>
        <p:spPr>
          <a:xfrm>
            <a:off x="279512" y="374009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Lum.dtl</a:t>
            </a:r>
            <a:endParaRPr lang="en-US" sz="14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051CDE3-258C-8C74-3CB9-D92A79C1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497"/>
          <a:stretch/>
        </p:blipFill>
        <p:spPr>
          <a:xfrm>
            <a:off x="1395194" y="5534500"/>
            <a:ext cx="4089791" cy="11592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4A94504-084F-4881-77F7-7A33ECF706BD}"/>
              </a:ext>
            </a:extLst>
          </p:cNvPr>
          <p:cNvSpPr/>
          <p:nvPr/>
        </p:nvSpPr>
        <p:spPr>
          <a:xfrm>
            <a:off x="2379485" y="5928906"/>
            <a:ext cx="704051" cy="129316"/>
          </a:xfrm>
          <a:prstGeom prst="rect">
            <a:avLst/>
          </a:prstGeom>
          <a:solidFill>
            <a:schemeClr val="accent6">
              <a:alpha val="21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5B5D25-C081-CBF3-CBB7-D1723981118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55405" y="4336403"/>
            <a:ext cx="1424080" cy="165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111361-4793-F620-471A-D2749156A4EB}"/>
              </a:ext>
            </a:extLst>
          </p:cNvPr>
          <p:cNvSpPr txBox="1"/>
          <p:nvPr/>
        </p:nvSpPr>
        <p:spPr>
          <a:xfrm>
            <a:off x="1958248" y="5208248"/>
            <a:ext cx="1471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Management.sch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C97966-EAEB-4C00-B127-68C6F157FF11}"/>
              </a:ext>
            </a:extLst>
          </p:cNvPr>
          <p:cNvSpPr txBox="1"/>
          <p:nvPr/>
        </p:nvSpPr>
        <p:spPr>
          <a:xfrm>
            <a:off x="279512" y="1233743"/>
            <a:ext cx="1800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Water_allocation.wro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5394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16C37-0D6F-5237-6B6E-FB06ACFE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sz="4000" u="sng" dirty="0"/>
              <a:t>Manual Operations for Paddy Management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CEAF79-FF25-459E-B109-466473136FC8}"/>
              </a:ext>
            </a:extLst>
          </p:cNvPr>
          <p:cNvSpPr txBox="1"/>
          <p:nvPr/>
        </p:nvSpPr>
        <p:spPr>
          <a:xfrm>
            <a:off x="575288" y="1827966"/>
            <a:ext cx="4533524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weir</a:t>
            </a:r>
            <a:r>
              <a:rPr lang="en-US" sz="1050" dirty="0"/>
              <a:t>	!change weir height</a:t>
            </a:r>
          </a:p>
          <a:p>
            <a:r>
              <a:rPr lang="en-US" sz="1050" dirty="0"/>
              <a:t>	!OP1 – weir name in weir.res</a:t>
            </a:r>
          </a:p>
          <a:p>
            <a:r>
              <a:rPr lang="en-US" sz="1050" dirty="0"/>
              <a:t>	!OP3 – new weir height for overflow, mm</a:t>
            </a:r>
          </a:p>
          <a:p>
            <a:endParaRPr lang="en-US" sz="1050" b="1" dirty="0"/>
          </a:p>
          <a:p>
            <a:r>
              <a:rPr lang="en-US" sz="1050" b="1" dirty="0" err="1"/>
              <a:t>irrp</a:t>
            </a:r>
            <a:r>
              <a:rPr lang="en-US" sz="1050" dirty="0"/>
              <a:t>	!change paddy irrigation</a:t>
            </a:r>
          </a:p>
          <a:p>
            <a:r>
              <a:rPr lang="en-US" sz="1050" dirty="0"/>
              <a:t>	!OP1 – irrigation type name in </a:t>
            </a:r>
            <a:r>
              <a:rPr lang="en-US" sz="1050" dirty="0" err="1"/>
              <a:t>irr.ops</a:t>
            </a:r>
            <a:endParaRPr lang="en-US" sz="1050" dirty="0"/>
          </a:p>
          <a:p>
            <a:r>
              <a:rPr lang="en-US" sz="1050" dirty="0"/>
              <a:t>	!OP2 – irrigation source (cha/</a:t>
            </a:r>
            <a:r>
              <a:rPr lang="en-US" sz="1050" dirty="0" err="1"/>
              <a:t>sdc</a:t>
            </a:r>
            <a:r>
              <a:rPr lang="en-US" sz="1050" dirty="0"/>
              <a:t>/res/</a:t>
            </a:r>
            <a:r>
              <a:rPr lang="en-US" sz="1050" dirty="0" err="1"/>
              <a:t>aqu</a:t>
            </a:r>
            <a:r>
              <a:rPr lang="en-US" sz="1050" dirty="0"/>
              <a:t>/null)</a:t>
            </a:r>
          </a:p>
          <a:p>
            <a:r>
              <a:rPr lang="en-US" sz="1050" dirty="0"/>
              <a:t>	!OP3 – object ID of the irrigation source (0 for nearby one)</a:t>
            </a:r>
          </a:p>
          <a:p>
            <a:endParaRPr lang="en-US" sz="1050" dirty="0"/>
          </a:p>
          <a:p>
            <a:r>
              <a:rPr lang="en-US" sz="1050" b="1" dirty="0" err="1"/>
              <a:t>pudl</a:t>
            </a:r>
            <a:r>
              <a:rPr lang="en-US" sz="1050" dirty="0"/>
              <a:t>	!puddling operation</a:t>
            </a:r>
          </a:p>
          <a:p>
            <a:r>
              <a:rPr lang="en-US" sz="1050" dirty="0"/>
              <a:t>	!OP2 – Puddle type name in </a:t>
            </a:r>
            <a:r>
              <a:rPr lang="en-US" sz="1050" dirty="0" err="1"/>
              <a:t>puddle.ops</a:t>
            </a:r>
            <a:endParaRPr lang="en-US" sz="1050" dirty="0"/>
          </a:p>
          <a:p>
            <a:endParaRPr lang="en-US" sz="1050" dirty="0"/>
          </a:p>
          <a:p>
            <a:r>
              <a:rPr lang="en-US" sz="1050" b="1" dirty="0" err="1"/>
              <a:t>Plnt</a:t>
            </a:r>
            <a:r>
              <a:rPr lang="en-US" sz="1050" dirty="0"/>
              <a:t>	!planting (or transplanting)</a:t>
            </a:r>
          </a:p>
          <a:p>
            <a:r>
              <a:rPr lang="en-US" sz="1050" dirty="0"/>
              <a:t>	!OP1 – plant name in </a:t>
            </a:r>
            <a:r>
              <a:rPr lang="en-US" sz="1050" dirty="0" err="1"/>
              <a:t>plants.plt</a:t>
            </a:r>
            <a:endParaRPr lang="en-US" sz="1050" dirty="0"/>
          </a:p>
          <a:p>
            <a:r>
              <a:rPr lang="en-US" sz="1050" dirty="0"/>
              <a:t>	!OP2 – transplanting type name in </a:t>
            </a:r>
            <a:r>
              <a:rPr lang="en-US" sz="1050" dirty="0" err="1"/>
              <a:t>transplant.plt</a:t>
            </a:r>
            <a:r>
              <a:rPr lang="en-US" sz="1050" dirty="0"/>
              <a:t> (OP3=1)</a:t>
            </a:r>
          </a:p>
          <a:p>
            <a:r>
              <a:rPr lang="en-US" sz="1050" dirty="0"/>
              <a:t>	!OP3 – 0 (seeding) or 1 (transplanting)</a:t>
            </a:r>
          </a:p>
          <a:p>
            <a:r>
              <a:rPr lang="en-US" sz="1050" dirty="0"/>
              <a:t>          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0F6DBB-9CCB-DD38-A242-A42865E97FE4}"/>
              </a:ext>
            </a:extLst>
          </p:cNvPr>
          <p:cNvSpPr txBox="1"/>
          <p:nvPr/>
        </p:nvSpPr>
        <p:spPr>
          <a:xfrm>
            <a:off x="460513" y="1420773"/>
            <a:ext cx="464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OP Name</a:t>
            </a:r>
            <a:r>
              <a:rPr lang="en-US" sz="1600" dirty="0"/>
              <a:t>     </a:t>
            </a:r>
            <a:r>
              <a:rPr lang="en-US" sz="1600" u="sng" dirty="0"/>
              <a:t>Description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E3C0DFC6-59A1-BDA5-5D17-841442281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9329" y="1419159"/>
            <a:ext cx="4759630" cy="440388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7E9CA-5FE6-AF81-840E-462885533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82" y="4817076"/>
            <a:ext cx="3183945" cy="955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F831A7-FE8B-EA7B-5F9E-63AA42359203}"/>
              </a:ext>
            </a:extLst>
          </p:cNvPr>
          <p:cNvSpPr/>
          <p:nvPr/>
        </p:nvSpPr>
        <p:spPr>
          <a:xfrm>
            <a:off x="3500823" y="5375787"/>
            <a:ext cx="3095596" cy="7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A5205C-2A94-A6C5-8B28-A23A4327514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596419" y="5414990"/>
            <a:ext cx="3397621" cy="106137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91E91AA-DC95-9B77-19F4-327E80FF623E}"/>
              </a:ext>
            </a:extLst>
          </p:cNvPr>
          <p:cNvSpPr/>
          <p:nvPr/>
        </p:nvSpPr>
        <p:spPr>
          <a:xfrm>
            <a:off x="9994040" y="5454192"/>
            <a:ext cx="469244" cy="133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C0A6AA-D517-9B6C-F1D9-4137DBAD9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58" y="5884334"/>
            <a:ext cx="6208670" cy="6104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23E3E7-E82C-BAB2-D19C-8222ED045F77}"/>
              </a:ext>
            </a:extLst>
          </p:cNvPr>
          <p:cNvSpPr txBox="1"/>
          <p:nvPr/>
        </p:nvSpPr>
        <p:spPr>
          <a:xfrm>
            <a:off x="219586" y="5518065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Puddle.ops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AF3C1-412F-44CE-84A6-8BE3F1E7FAF0}"/>
              </a:ext>
            </a:extLst>
          </p:cNvPr>
          <p:cNvSpPr txBox="1"/>
          <p:nvPr/>
        </p:nvSpPr>
        <p:spPr>
          <a:xfrm>
            <a:off x="5827594" y="4483381"/>
            <a:ext cx="7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Irr.ops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7FD8F0-7380-498C-EEB4-3CD9E00D3FA8}"/>
              </a:ext>
            </a:extLst>
          </p:cNvPr>
          <p:cNvSpPr/>
          <p:nvPr/>
        </p:nvSpPr>
        <p:spPr>
          <a:xfrm>
            <a:off x="10594166" y="5562764"/>
            <a:ext cx="396831" cy="1010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16595C-9848-A8EE-DCC9-EB60D75FD84E}"/>
              </a:ext>
            </a:extLst>
          </p:cNvPr>
          <p:cNvSpPr/>
          <p:nvPr/>
        </p:nvSpPr>
        <p:spPr>
          <a:xfrm>
            <a:off x="304159" y="6119464"/>
            <a:ext cx="6137584" cy="902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C5E2B2-0485-E6B2-29B1-BEA4D4044FA2}"/>
              </a:ext>
            </a:extLst>
          </p:cNvPr>
          <p:cNvCxnSpPr>
            <a:cxnSpLocks/>
            <a:stCxn id="27" idx="3"/>
            <a:endCxn id="24" idx="2"/>
          </p:cNvCxnSpPr>
          <p:nvPr/>
        </p:nvCxnSpPr>
        <p:spPr>
          <a:xfrm flipV="1">
            <a:off x="6441743" y="5663821"/>
            <a:ext cx="4350839" cy="5007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F8D012-5DDA-DF4E-0330-8E79147F4262}"/>
              </a:ext>
            </a:extLst>
          </p:cNvPr>
          <p:cNvSpPr txBox="1"/>
          <p:nvPr/>
        </p:nvSpPr>
        <p:spPr>
          <a:xfrm>
            <a:off x="6566358" y="1085446"/>
            <a:ext cx="21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Management.sch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9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85DF-C440-C1DE-ED36-FE8CDC81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Imsil</a:t>
            </a:r>
            <a:r>
              <a:rPr lang="en-US" dirty="0"/>
              <a:t> watershed, South Korea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819392-7C09-1311-05B7-7F0522C92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448357"/>
              </p:ext>
            </p:extLst>
          </p:nvPr>
        </p:nvGraphicFramePr>
        <p:xfrm>
          <a:off x="9769446" y="5345320"/>
          <a:ext cx="1998621" cy="853440"/>
        </p:xfrm>
        <a:graphic>
          <a:graphicData uri="http://schemas.openxmlformats.org/drawingml/2006/table">
            <a:tbl>
              <a:tblPr/>
              <a:tblGrid>
                <a:gridCol w="1365586">
                  <a:extLst>
                    <a:ext uri="{9D8B030D-6E8A-4147-A177-3AD203B41FA5}">
                      <a16:colId xmlns:a16="http://schemas.microsoft.com/office/drawing/2014/main" val="2739832306"/>
                    </a:ext>
                  </a:extLst>
                </a:gridCol>
                <a:gridCol w="633035">
                  <a:extLst>
                    <a:ext uri="{9D8B030D-6E8A-4147-A177-3AD203B41FA5}">
                      <a16:colId xmlns:a16="http://schemas.microsoft.com/office/drawing/2014/main" val="20996776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PBIAS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19.30</a:t>
                      </a:r>
                    </a:p>
                  </a:txBody>
                  <a:tcPr marL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624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N&amp;S efficiency 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600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RSR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</a:p>
                  </a:txBody>
                  <a:tcPr marL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585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9055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004C676-09E2-5038-3149-47E6F5D47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8" t="4300"/>
          <a:stretch/>
        </p:blipFill>
        <p:spPr>
          <a:xfrm>
            <a:off x="423933" y="1435716"/>
            <a:ext cx="3309749" cy="2918783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376162"/>
              </p:ext>
            </p:extLst>
          </p:nvPr>
        </p:nvGraphicFramePr>
        <p:xfrm>
          <a:off x="5473723" y="1749555"/>
          <a:ext cx="6294344" cy="2855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5650FD-CEFF-A41E-E20C-A21F4AAA0D55}"/>
              </a:ext>
            </a:extLst>
          </p:cNvPr>
          <p:cNvSpPr txBox="1"/>
          <p:nvPr/>
        </p:nvSpPr>
        <p:spPr>
          <a:xfrm>
            <a:off x="7545317" y="5079543"/>
            <a:ext cx="1801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Model performance on channel flow at the watershed outlet (2013-2021) with 3-year warm-up (2010-2012)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84154-66C0-5675-F64A-A1573E30DFF0}"/>
              </a:ext>
            </a:extLst>
          </p:cNvPr>
          <p:cNvSpPr txBox="1"/>
          <p:nvPr/>
        </p:nvSpPr>
        <p:spPr>
          <a:xfrm>
            <a:off x="4287818" y="4664088"/>
            <a:ext cx="2717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Watershed area is 161 km2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Rice paddies claim 20% of watershed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Rice is transplanted in late May and harvested in early October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Ponding period mid-May to early September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Water is irrigated from local streams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3768D6C-F3D8-EB80-AF4A-EE3E9AADF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573193"/>
              </p:ext>
            </p:extLst>
          </p:nvPr>
        </p:nvGraphicFramePr>
        <p:xfrm>
          <a:off x="647671" y="4548822"/>
          <a:ext cx="3100313" cy="2112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642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14290</TotalTime>
  <Words>1612</Words>
  <Application>Microsoft Office PowerPoint</Application>
  <PresentationFormat>Widescreen</PresentationFormat>
  <Paragraphs>187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SWAT+ Paddy Module</vt:lpstr>
      <vt:lpstr>Setting up Management Schedules</vt:lpstr>
      <vt:lpstr>Automatic Operations using Decision Tables</vt:lpstr>
      <vt:lpstr>Setting Conditions for Paddy Operation</vt:lpstr>
      <vt:lpstr>Setting Actions for Paddy Operation</vt:lpstr>
      <vt:lpstr>Setting Actions for Paddy Operation</vt:lpstr>
      <vt:lpstr>Setting Water Allocation for water distribution</vt:lpstr>
      <vt:lpstr>Manual Operations for Paddy Management </vt:lpstr>
      <vt:lpstr>The Imsil watershed, South Korea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 Management Schedules to HRUs</dc:title>
  <dc:creator>Jaehak Jeong</dc:creator>
  <cp:lastModifiedBy>Seonggyu Park</cp:lastModifiedBy>
  <cp:revision>20</cp:revision>
  <dcterms:created xsi:type="dcterms:W3CDTF">2023-05-04T12:51:01Z</dcterms:created>
  <dcterms:modified xsi:type="dcterms:W3CDTF">2024-08-30T18:15:46Z</dcterms:modified>
</cp:coreProperties>
</file>