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7" r:id="rId4"/>
    <p:sldId id="265" r:id="rId5"/>
    <p:sldId id="266" r:id="rId6"/>
    <p:sldId id="271" r:id="rId7"/>
    <p:sldId id="268" r:id="rId8"/>
    <p:sldId id="273" r:id="rId9"/>
    <p:sldId id="292" r:id="rId10"/>
    <p:sldId id="274" r:id="rId11"/>
    <p:sldId id="293" r:id="rId12"/>
    <p:sldId id="294" r:id="rId13"/>
    <p:sldId id="275" r:id="rId14"/>
    <p:sldId id="276" r:id="rId15"/>
    <p:sldId id="277" r:id="rId16"/>
    <p:sldId id="278" r:id="rId17"/>
    <p:sldId id="279" r:id="rId18"/>
    <p:sldId id="298" r:id="rId19"/>
    <p:sldId id="281" r:id="rId20"/>
    <p:sldId id="284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EC4"/>
    <a:srgbClr val="01499D"/>
    <a:srgbClr val="00499C"/>
    <a:srgbClr val="FB5635"/>
    <a:srgbClr val="66CAC8"/>
    <a:srgbClr val="9EDEDC"/>
    <a:srgbClr val="87EDEB"/>
    <a:srgbClr val="D7F9F8"/>
    <a:srgbClr val="71E9E6"/>
    <a:srgbClr val="BD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F79B-CA91-4A50-998C-A3109E802B8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26F8-3EEF-4A67-BB79-76EC62CA1C67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69C-B4FE-429E-8376-204FC19720CA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D748-3563-4EAD-B510-16A97FAA7C56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C5A7-0E17-4AED-93A3-C59078E3BE4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2BE-69CD-4AF4-AE30-63E50681E82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85B2-BBBE-4EF2-99DF-C4BD768A605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5AC-AA3B-4A9D-8D47-7C873194243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6C93-215A-42F5-A5D8-C9C9EE2DC99E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9FF2-C8B4-486D-B4B3-5D34F76F4507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D2B8-0A51-4465-9B0C-947EEBDF560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54ED-D10B-48AC-9E15-634A474CA30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_5.xlsx"/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____4.xlsx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____3.xlsx"/><Relationship Id="rId9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____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____2.xlsx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____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4333696" y="2847243"/>
            <a:ext cx="3600000" cy="83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1871" y="1839893"/>
            <a:ext cx="7688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Berlin Sans FB" panose="020E0602020502020306" pitchFamily="34" charset="0"/>
              </a:rPr>
              <a:t>Chapter2 </a:t>
            </a:r>
            <a:r>
              <a:rPr lang="ko-KR" altLang="en-US" sz="6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 통계학</a:t>
            </a:r>
            <a:r>
              <a:rPr lang="en-US" altLang="ko-KR" sz="6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6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0154" y="3413876"/>
            <a:ext cx="3571683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Arial Rounded MT Bold" panose="020F0704030504030204" pitchFamily="34" charset="0"/>
              </a:rPr>
              <a:t>R Study</a:t>
            </a:r>
          </a:p>
          <a:p>
            <a:pPr algn="ctr">
              <a:lnSpc>
                <a:spcPct val="150000"/>
              </a:lnSpc>
            </a:pPr>
            <a:endParaRPr lang="en-US" altLang="ko-KR" sz="500" dirty="0" smtClean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dirty="0">
                <a:latin typeface="Arial Rounded MT Bold" panose="020F0704030504030204" pitchFamily="34" charset="0"/>
              </a:rPr>
              <a:t>National University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9277" y="6102436"/>
            <a:ext cx="15734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8.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71080" y="932713"/>
            <a:ext cx="10515600" cy="52448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None/>
            </a:pP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1)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None/>
            </a:pP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자료들의 무게중심</a:t>
            </a: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 끝 값의 변화에 </a:t>
            </a:r>
            <a:r>
              <a:rPr lang="ko-KR" altLang="en-US" sz="19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민감</a:t>
            </a: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2)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중앙값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자료들의 순서상의 중심</a:t>
            </a: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 끝 값의 변화에 민감하지 않음 </a:t>
            </a: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endParaRPr lang="en-US" altLang="ko-KR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None/>
            </a:pP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예시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1 2 3 4 5 </a:t>
            </a:r>
            <a:r>
              <a:rPr lang="en-US" altLang="ko-KR" sz="1900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평균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 / 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중앙값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3.5</a:t>
            </a:r>
          </a:p>
          <a:p>
            <a:pPr algn="just">
              <a:buNone/>
            </a:pP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1 2 3 4 5 </a:t>
            </a:r>
            <a:r>
              <a:rPr lang="en-US" altLang="ko-KR" sz="1900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의 평균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 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19.17 / </a:t>
            </a:r>
            <a:r>
              <a:rPr lang="ko-KR" altLang="en-US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중앙값</a:t>
            </a:r>
            <a:r>
              <a:rPr lang="en-US" altLang="ko-KR" sz="19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3.5</a:t>
            </a:r>
            <a:endParaRPr lang="ko-KR" altLang="en-US" sz="19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평균과 중앙값</a:t>
            </a:r>
            <a:endParaRPr lang="en-US" altLang="ko-KR" sz="3200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48129" y="954906"/>
            <a:ext cx="10515600" cy="52714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ranicafe$Coffees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복사본 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만듦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 &lt;- (1/length(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weight, length():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자료의 개수를 직접 자료로부터 구함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weight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직접 구한 평균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#mean():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평균을 구하는 함수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c(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NA)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원소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tail(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n=5)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#tail():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자료들 중 일부 원소를 추출하는 함수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#mean()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이용할 때 </a:t>
            </a:r>
            <a:r>
              <a:rPr lang="ko-KR" altLang="en-US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결측값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(NA)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있으면 그 결과 역시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된다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na.rm=TRUE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#na.rm=TRUE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</a:t>
            </a:r>
            <a:r>
              <a:rPr lang="ko-KR" altLang="en-US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결측값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개수를 구함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ranicafe$Coffees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복사본 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만듦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확인한다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which(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==21 |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==22)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#which()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논리벡터를 전달받아 참값의 인덱스를 반환해준다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평균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27967" y="941679"/>
            <a:ext cx="10515600" cy="56817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ranicafe$Coffees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할당한다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median.idx &lt;- ( length(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)+1 ) / 2 )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#median.idx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변수에 중앙값을 할당한다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rc.srt &lt;- sort(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rc.srt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정렬한 것을 할당한다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rc.srt[ median.idx ] #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median(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#median()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중앙값을 구하는 함수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 끝 값의 변화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ranicafe$Coffees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복사본 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만듦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max(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)] &lt;- 480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최댓값을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480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변경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중앙값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ranicafe$Coffees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복사본 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만듦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max(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)] &lt;- 480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최댓값을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480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전환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m2 &lt;- median(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중앙값을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m2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할당한다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585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중앙값과 양 끝 값의 변화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                 </a:t>
            </a:r>
            <a:r>
              <a:rPr lang="ko-KR" altLang="en-US" sz="1800" b="1" dirty="0" smtClean="0"/>
              <a:t>좌우대칭 </a:t>
            </a:r>
            <a:r>
              <a:rPr lang="ko-KR" altLang="en-US" sz="1800" dirty="0" smtClean="0"/>
              <a:t>                          </a:t>
            </a:r>
            <a:r>
              <a:rPr lang="ko-KR" altLang="en-US" sz="1800" b="1" dirty="0" smtClean="0"/>
              <a:t>왼쪽으로 치우침                  오른쪽으로 치우침</a:t>
            </a:r>
            <a:endParaRPr lang="en-US" altLang="ko-KR" sz="1800" b="1" dirty="0" smtClean="0"/>
          </a:p>
          <a:p>
            <a:pPr marL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dirty="0" smtClean="0"/>
              <a:t>               </a:t>
            </a:r>
            <a:r>
              <a:rPr lang="ko-KR" altLang="en-US" sz="1800" dirty="0" smtClean="0"/>
              <a:t>평균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중앙값                          평균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중앙값                         평균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중앙값</a:t>
            </a:r>
            <a:endParaRPr lang="ko-KR" altLang="en-US" sz="1800" dirty="0" smtClean="0">
              <a:solidFill>
                <a:srgbClr val="000000"/>
              </a:solidFill>
              <a:latin typeface="한컴바탕"/>
            </a:endParaRPr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치우침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361844" y="2100540"/>
          <a:ext cx="2755585" cy="18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Worksheet" r:id="rId4" imgW="2026991" imgH="1340916" progId="Excel.Sheet.12">
                  <p:embed/>
                </p:oleObj>
              </mc:Choice>
              <mc:Fallback>
                <p:oleObj name="Worksheet" r:id="rId4" imgW="2026991" imgH="1340916" progId="Excel.Shee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844" y="2100540"/>
                        <a:ext cx="2755585" cy="1823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725710" y="2121115"/>
          <a:ext cx="2991618" cy="186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Worksheet" r:id="rId6" imgW="2225182" imgH="1386730" progId="Excel.Sheet.12">
                  <p:embed/>
                </p:oleObj>
              </mc:Choice>
              <mc:Fallback>
                <p:oleObj name="Worksheet" r:id="rId6" imgW="2225182" imgH="138673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710" y="2121115"/>
                        <a:ext cx="2991618" cy="186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7964487" y="2059619"/>
          <a:ext cx="3166757" cy="197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Worksheet" r:id="rId8" imgW="2126086" imgH="1432544" progId="Excel.Sheet.12">
                  <p:embed/>
                </p:oleObj>
              </mc:Choice>
              <mc:Fallback>
                <p:oleObj name="Worksheet" r:id="rId8" imgW="2126086" imgH="1432544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487" y="2059619"/>
                        <a:ext cx="3166757" cy="197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32691"/>
                <a:ext cx="10515600" cy="5253685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1) </a:t>
                </a: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편차</a:t>
                </a:r>
                <a:endParaRPr lang="en-US" altLang="ko-KR" sz="18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-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개별 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관찰값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</a:t>
                </a:r>
              </a:p>
              <a:p>
                <a:pPr>
                  <a:buNone/>
                </a:pP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편차의 합은 항상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ko-KR" altLang="en-US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2) </a:t>
                </a: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</a:t>
                </a:r>
                <a:endParaRPr lang="en-US" altLang="ko-KR" sz="18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	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개의 자료가 있을 때 그들의 편차 중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개는 원하는 값을 마음대로 가질 수 있는데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이런 정도를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‘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자유도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’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라고 한다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32691"/>
                <a:ext cx="10515600" cy="52536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편차와 자유도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27967" y="1117014"/>
            <a:ext cx="10515600" cy="52980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height &lt;- c(164, 166, 168, 170, 172, 174, 176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자료들을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벡터에 저장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height.m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mean( height 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평균을 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height.m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height.dev &lt;- height 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height.m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sum( height.dev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편차의 총합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height.dev2 &lt;- height.dev ^ 2 )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제곱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sum( height.dev ^ 2 ) / length( height.dev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</a:t>
            </a:r>
            <a:r>
              <a:rPr lang="ko-KR" altLang="en-US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제곱합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mean( height.dev ^ 2 )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 제곱의 평균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sqrt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mean( height.dev ^ 2 )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표준편차</a:t>
            </a: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var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height ) 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 표준편차</a:t>
            </a: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height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표준편차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분산과 표준편차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31582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ranicafe$Coffees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rc.m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mean(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rc.sd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cat("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커피 판매량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round(rc.m,1), "±", round(rc.sd,2), "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cat()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전달인자들을 하나의 문자열로 만들어 출력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round()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실수형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자료에서 유효숫자를 지정하여 실수를 출력</a:t>
            </a:r>
            <a:endParaRPr lang="ko-KR" altLang="en-US" sz="1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평균과 표준편차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변동계수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평균에 대한 상대적인 변동성의 크기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ranicafe$Coffees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커피 판매량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rj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ranicafe$Juices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주스 판매량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rc.m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mean(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rc.m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평균을 할당함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rc.sd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) 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#rc.sd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표준편차를 할당함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rj.m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mean(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rj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rj.m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평균을 할당함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rj.sd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rj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#rj.sd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표준편차를 할당함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rc.cv &lt;- round( rc.sd /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rc.m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3)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커피 판매량에 대한 변동계수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rj.cv &lt;- round( rj.sd /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rj.m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3)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주스 판매량에 대한 변동계수</a:t>
            </a:r>
            <a:endParaRPr lang="ko-KR" altLang="en-US" sz="1800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변동계수 구하기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사분위수와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상자도표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2453" y="980452"/>
            <a:ext cx="10446059" cy="304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자료를 순서대로 나열한 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등분 한 각각의 위치로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25%, 50%, 75%, 100%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되는 값을 나타내고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순서대로 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중앙값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사분위수라고 부른다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때 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사분위수는 중앙값을 나타낸다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 범위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상자도표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8922" y="3319526"/>
            <a:ext cx="3393119" cy="339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quantile(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#quantile()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 구하는 함수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[4] 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IQR(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사분위수 범위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par(mar=c(2, 2, 2, 2)) </a:t>
            </a: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bp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&lt;-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boxplot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main="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커피 판매량에 대한 상자도표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axes=F)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상자도표 출력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axis(2)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#y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 설정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23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41216" y="741097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7010" y="47935"/>
            <a:ext cx="7140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사분위수 범위와 상자도표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695" y="1384157"/>
            <a:ext cx="1124605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 통계학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자료를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 및 정리하여 자료의 특성으로 자료를 요약하는 분야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표본의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특징만을 나타냄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추측 통계학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sz="1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과학적인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방법으로 표본의 특성을 통해 모집단의 특성을 추론하는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분야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통계학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821170" y="1153820"/>
                <a:ext cx="10515600" cy="5280318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이상치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관찰된 자료가 다른 값들과 많이 떨어져 있는 값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이상치 판별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−1.5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𝐼𝑄𝑅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𝑄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+1.5×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𝐼𝑄𝑅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범위의 바깥에 있는 경우 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 Q &lt;- 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quantile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제동거리 자료의 사분위수 값을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저장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 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ll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&lt;- Q[2] - 1.5 * IQR(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) </a:t>
                </a: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 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ul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&lt;- Q[4] + 1.5 * IQR(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)</a:t>
                </a:r>
              </a:p>
              <a:p>
                <a:pPr>
                  <a:buNone/>
                </a:pP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[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&lt; 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ll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]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en-US" altLang="ko-KR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그 값이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II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작은 값을 출력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[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&gt; 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ul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]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en-US" altLang="ko-KR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그 값이 </a:t>
                </a:r>
                <a:r>
                  <a:rPr lang="en-US" altLang="ko-KR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uI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큰 값 출력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boxplot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cars$dist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main="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Boxplot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of Distance")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상자도표 작성</a:t>
                </a:r>
                <a:endParaRPr lang="ko-KR" altLang="en-US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170" y="1153820"/>
                <a:ext cx="10515600" cy="5280318"/>
              </a:xfrm>
              <a:blipFill>
                <a:blip r:embed="rId2"/>
                <a:stretch>
                  <a:fillRect l="-522" t="-1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49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이상치 판별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8176" y="2592465"/>
            <a:ext cx="3635960" cy="363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5817" y="1296021"/>
            <a:ext cx="11246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막대그래프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높낮이를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통해 수치를 비교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막대그래프</a:t>
            </a:r>
            <a:endParaRPr lang="en-US" altLang="ko-KR" sz="3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85690"/>
              </p:ext>
            </p:extLst>
          </p:nvPr>
        </p:nvGraphicFramePr>
        <p:xfrm>
          <a:off x="2846388" y="2419350"/>
          <a:ext cx="6672262" cy="402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워크시트" r:id="rId4" imgW="4734059" imgH="2857500" progId="Excel.Sheet.12">
                  <p:embed/>
                </p:oleObj>
              </mc:Choice>
              <mc:Fallback>
                <p:oleObj name="워크시트" r:id="rId4" imgW="4734059" imgH="2857500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419350"/>
                        <a:ext cx="6672262" cy="402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064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도표와 누적 막대그래프 비교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25762"/>
              </p:ext>
            </p:extLst>
          </p:nvPr>
        </p:nvGraphicFramePr>
        <p:xfrm>
          <a:off x="1811255" y="2731267"/>
          <a:ext cx="305686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Worksheet" r:id="rId4" imgW="2811674" imgH="2582991" progId="Excel.Sheet.12">
                  <p:embed/>
                </p:oleObj>
              </mc:Choice>
              <mc:Fallback>
                <p:oleObj name="Worksheet" r:id="rId4" imgW="2811674" imgH="2582991" progId="Excel.Shee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255" y="2731267"/>
                        <a:ext cx="3056866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915794"/>
              </p:ext>
            </p:extLst>
          </p:nvPr>
        </p:nvGraphicFramePr>
        <p:xfrm>
          <a:off x="5741574" y="2731267"/>
          <a:ext cx="4587875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r:id="rId6" imgW="4587311" imgH="2758613" progId="Excel.Sheet.12">
                  <p:embed/>
                </p:oleObj>
              </mc:Choice>
              <mc:Fallback>
                <p:oleObj name="Worksheet" r:id="rId6" imgW="4587311" imgH="2758613" progId="Excel.Shee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574" y="2731267"/>
                        <a:ext cx="4587875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675351" y="1795164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도표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21693" y="1795164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누적 막대그래프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5272" y="2299219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집단 내 비교에서 유리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05670" y="2299219"/>
            <a:ext cx="2996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집단의 비교에서 유리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695" y="863504"/>
            <a:ext cx="11246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(cars)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내장하고 있는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cars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plot(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cars$speed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cars$dist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#speed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측정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속도와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제동거리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(mph)",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제동거리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)",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xlab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x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ylab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y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=1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col="red")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점의 형태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점의 색상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033" y="47935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산점도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source(1)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4785" y="3138372"/>
            <a:ext cx="5848370" cy="36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2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5942" y="858569"/>
            <a:ext cx="11246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Nile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연도별로 각각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개씩 측정 및 기록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(Nile)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시계열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시간의 순서에 따라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plot(Nile, main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="Nile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 연도별 유량 변화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유량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“)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plot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산점도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선으로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033" y="47935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산점도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source(2)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6402" y="2708749"/>
            <a:ext cx="6466761" cy="404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6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5942" y="965744"/>
            <a:ext cx="11246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plot(Nile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type="p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main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="Nile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 연도별 유량 변화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ylab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유량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plot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함수에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 인자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p(point)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점으로 설정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033" y="47935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산점도</a:t>
            </a:r>
            <a:r>
              <a:rPr lang="ko-KR" altLang="en-US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source(2)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7503" y="2402378"/>
            <a:ext cx="6712430" cy="420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5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921327" y="1093789"/>
            <a:ext cx="10515600" cy="5262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                  </a:t>
            </a:r>
            <a:r>
              <a:rPr lang="en-US" altLang="ko-KR" sz="1900" dirty="0" smtClean="0">
                <a:ea typeface="함초롬돋움"/>
              </a:rPr>
              <a:t>&lt;</a:t>
            </a:r>
            <a:r>
              <a:rPr lang="ko-KR" altLang="en-US" sz="1900" dirty="0" smtClean="0">
                <a:ea typeface="함초롬돋움"/>
              </a:rPr>
              <a:t>줄기그림</a:t>
            </a:r>
            <a:r>
              <a:rPr lang="en-US" altLang="ko-KR" sz="1900" dirty="0" smtClean="0">
                <a:ea typeface="함초롬돋움"/>
              </a:rPr>
              <a:t>&gt;</a:t>
            </a:r>
            <a:endParaRPr lang="ko-KR" altLang="en-US" sz="1900" dirty="0" smtClean="0"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0 | 3</a:t>
            </a:r>
            <a:r>
              <a:rPr lang="en-US" altLang="ko-KR" sz="1900" u="sng" dirty="0" smtClean="0">
                <a:latin typeface="함초롬돋움"/>
                <a:ea typeface="함초롬돋움"/>
              </a:rPr>
              <a:t>4444</a:t>
            </a:r>
            <a:r>
              <a:rPr lang="ko-KR" altLang="en-US" sz="1900" dirty="0" smtClean="0">
                <a:latin typeface="함초롬돋움"/>
                <a:ea typeface="함초롬돋움"/>
              </a:rPr>
              <a:t>                 → </a:t>
            </a:r>
            <a:r>
              <a:rPr lang="ko-KR" altLang="en-US" sz="1900" dirty="0" err="1" smtClean="0">
                <a:latin typeface="함초롬돋움"/>
                <a:ea typeface="함초롬돋움"/>
              </a:rPr>
              <a:t>최빈값</a:t>
            </a:r>
            <a:r>
              <a:rPr lang="en-US" altLang="ko-KR" sz="1900" dirty="0" smtClean="0">
                <a:latin typeface="함초롬돋움"/>
                <a:ea typeface="함초롬돋움"/>
              </a:rPr>
              <a:t>: 4, </a:t>
            </a:r>
            <a:r>
              <a:rPr lang="ko-KR" altLang="en-US" sz="1900" dirty="0" smtClean="0">
                <a:latin typeface="함초롬돋움"/>
                <a:ea typeface="함초롬돋움"/>
              </a:rPr>
              <a:t>최솟값</a:t>
            </a:r>
            <a:r>
              <a:rPr lang="en-US" altLang="ko-KR" sz="1900" dirty="0" smtClean="0">
                <a:latin typeface="함초롬돋움"/>
                <a:ea typeface="함초롬돋움"/>
              </a:rPr>
              <a:t>:3 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0 | 5688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1 | 01134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1 | 668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2 | 001123344         → </a:t>
            </a:r>
            <a:r>
              <a:rPr lang="ko-KR" altLang="en-US" sz="1900" dirty="0" smtClean="0">
                <a:latin typeface="함초롬돋움"/>
                <a:ea typeface="함초롬돋움"/>
              </a:rPr>
              <a:t>중앙값</a:t>
            </a:r>
            <a:r>
              <a:rPr lang="en-US" altLang="ko-KR" sz="1900" dirty="0" smtClean="0">
                <a:latin typeface="함초롬돋움"/>
                <a:ea typeface="함초롬돋움"/>
              </a:rPr>
              <a:t>: 23, </a:t>
            </a:r>
            <a:r>
              <a:rPr lang="ko-KR" altLang="en-US" sz="1900" dirty="0" smtClean="0">
                <a:latin typeface="함초롬돋움"/>
                <a:ea typeface="함초롬돋움"/>
              </a:rPr>
              <a:t>평균</a:t>
            </a:r>
            <a:r>
              <a:rPr lang="en-US" altLang="ko-KR" sz="1900" dirty="0" smtClean="0">
                <a:latin typeface="함초롬돋움"/>
                <a:ea typeface="함초롬돋움"/>
              </a:rPr>
              <a:t>:21.51064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2 | 55677789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3 | 001112334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3 | 55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4 | 1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r>
              <a:rPr lang="en-US" altLang="ko-KR" sz="1900" dirty="0" smtClean="0">
                <a:latin typeface="함초롬돋움"/>
                <a:ea typeface="함초롬돋움"/>
              </a:rPr>
              <a:t>                           4 | 8                        → </a:t>
            </a:r>
            <a:r>
              <a:rPr lang="ko-KR" altLang="en-US" sz="1900" dirty="0" smtClean="0">
                <a:latin typeface="함초롬돋움"/>
                <a:ea typeface="함초롬돋움"/>
              </a:rPr>
              <a:t>최댓값</a:t>
            </a:r>
            <a:r>
              <a:rPr lang="en-US" altLang="ko-KR" sz="1900" dirty="0" smtClean="0">
                <a:latin typeface="함초롬돋움"/>
                <a:ea typeface="함초롬돋움"/>
              </a:rPr>
              <a:t>: 48 </a:t>
            </a:r>
            <a:endParaRPr lang="ko-KR" altLang="en-US" sz="1900" dirty="0" smtClean="0">
              <a:latin typeface="함초롬돋움"/>
              <a:ea typeface="함초롬돋움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/>
                <a:ea typeface="함초롬돋움"/>
              </a:rPr>
              <a:t>라니의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/>
                <a:ea typeface="함초롬돋움"/>
              </a:rPr>
              <a:t> 카페 커피 판매량</a:t>
            </a:r>
            <a:endParaRPr lang="en-US" altLang="ko-KR" sz="3200" dirty="0">
              <a:solidFill>
                <a:schemeClr val="bg1"/>
              </a:solidFill>
              <a:latin typeface="함초롬돋움"/>
              <a:ea typeface="함초롬돋움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62046" y="1507198"/>
            <a:ext cx="2708031" cy="4140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887767"/>
            <a:ext cx="10515600" cy="528919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ranicafe$Coffees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sort(</a:t>
            </a:r>
            <a:r>
              <a:rPr lang="en-US" altLang="ko-KR" sz="1800" dirty="0" err="1" smtClean="0"/>
              <a:t>ranicafe$Coffees</a:t>
            </a:r>
            <a:r>
              <a:rPr lang="en-US" altLang="ko-KR" sz="1800" dirty="0" smtClean="0"/>
              <a:t>) </a:t>
            </a:r>
            <a:r>
              <a:rPr lang="en-US" altLang="ko-KR" sz="1800" dirty="0" smtClean="0">
                <a:solidFill>
                  <a:schemeClr val="accent6"/>
                </a:solidFill>
              </a:rPr>
              <a:t>#sort</a:t>
            </a:r>
            <a:r>
              <a:rPr lang="ko-KR" altLang="en-US" sz="18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800" dirty="0" smtClean="0">
                <a:solidFill>
                  <a:schemeClr val="accent6"/>
                </a:solidFill>
              </a:rPr>
              <a:t>: </a:t>
            </a:r>
            <a:r>
              <a:rPr lang="ko-KR" altLang="en-US" sz="1800" dirty="0" smtClean="0">
                <a:solidFill>
                  <a:schemeClr val="accent6"/>
                </a:solidFill>
              </a:rPr>
              <a:t>작은 값부터 큰 값의 순으로 정렬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sort(</a:t>
            </a:r>
            <a:r>
              <a:rPr lang="en-US" altLang="ko-KR" sz="1800" dirty="0" err="1" smtClean="0"/>
              <a:t>ranicafe$Coffees</a:t>
            </a:r>
            <a:r>
              <a:rPr lang="en-US" altLang="ko-KR" sz="1800" dirty="0" smtClean="0"/>
              <a:t>)[1]  </a:t>
            </a:r>
            <a:r>
              <a:rPr lang="en-US" altLang="ko-KR" sz="1800" dirty="0" smtClean="0">
                <a:solidFill>
                  <a:schemeClr val="accent6"/>
                </a:solidFill>
              </a:rPr>
              <a:t>#</a:t>
            </a:r>
            <a:r>
              <a:rPr lang="ko-KR" altLang="en-US" sz="1800" dirty="0" err="1" smtClean="0">
                <a:solidFill>
                  <a:schemeClr val="accent6"/>
                </a:solidFill>
              </a:rPr>
              <a:t>첫번째</a:t>
            </a:r>
            <a:r>
              <a:rPr lang="ko-KR" altLang="en-US" sz="1800" dirty="0" smtClean="0">
                <a:solidFill>
                  <a:schemeClr val="accent6"/>
                </a:solidFill>
              </a:rPr>
              <a:t> 원소</a:t>
            </a:r>
            <a:r>
              <a:rPr lang="en-US" altLang="ko-KR" sz="1800" dirty="0" smtClean="0">
                <a:solidFill>
                  <a:schemeClr val="accent6"/>
                </a:solidFill>
              </a:rPr>
              <a:t>, </a:t>
            </a:r>
            <a:r>
              <a:rPr lang="ko-KR" altLang="en-US" sz="1800" dirty="0" smtClean="0">
                <a:solidFill>
                  <a:schemeClr val="accent6"/>
                </a:solidFill>
              </a:rPr>
              <a:t>즉 최솟값 구함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sort(</a:t>
            </a:r>
            <a:r>
              <a:rPr lang="en-US" altLang="ko-KR" sz="1800" dirty="0" err="1" smtClean="0"/>
              <a:t>ranicafe$Coffees</a:t>
            </a:r>
            <a:r>
              <a:rPr lang="en-US" altLang="ko-KR" sz="1800" dirty="0" smtClean="0"/>
              <a:t>, decreasing=TRUE) </a:t>
            </a:r>
            <a:r>
              <a:rPr lang="en-US" altLang="ko-KR" sz="1800" dirty="0" smtClean="0">
                <a:solidFill>
                  <a:schemeClr val="accent6"/>
                </a:solidFill>
              </a:rPr>
              <a:t>#decreasing </a:t>
            </a:r>
            <a:r>
              <a:rPr lang="ko-KR" altLang="en-US" sz="1800" dirty="0" smtClean="0">
                <a:solidFill>
                  <a:schemeClr val="accent6"/>
                </a:solidFill>
              </a:rPr>
              <a:t>전달인자를 </a:t>
            </a:r>
            <a:r>
              <a:rPr lang="en-US" altLang="ko-KR" sz="18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800" dirty="0" smtClean="0">
                <a:solidFill>
                  <a:schemeClr val="accent6"/>
                </a:solidFill>
              </a:rPr>
              <a:t>로 하여 내림차순으로 정렬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sort(</a:t>
            </a:r>
            <a:r>
              <a:rPr lang="en-US" altLang="ko-KR" sz="1800" dirty="0" err="1" smtClean="0"/>
              <a:t>ranicafe$Coffees</a:t>
            </a:r>
            <a:r>
              <a:rPr lang="en-US" altLang="ko-KR" sz="1800" dirty="0" smtClean="0"/>
              <a:t>, decreasing=TRUE)[1]  </a:t>
            </a:r>
            <a:r>
              <a:rPr lang="en-US" altLang="ko-KR" sz="1800" dirty="0" smtClean="0">
                <a:solidFill>
                  <a:schemeClr val="accent6"/>
                </a:solidFill>
              </a:rPr>
              <a:t>#</a:t>
            </a:r>
            <a:r>
              <a:rPr lang="ko-KR" altLang="en-US" sz="1800" dirty="0" err="1" smtClean="0">
                <a:solidFill>
                  <a:schemeClr val="accent6"/>
                </a:solidFill>
              </a:rPr>
              <a:t>첫번째</a:t>
            </a:r>
            <a:r>
              <a:rPr lang="ko-KR" altLang="en-US" sz="1800" dirty="0" smtClean="0">
                <a:solidFill>
                  <a:schemeClr val="accent6"/>
                </a:solidFill>
              </a:rPr>
              <a:t> 원소</a:t>
            </a:r>
            <a:r>
              <a:rPr lang="en-US" altLang="ko-KR" sz="1800" dirty="0" smtClean="0">
                <a:solidFill>
                  <a:schemeClr val="accent6"/>
                </a:solidFill>
              </a:rPr>
              <a:t>, </a:t>
            </a:r>
            <a:r>
              <a:rPr lang="ko-KR" altLang="en-US" sz="1800" dirty="0" smtClean="0">
                <a:solidFill>
                  <a:schemeClr val="accent6"/>
                </a:solidFill>
              </a:rPr>
              <a:t>즉 최댓값 구함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min( </a:t>
            </a:r>
            <a:r>
              <a:rPr lang="en-US" altLang="ko-KR" sz="1800" dirty="0" err="1" smtClean="0"/>
              <a:t>ranicafe$Coffees</a:t>
            </a:r>
            <a:r>
              <a:rPr lang="en-US" altLang="ko-KR" sz="1800" dirty="0" smtClean="0"/>
              <a:t> ) </a:t>
            </a:r>
            <a:r>
              <a:rPr lang="en-US" altLang="ko-KR" sz="1800" dirty="0" smtClean="0">
                <a:solidFill>
                  <a:schemeClr val="accent6"/>
                </a:solidFill>
              </a:rPr>
              <a:t>#min() : </a:t>
            </a:r>
            <a:r>
              <a:rPr lang="ko-KR" altLang="en-US" sz="1800" dirty="0" smtClean="0">
                <a:solidFill>
                  <a:schemeClr val="accent6"/>
                </a:solidFill>
              </a:rPr>
              <a:t>최솟값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max( </a:t>
            </a:r>
            <a:r>
              <a:rPr lang="en-US" altLang="ko-KR" sz="1800" dirty="0" err="1" smtClean="0"/>
              <a:t>ranicafe$Coffees</a:t>
            </a:r>
            <a:r>
              <a:rPr lang="en-US" altLang="ko-KR" sz="1800" dirty="0" smtClean="0"/>
              <a:t> ) </a:t>
            </a:r>
            <a:r>
              <a:rPr lang="en-US" altLang="ko-KR" sz="1800" dirty="0" smtClean="0">
                <a:solidFill>
                  <a:schemeClr val="accent6"/>
                </a:solidFill>
              </a:rPr>
              <a:t>#max() : </a:t>
            </a:r>
            <a:r>
              <a:rPr lang="ko-KR" altLang="en-US" sz="1800" dirty="0" smtClean="0">
                <a:solidFill>
                  <a:schemeClr val="accent6"/>
                </a:solidFill>
              </a:rPr>
              <a:t>최댓값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85602" y="744139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최댓값과 최솟값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12260</TotalTime>
  <Words>1199</Words>
  <Application>Microsoft Office PowerPoint</Application>
  <PresentationFormat>와이드스크린</PresentationFormat>
  <Paragraphs>212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굴림</vt:lpstr>
      <vt:lpstr>맑은 고딕</vt:lpstr>
      <vt:lpstr>한컴바탕</vt:lpstr>
      <vt:lpstr>함초롬돋움</vt:lpstr>
      <vt:lpstr>Arial</vt:lpstr>
      <vt:lpstr>Arial Rounded MT Bold</vt:lpstr>
      <vt:lpstr>Berlin Sans FB</vt:lpstr>
      <vt:lpstr>Cambria Math</vt:lpstr>
      <vt:lpstr>Office 테마</vt:lpstr>
      <vt:lpstr>워크시트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276</cp:revision>
  <cp:lastPrinted>2017-06-26T00:54:46Z</cp:lastPrinted>
  <dcterms:created xsi:type="dcterms:W3CDTF">2017-05-24T04:02:51Z</dcterms:created>
  <dcterms:modified xsi:type="dcterms:W3CDTF">2018-04-09T06:20:46Z</dcterms:modified>
</cp:coreProperties>
</file>