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6" r:id="rId4"/>
    <p:sldId id="271" r:id="rId5"/>
    <p:sldId id="268" r:id="rId6"/>
    <p:sldId id="292" r:id="rId7"/>
    <p:sldId id="274" r:id="rId8"/>
    <p:sldId id="293" r:id="rId9"/>
    <p:sldId id="294" r:id="rId10"/>
    <p:sldId id="276" r:id="rId11"/>
    <p:sldId id="277" r:id="rId12"/>
    <p:sldId id="295" r:id="rId13"/>
    <p:sldId id="29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EC4"/>
    <a:srgbClr val="01499D"/>
    <a:srgbClr val="00499C"/>
    <a:srgbClr val="FB5635"/>
    <a:srgbClr val="66CAC8"/>
    <a:srgbClr val="9EDEDC"/>
    <a:srgbClr val="87EDEB"/>
    <a:srgbClr val="D7F9F8"/>
    <a:srgbClr val="71E9E6"/>
    <a:srgbClr val="BD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png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D8CA-EFCB-411C-8E32-8D2CD603CA1E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C6A5-1839-435A-86F2-1F54E1B6B677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BBFF-2F06-462B-BE62-261EBDB4C533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2711-D14F-4262-AD96-8F7ED009FC88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AFE3-B251-4CB1-B407-CEAEC25B768F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3F71-6628-4B43-814D-2BDCFEA3A714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86A9-CF68-4467-984A-345031892C59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4D14-7685-4E13-9A6A-E9C1A5C07E6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EB2D-2C8B-41B1-9468-839D96B5621C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F4EC-5D47-48C3-8EA0-7EF5E2186F9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3919-606A-434B-B6DC-94E2CE4C9A76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882E-9CB2-47CD-82A0-5B45036F3CFB}" type="datetime1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4.wmf"/><Relationship Id="rId3" Type="http://schemas.openxmlformats.org/officeDocument/2006/relationships/image" Target="../media/image2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3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wmf"/><Relationship Id="rId3" Type="http://schemas.openxmlformats.org/officeDocument/2006/relationships/image" Target="../media/image2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2.png"/><Relationship Id="rId21" Type="http://schemas.openxmlformats.org/officeDocument/2006/relationships/image" Target="../media/image23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oleObject" Target="../embeddings/oleObject25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2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6.wmf"/><Relationship Id="rId3" Type="http://schemas.openxmlformats.org/officeDocument/2006/relationships/image" Target="../media/image2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1607427" y="2847243"/>
            <a:ext cx="9000000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35402" y="1839893"/>
            <a:ext cx="887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Chapter3 </a:t>
            </a:r>
            <a:r>
              <a:rPr lang="ko-KR" altLang="en-US" sz="6000" dirty="0" smtClean="0">
                <a:latin typeface="Berlin Sans FB" panose="020E0602020502020306" pitchFamily="34" charset="0"/>
              </a:rPr>
              <a:t>확률과 확률분포</a:t>
            </a:r>
            <a:r>
              <a:rPr lang="en-US" altLang="ko-KR" sz="6000" dirty="0" smtClean="0">
                <a:latin typeface="Berlin Sans FB" panose="020E0602020502020306" pitchFamily="34" charset="0"/>
              </a:rPr>
              <a:t> </a:t>
            </a:r>
            <a:endParaRPr lang="ko-KR" altLang="en-US" sz="6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0154" y="3413876"/>
            <a:ext cx="3571683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Arial Rounded MT Bold" panose="020F0704030504030204" pitchFamily="34" charset="0"/>
              </a:rPr>
              <a:t>R Study</a:t>
            </a:r>
          </a:p>
          <a:p>
            <a:pPr algn="ctr">
              <a:lnSpc>
                <a:spcPct val="150000"/>
              </a:lnSpc>
            </a:pPr>
            <a:endParaRPr lang="en-US" altLang="ko-KR" sz="500" dirty="0" smtClean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9277" y="6102436"/>
            <a:ext cx="15734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8.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sz="1800" dirty="0" smtClean="0"/>
              <a:t>    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 </a:t>
            </a:r>
            <a:r>
              <a:rPr lang="ko-KR" altLang="en-US" sz="1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기댓값</a:t>
            </a:r>
            <a:r>
              <a:rPr lang="en-US" altLang="ko-KR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(expected value)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확률변수의 평균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endParaRPr lang="ko-KR" altLang="en-US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연속형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자료에서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</a:p>
          <a:p>
            <a:pPr>
              <a:buNone/>
            </a:pPr>
            <a:endParaRPr lang="ko-KR" altLang="en-US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2)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확률변수의 분산 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7447" y="26328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확률변수의 평균과 분산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5195888" y="2528888"/>
          <a:ext cx="1798637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7" name="비트맵 이미지" r:id="rId4" imgW="1798095" imgH="1798095" progId="Paint.Picture">
                  <p:embed/>
                </p:oleObj>
              </mc:Choice>
              <mc:Fallback>
                <p:oleObj name="비트맵 이미지" r:id="rId4" imgW="1798095" imgH="1798095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2528888"/>
                        <a:ext cx="1798637" cy="179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1469685" y="2155132"/>
          <a:ext cx="2826620" cy="64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8" name="수식" r:id="rId6" imgW="1511280" imgH="342720" progId="Equation.3">
                  <p:embed/>
                </p:oleObj>
              </mc:Choice>
              <mc:Fallback>
                <p:oleObj name="수식" r:id="rId6" imgW="151128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685" y="2155132"/>
                        <a:ext cx="2826620" cy="641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448386" y="3322638"/>
          <a:ext cx="30162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9" name="수식" r:id="rId8" imgW="1612800" imgH="380880" progId="Equation.3">
                  <p:embed/>
                </p:oleObj>
              </mc:Choice>
              <mc:Fallback>
                <p:oleObj name="수식" r:id="rId8" imgW="161280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386" y="3322638"/>
                        <a:ext cx="301625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09592" y="4849351"/>
          <a:ext cx="636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0" name="수식" r:id="rId10" imgW="3403440" imgH="342720" progId="Equation.3">
                  <p:embed/>
                </p:oleObj>
              </mc:Choice>
              <mc:Fallback>
                <p:oleObj name="수식" r:id="rId10" imgW="3403440" imgH="342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592" y="4849351"/>
                        <a:ext cx="6364288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408591" y="5473700"/>
          <a:ext cx="6245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1" name="수식" r:id="rId12" imgW="3340080" imgH="342720" progId="Equation.3">
                  <p:embed/>
                </p:oleObj>
              </mc:Choice>
              <mc:Fallback>
                <p:oleObj name="수식" r:id="rId12" imgW="3340080" imgH="342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591" y="5473700"/>
                        <a:ext cx="624522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2980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기댓값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fr-FR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&lt;- c(0, 1, 2)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확률변수가 취할 수 있는 값을 벡터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fr-FR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px &lt;- c(1/4, 2/4, 1/4) 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확률변수가 나타날 확률을 벡터 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px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fr-FR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 &lt;- sum( x * px ) 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기댓값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구하기</a:t>
            </a:r>
            <a:endParaRPr lang="fr-FR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 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기댓값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fr-FR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fr-FR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* 2 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모든 원소에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곱함</a:t>
            </a:r>
            <a:endParaRPr lang="fr-FR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* (1:6) #</a:t>
            </a: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* (1:4)</a:t>
            </a:r>
          </a:p>
          <a:p>
            <a:pPr>
              <a:buNone/>
            </a:pPr>
            <a:endParaRPr lang="fr-FR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VX &lt;- sum(x^2 * px) - EX^2 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 구하기</a:t>
            </a:r>
            <a:endParaRPr lang="fr-FR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fr-FR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VX </a:t>
            </a:r>
            <a:r>
              <a:rPr lang="fr-FR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 출력</a:t>
            </a:r>
            <a:endParaRPr lang="ko-KR" altLang="en-US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11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확률변수의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기댓값과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분산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87281" y="1722268"/>
            <a:ext cx="10515600" cy="33912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패키지를 불러옴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동전던지기 실험의 표본공간 생성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주사위를 굴리는 실험의 표본공간 생성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#1,2,3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이루어진 벡터의 각 원소들로 구성된 표본공간을 갖는 실험을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 실시한 표본공간  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복원추출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3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2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구성된 추출실험 실시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구슬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추출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동전을 두 번 던지는 실험에서 생성된 표본공간에 확률을 부여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687281" y="1722268"/>
                <a:ext cx="10515600" cy="33912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sz="18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분포함수</a:t>
                </a:r>
                <a:r>
                  <a:rPr lang="en-US" altLang="ko-KR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누적분포함수</a:t>
                </a:r>
                <a:r>
                  <a:rPr lang="en-US" altLang="ko-KR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가</m:t>
                    </m:r>
                  </m:oMath>
                </a14:m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가질 수 있는 임의의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실측값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대해 다음과 같이 정의된 함수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𝐹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확률변수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누적 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분포함수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또는 분포함수라고 한다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𝐹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𝑃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≤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*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가</m:t>
                    </m:r>
                  </m:oMath>
                </a14:m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가질 수 있는 임의의 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실측값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대한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확률변수의 값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이산형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확률질량함수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pmf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         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연속형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확률밀도함수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(pdf)</a:t>
                </a: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1" y="1722268"/>
                <a:ext cx="10515600" cy="3391271"/>
              </a:xfrm>
              <a:blipFill>
                <a:blip r:embed="rId2"/>
                <a:stretch>
                  <a:fillRect t="-1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분포함수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738081" y="1356166"/>
                <a:ext cx="10515600" cy="4730260"/>
              </a:xfrm>
            </p:spPr>
            <p:txBody>
              <a:bodyPr>
                <a:normAutofit/>
              </a:bodyPr>
              <a:lstStyle/>
              <a:p>
                <a:pPr marL="0" indent="0" fontAlgn="base" latinLnBrk="0"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베르누이 시행</a:t>
                </a:r>
                <a:r>
                  <a:rPr lang="en-US" altLang="ko-KR" sz="18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(Bernoulli’s trial) </a:t>
                </a:r>
                <a:endParaRPr lang="ko-KR" altLang="en-US" sz="1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이산형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확률분포 중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하나로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확률로 원하는 결과가 나타났을 때 ‘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성공’으로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의 확률로 그렇지 않은 결과가 나타났을 때 ‘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실패’로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하는 두 가지 결과가 나타나는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확률실험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 fontAlgn="base" latinLnBrk="0">
                  <a:buAutoNum type="arabicParenR"/>
                </a:pP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기댓값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𝑝</m:t>
                    </m:r>
                  </m:oMath>
                </a14:m>
                <a:endParaRPr lang="en-US" altLang="ko-KR" sz="1800" b="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 fontAlgn="base" latinLnBrk="0">
                  <a:buAutoNum type="arabicParenR"/>
                </a:pP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분산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∙(1−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342900" indent="-342900" fontAlgn="base" latinLnBrk="0">
                  <a:buAutoNum type="arabicParenR"/>
                </a:pP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/>
                  <a:t> 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동전 던지기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동전의 앞면은 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', 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그리고 뒷면은 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실패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'</a:t>
                </a: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 marL="0" indent="0">
                  <a:buNone/>
                </a:pP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소비자가 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물건을 구입하였는가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?</a:t>
                </a:r>
              </a:p>
              <a:p>
                <a:pPr marL="0" indent="0">
                  <a:buNone/>
                </a:pP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시민이 </a:t>
                </a:r>
                <a:r>
                  <a:rPr lang="ko-KR" altLang="en-US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어느 특정 후보에게 투표하였는가</a:t>
                </a:r>
                <a:r>
                  <a:rPr lang="en-US" altLang="ko-KR" sz="19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?</a:t>
                </a:r>
              </a:p>
              <a:p>
                <a:pPr marL="0" indent="0" fontAlgn="base" latinLnBrk="0">
                  <a:buNone/>
                </a:pPr>
                <a:endParaRPr lang="ko-KR" altLang="en-US" sz="19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fontAlgn="base" latinLnBrk="0"/>
                <a:endParaRPr lang="ko-KR" altLang="en-US" sz="1800" dirty="0"/>
              </a:p>
              <a:p>
                <a:pPr fontAlgn="base" latinLnBrk="0"/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081" y="1356166"/>
                <a:ext cx="10515600" cy="4730260"/>
              </a:xfrm>
              <a:blipFill>
                <a:blip r:embed="rId2"/>
                <a:stretch>
                  <a:fillRect l="-580" t="-1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25315" y="47935"/>
            <a:ext cx="378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베르누이 시행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796758" y="1005329"/>
                <a:ext cx="9536766" cy="5351023"/>
              </a:xfrm>
            </p:spPr>
            <p:txBody>
              <a:bodyPr>
                <a:normAutofit lnSpcReduction="10000"/>
              </a:bodyPr>
              <a:lstStyle/>
              <a:p>
                <a:pPr marL="0" indent="0" fontAlgn="base" latinLnBrk="0"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</a:t>
                </a:r>
                <a:endParaRPr lang="ko-KR" altLang="en-US" sz="1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확률이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동일한 베르누이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시행을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 반복해서 실험했을 때의 성공 횟수가 따르는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분포함수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나타내고 이에 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이항분포를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따르는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나타낸다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</a:t>
                </a:r>
                <a:r>
                  <a:rPr lang="ko-KR" altLang="en-US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기댓값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𝑛𝑝</m:t>
                    </m:r>
                  </m:oMath>
                </a14:m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/ 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분산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𝑛𝑝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ko-KR" altLang="en-US" sz="18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이항분포의</a:t>
                </a: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확률질량함수</a:t>
                </a:r>
                <a:endParaRPr lang="en-US" altLang="ko-KR" sz="18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en-US" altLang="ko-KR" sz="1800" b="0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=0,1,2,⋯,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𝑛</m:t>
                      </m:r>
                    </m:oMath>
                  </m:oMathPara>
                </a14:m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en-US" altLang="ko-KR" sz="1800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ko-KR" altLang="en-US" sz="18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이항분포의</a:t>
                </a: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b="1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분포함수</a:t>
                </a:r>
                <a:endParaRPr lang="en-US" altLang="ko-KR" sz="18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en-US" altLang="ko-KR" sz="1800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돋움" panose="020B0604000101010101" pitchFamily="50" charset="-127"/>
                            </a:rPr>
                            <m:t>≤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𝐹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ko-KR" sz="18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=0,1,2,⋯,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𝑛</m:t>
                      </m:r>
                    </m:oMath>
                  </m:oMathPara>
                </a14:m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ko-KR" altLang="en-US" sz="21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endParaRPr lang="ko-KR" altLang="en-US" dirty="0"/>
              </a:p>
              <a:p>
                <a:pPr fontAlgn="base" latinLnBrk="0"/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758" y="1005329"/>
                <a:ext cx="9536766" cy="5351023"/>
              </a:xfrm>
              <a:blipFill>
                <a:blip r:embed="rId2"/>
                <a:stretch>
                  <a:fillRect l="-575" t="-1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이항분포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69" y="229784"/>
            <a:ext cx="11057120" cy="5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70669" y="382184"/>
            <a:ext cx="11057120" cy="5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033" y="47935"/>
                <a:ext cx="83152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성공확률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𝑝</m:t>
                    </m:r>
                  </m:oMath>
                </a14:m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변화에 따른 </a:t>
                </a:r>
                <a:r>
                  <a:rPr lang="ko-KR" altLang="en-US" sz="3200" dirty="0" err="1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모양 변화</a:t>
                </a:r>
                <a:endParaRPr lang="en-US" altLang="ko-KR" sz="3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3" y="47935"/>
                <a:ext cx="8315290" cy="584775"/>
              </a:xfrm>
              <a:prstGeom prst="rect">
                <a:avLst/>
              </a:prstGeom>
              <a:blipFill>
                <a:blip r:embed="rId2"/>
                <a:stretch>
                  <a:fillRect l="-1906" t="-14583" r="-95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3" name="_x253214936" descr="EMB00001d607a0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3" y="2059702"/>
            <a:ext cx="3315507" cy="20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5" name="_x253213656" descr="EMB00001d607a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34" y="2059702"/>
            <a:ext cx="3315589" cy="20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7" name="_x253213736" descr="EMB00001d607a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759" y="2059702"/>
            <a:ext cx="3313422" cy="20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28389" y="4447383"/>
                <a:ext cx="12520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𝐵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(10, 0.5)</m:t>
                      </m:r>
                    </m:oMath>
                  </m:oMathPara>
                </a14:m>
                <a:endParaRPr lang="en-US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9" y="4447383"/>
                <a:ext cx="125207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437704" y="4447383"/>
                <a:ext cx="12825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𝐵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(10, 0.1)</m:t>
                      </m:r>
                    </m:oMath>
                  </m:oMathPara>
                </a14:m>
                <a:endParaRPr lang="en-US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04" y="4447383"/>
                <a:ext cx="128252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356163" y="4447383"/>
                <a:ext cx="1252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𝐵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(10, 0.9)</m:t>
                      </m:r>
                    </m:oMath>
                  </m:oMathPara>
                </a14:m>
                <a:endParaRPr lang="en-US" altLang="ko-KR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163" y="4447383"/>
                <a:ext cx="125207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501162" y="1019908"/>
                <a:ext cx="10701719" cy="3332284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 &lt;- 6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시행 횟수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 &lt;-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1/3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 확률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&lt;-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0:n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x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가질 수 있는 값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이항분포의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확률질량함수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=2)</m:t>
                    </m:r>
                  </m:oMath>
                </a14:m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(4,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=4)</m:t>
                    </m:r>
                  </m:oMath>
                </a14:m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px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&lt;-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(x,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성공의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횟수별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확률을 계산한 결과 저장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plot(x,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px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type="s",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xlab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="</a:t>
                </a:r>
                <a:r>
                  <a:rPr lang="ko-KR" altLang="en-US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성공횟수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(x)",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ylab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="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(P[X=x])", main="B(6, 1/3)",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lwd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=2, col="red")</a:t>
                </a:r>
              </a:p>
              <a:p>
                <a:pPr>
                  <a:buNone/>
                </a:pP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type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s(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소문자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할 경우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시작값을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수평으로 먼저 그리는 계단 형태의 그래프 작성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162" y="1019908"/>
                <a:ext cx="10701719" cy="3332284"/>
              </a:xfrm>
              <a:blipFill>
                <a:blip r:embed="rId2"/>
                <a:stretch>
                  <a:fillRect l="-456" t="-1645" b="-2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202" y="9565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이항분포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5" y="4352192"/>
            <a:ext cx="3749268" cy="23247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696074" y="1062845"/>
                <a:ext cx="10515600" cy="3391271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이항분포의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분포함수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성공횟수가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이하일 확률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(4,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성공횟수가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4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이하일 확률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(4,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=p) -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(2&lt;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𝑥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≤4)</m:t>
                    </m:r>
                  </m:oMath>
                </a14:m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(0.1,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이항분포의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분위수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순서대로 나열했을 때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전체자료의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		         10%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해당하는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 출력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(0.5,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50%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해당하는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출력</a:t>
                </a:r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rbinom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(10, size=n,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prob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=p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</a:t>
                </a:r>
                <a14:m>
                  <m:oMath xmlns:m="http://schemas.openxmlformats.org/officeDocument/2006/math">
                    <m:r>
                      <a:rPr lang="ko-KR" altLang="en-US" sz="1800" b="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집</m:t>
                    </m:r>
                    <m:r>
                      <a:rPr lang="ko-KR" altLang="en-US" sz="18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단</m:t>
                    </m:r>
                    <m:r>
                      <a:rPr lang="ko-KR" altLang="en-US" sz="180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으</m:t>
                    </m:r>
                    <m:r>
                      <a:rPr lang="ko-KR" altLang="en-US" sz="18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로</m:t>
                    </m:r>
                    <m:r>
                      <a:rPr lang="ko-KR" altLang="en-US" sz="180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부</m:t>
                    </m:r>
                    <m:r>
                      <a:rPr lang="ko-KR" altLang="en-US" sz="18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터</m:t>
                    </m:r>
                    <m:r>
                      <a:rPr lang="en-US" altLang="ko-KR" sz="1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8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표본 추출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실행할 때마다 다르게 나타남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74" y="1062845"/>
                <a:ext cx="10515600" cy="3391271"/>
              </a:xfrm>
              <a:blipFill>
                <a:blip r:embed="rId2"/>
                <a:stretch>
                  <a:fillRect l="-464" t="-1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이항분포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0" y="4454116"/>
            <a:ext cx="9420225" cy="14279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63806" y="5244882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</a:t>
            </a:r>
            <a:r>
              <a:rPr lang="ko-KR" altLang="en-US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 </a:t>
            </a:r>
            <a:r>
              <a:rPr lang="en-US" altLang="ko-KR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0.09, 1</a:t>
            </a:r>
            <a:r>
              <a:rPr lang="ko-KR" altLang="en-US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 </a:t>
            </a:r>
            <a:r>
              <a:rPr lang="en-US" altLang="ko-KR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0.35, 2</a:t>
            </a:r>
            <a:r>
              <a:rPr lang="ko-KR" altLang="en-US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 </a:t>
            </a:r>
            <a:r>
              <a:rPr lang="en-US" altLang="ko-KR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0.68)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687281" y="1722268"/>
                <a:ext cx="10515600" cy="3391271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 &lt;- 6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시행 횟수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 &lt;-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1/3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성공 확률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&lt;-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0:n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가질 수 있는 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px &lt;- dbinom(x, size=n, prob=p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각각의 확률 계산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(ex &lt;- sum( x * px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기댓값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ex2 &lt;- sum( x^2 * px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제곱의 평균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(varx &lt;- ex2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–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ex^2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분산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1" y="1722268"/>
                <a:ext cx="10515600" cy="3391271"/>
              </a:xfrm>
              <a:blipFill>
                <a:blip r:embed="rId2"/>
                <a:stretch>
                  <a:fillRect l="-522" t="-1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241" y="47935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기댓값과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2112" y="1045102"/>
            <a:ext cx="1124605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arenR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확률실험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(experience) /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확률시행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(trial)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가지 모두 만족 할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arenR"/>
            </a:pP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결과를 구하기 위한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실험을 통해 나타나는 결과를 알지 못한다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결과를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알지 못하지만 결과로 나타날 수 있는 가능한 경우를 알고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환경이 같은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몇 번이고 반복할 수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-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동전을 던지기 전에 동전을 던진 후에 앞면이 나올지 뒷면이 나올지 알지 못한다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-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동전을 던진 결과는 알지 못하지만 앞면 혹은 뒷면이 나올 것이라는 것은 알고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-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앞면과 뒷면이 나올 확률이 각각 같은 동전을 던지는 실험은 몇 번이고 반복할 수 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표본공간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(sample space) </a:t>
            </a: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확률실험으로부터 출현 가능한 모든 결과들의 모임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집합의 표현 방법 사용</a:t>
            </a:r>
          </a:p>
          <a:p>
            <a:pPr algn="just">
              <a:lnSpc>
                <a:spcPct val="12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동전던지기에서 “앞면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(H)”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“뒷면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(T)"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출현가능한 모든 결과가 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따라서 동전던지기 실험의 표본공간은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{(H, T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)}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6260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용어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726579" y="982559"/>
                <a:ext cx="10515600" cy="548535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</a:t>
                </a:r>
                <a:endParaRPr lang="en-US" altLang="ko-KR" sz="18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ko-KR" altLang="en-US" sz="1800" dirty="0"/>
                  <a:t>시행 횟수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800" dirty="0"/>
                  <a:t>이 충분히 크다면 좌우가 대칭은 종모양의 형태와 유사하게 나타나고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ko-KR" altLang="en-US" sz="1800" dirty="0" err="1"/>
                  <a:t>이산형이</a:t>
                </a:r>
                <a:r>
                  <a:rPr lang="ko-KR" altLang="en-US" sz="1800" dirty="0"/>
                  <a:t> </a:t>
                </a:r>
                <a:r>
                  <a:rPr lang="ko-KR" altLang="en-US" sz="1800" dirty="0" smtClean="0"/>
                  <a:t>아닌</a:t>
                </a:r>
                <a:endParaRPr lang="en-US" altLang="ko-KR" sz="1800" dirty="0"/>
              </a:p>
              <a:p>
                <a:pPr>
                  <a:buNone/>
                </a:pPr>
                <a:r>
                  <a:rPr lang="ko-KR" altLang="en-US" sz="1800" dirty="0" err="1" smtClean="0"/>
                  <a:t>연속형으로</a:t>
                </a:r>
                <a:r>
                  <a:rPr lang="ko-KR" altLang="en-US" sz="1800" dirty="0" smtClean="0"/>
                  <a:t> </a:t>
                </a:r>
                <a:r>
                  <a:rPr lang="ko-KR" altLang="en-US" sz="1800" dirty="0"/>
                  <a:t>다룰 수 있다</a:t>
                </a:r>
                <a:r>
                  <a:rPr lang="en-US" altLang="ko-KR" sz="1800" dirty="0" smtClean="0"/>
                  <a:t>.</a:t>
                </a:r>
              </a:p>
              <a:p>
                <a:pPr>
                  <a:buNone/>
                </a:pPr>
                <a:endParaRPr lang="ko-KR" altLang="en-US" sz="1800" dirty="0"/>
              </a:p>
              <a:p>
                <a:pPr>
                  <a:buNone/>
                </a:pPr>
                <a:endParaRPr lang="ko-KR" altLang="en-US" dirty="0"/>
              </a:p>
              <a:p>
                <a:pPr>
                  <a:buNone/>
                </a:pPr>
                <a:endParaRPr lang="ko-KR" altLang="en-US" dirty="0"/>
              </a:p>
              <a:p>
                <a:pPr>
                  <a:buNone/>
                </a:pP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ko-KR" altLang="en-US" sz="1800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정규분포의 </a:t>
                </a:r>
                <a:r>
                  <a:rPr lang="ko-KR" altLang="en-US" sz="1800" dirty="0" err="1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확률밀도</a:t>
                </a:r>
                <a:r>
                  <a:rPr lang="ko-KR" altLang="en-US" sz="1800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함수</a:t>
                </a:r>
                <a:endParaRPr lang="en-US" altLang="ko-KR" sz="18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  <m:r>
                                <a:rPr lang="ko-KR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𝑥</m:t>
                                      </m:r>
                                      <m:r>
                                        <a:rPr lang="en-US" altLang="ko-K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−</m:t>
                                      </m:r>
                                      <m:r>
                                        <a:rPr lang="ko-KR" alt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ko-KR" altLang="en-US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  −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∞&lt;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돋움" panose="020B0604000101010101" pitchFamily="50" charset="-127"/>
                        </a:rPr>
                        <m:t>&lt;∞</m:t>
                      </m:r>
                    </m:oMath>
                  </m:oMathPara>
                </a14:m>
                <a:endParaRPr lang="en-US" altLang="ko-KR" sz="18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ko-KR" altLang="en-US" sz="1800" dirty="0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정규분포의 </a:t>
                </a:r>
                <a:r>
                  <a:rPr lang="ko-KR" altLang="en-US" sz="1800" dirty="0" err="1" smtClean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분포함수</a:t>
                </a:r>
                <a:endParaRPr lang="en-US" altLang="ko-KR" sz="18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800" dirty="0" smtClean="0">
                    <a:solidFill>
                      <a:schemeClr val="tx1"/>
                    </a:solidFill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𝑋</m:t>
                        </m:r>
                        <m: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≤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𝐹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nary>
                      <m:nary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∞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2</m:t>
                                </m:r>
                                <m:r>
                                  <a:rPr lang="ko-KR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함초롬돋움" panose="020B0604000101010101" pitchFamily="50" charset="-127"/>
                                        <a:cs typeface="함초롬돋움" panose="020B0604000101010101" pitchFamily="50" charset="-127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함초롬돋움" panose="020B0604000101010101" pitchFamily="50" charset="-127"/>
                                            <a:cs typeface="함초롬돋움" panose="020B0604000101010101" pitchFamily="50" charset="-127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함초롬돋움" panose="020B0604000101010101" pitchFamily="50" charset="-127"/>
                                            <a:cs typeface="함초롬돋움" panose="020B0604000101010101" pitchFamily="50" charset="-127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함초롬돋움" panose="020B0604000101010101" pitchFamily="50" charset="-127"/>
                                            <a:cs typeface="함초롬돋움" panose="020B0604000101010101" pitchFamily="50" charset="-127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함초롬돋움" panose="020B0604000101010101" pitchFamily="50" charset="-127"/>
                                            <a:cs typeface="함초롬돋움" panose="020B0604000101010101" pitchFamily="50" charset="-127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함초롬돋움" panose="020B0604000101010101" pitchFamily="50" charset="-127"/>
                                            <a:cs typeface="함초롬돋움" panose="020B0604000101010101" pitchFamily="50" charset="-127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𝑑𝑡</m:t>
                        </m:r>
                      </m:e>
                    </m:nary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 −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∞&lt;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𝑥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&lt;∞</m:t>
                    </m:r>
                  </m:oMath>
                </a14:m>
                <a:endParaRPr lang="en-US" altLang="ko-KR" sz="18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579" y="982559"/>
                <a:ext cx="10515600" cy="5485356"/>
              </a:xfrm>
              <a:blipFill>
                <a:blip r:embed="rId2"/>
                <a:stretch>
                  <a:fillRect l="-348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7148" y="29366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253214536" descr="EMB00001d607a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13" y="1634851"/>
            <a:ext cx="4940125" cy="306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1001046" y="2233160"/>
                <a:ext cx="9541449" cy="282001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ko-KR" altLang="en-US" sz="18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표준정규분포</a:t>
                </a:r>
                <a:endParaRPr lang="en-US" altLang="ko-KR" sz="18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-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평균이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0, </a:t>
                </a:r>
                <a:r>
                  <a:rPr lang="en-US" altLang="ko-KR" sz="18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표준편차가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1인 </a:t>
                </a:r>
                <a:r>
                  <a:rPr lang="en-US" altLang="ko-KR" sz="18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통계학에서는 </a:t>
                </a:r>
              </a:p>
              <a:p>
                <a:pPr marL="0" indent="0" fontAlgn="base" latinLnBrk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표현한다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  <a:endParaRPr lang="ko-KR" altLang="en-US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 fontAlgn="base" latinLnBrk="0">
                  <a:buNone/>
                </a:pP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- </a:t>
                </a:r>
                <a:r>
                  <a:rPr lang="ko-KR" altLang="en-US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모든 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정규분포는 표준정규분포로 변환할 수 있다</a:t>
                </a:r>
                <a:r>
                  <a:rPr lang="en-US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 fontAlgn="base" latinLnBrk="0">
                  <a:buNone/>
                </a:pPr>
                <a:r>
                  <a:rPr lang="en-US" altLang="ko-KR" dirty="0" smtClean="0"/>
                  <a:t>              </a:t>
                </a:r>
              </a:p>
              <a:p>
                <a:pPr marL="0" indent="0" fontAlgn="base" latinLnBrk="0">
                  <a:buNone/>
                </a:pPr>
                <a:r>
                  <a:rPr lang="en-US" altLang="ko-KR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pPr>
                  <a:buNone/>
                </a:pPr>
                <a:endParaRPr lang="ko-KR" altLang="en-US" dirty="0"/>
              </a:p>
              <a:p>
                <a:pPr>
                  <a:buNone/>
                </a:pP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046" y="2233160"/>
                <a:ext cx="9541449" cy="2820018"/>
              </a:xfrm>
              <a:blipFill>
                <a:blip r:embed="rId2"/>
                <a:stretch>
                  <a:fillRect l="-511" t="-1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표준정규분포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7148" y="29366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687281" y="1255060"/>
                <a:ext cx="10515600" cy="5101292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options(digits=3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출력물이 세 자릿수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170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170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igma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6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6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mu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– 3*sigma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– (3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mu +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3*sigma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+ 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(3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표준편차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seq(ll, ul, by=0.01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ll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부터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ul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까지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0.01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씩 증가하는 값 저장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nd &lt;- dnorm(x, mean=mu, sd=sigma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 확률밀도함수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모든 확률 저장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plot(x, nd, type="l", xlab="x", ylab="P(X=x)", lwd=2, col="red")</a:t>
                </a: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“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type=l”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산점도의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형태를 선으로 연결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                         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1" y="1255060"/>
                <a:ext cx="10515600" cy="5101292"/>
              </a:xfrm>
              <a:blipFill>
                <a:blip r:embed="rId2"/>
                <a:stretch>
                  <a:fillRect l="-522" t="-1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241" y="47935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15" y="4243383"/>
            <a:ext cx="3702191" cy="22955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627967" y="1257101"/>
                <a:ext cx="10515600" cy="3391271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pnorm(mu, mean=mu, sd=sigma)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(170, 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따를 때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≤170)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pnorm(158, mean=mu, sd=sigma)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≤158)</m:t>
                    </m:r>
                  </m:oMath>
                </a14:m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pnorm(180, mean=mu, sd=sigma) - pnorm(160, mean=mu, sd=sigma)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(160≤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≤180)</m:t>
                    </m:r>
                  </m:oMath>
                </a14:m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qnorm(0.25, mean=mu, sd=sigma)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(170, 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25%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되는 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norm(0.5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mean=mu, sd=sigma) 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50%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되는 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qnorm(0.75, mean=mu, sd=sigma) 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75%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되는 값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967" y="1257101"/>
                <a:ext cx="10515600" cy="3391271"/>
              </a:xfrm>
              <a:blipFill>
                <a:blip r:embed="rId2"/>
                <a:stretch>
                  <a:fillRect l="-464" t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241" y="47935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7" y="4052236"/>
            <a:ext cx="6257925" cy="19431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704866" y="974923"/>
                <a:ext cx="10515600" cy="2788186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options(digits=5)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표시할 자릿수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자리로 설정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et.seed(5)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설정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smp &lt;- rnorm(400, mean=mu, sd=sigma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400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표본 생성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c(mean(smp), sd(smp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</a:t>
                </a:r>
                <a:endParaRPr lang="pt-BR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hist(smp, prob=T, main="N(170, 6^2)</a:t>
                </a:r>
                <a:r>
                  <a:rPr lang="ko-KR" altLang="en-US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으로부터 추출한 표본의 분포</a:t>
                </a:r>
                <a:r>
                  <a:rPr lang="en-US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n=400)", xlab="", ylab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="",</a:t>
                </a:r>
              </a:p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col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="white", border="black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")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히스토그램 작성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lines(x, nd, lty=2, lwd=2, col="red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")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분포 표시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66" y="974923"/>
                <a:ext cx="10515600" cy="2788186"/>
              </a:xfrm>
              <a:blipFill>
                <a:blip r:embed="rId2"/>
                <a:stretch>
                  <a:fillRect l="-522" t="-2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241" y="47935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source(3)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05" y="3524423"/>
            <a:ext cx="5376334" cy="3333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3524423"/>
            <a:ext cx="5156152" cy="31970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696073" y="967155"/>
                <a:ext cx="10515600" cy="5754322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options(digits = 4)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네 자릿수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 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endParaRPr lang="pt-BR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sigma 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&lt;- 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(p0.05 &lt;- qnorm(0.05, mean=mu, sd=sigma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𝑍</m:t>
                        </m:r>
                        <m: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≤</m:t>
                        </m:r>
                        <m:r>
                          <a:rPr lang="en-US" altLang="ko-KR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=0.05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𝑧</m:t>
                    </m:r>
                  </m:oMath>
                </a14:m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 구하기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p0.025 &lt;- qnorm(0.025, mean=mu, sd=sigma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𝑍</m:t>
                        </m:r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≤</m:t>
                        </m:r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돋움" panose="020B0604000101010101" pitchFamily="50" charset="-127"/>
                          </a:rPr>
                          <m:t>𝑧</m:t>
                        </m:r>
                      </m:e>
                    </m:d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=0.0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25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𝑧</m:t>
                    </m:r>
                  </m:oMath>
                </a14:m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 구하기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pnorm(1.645</a:t>
                </a: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- pnorm(-1.645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(−1.645≤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𝑍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≤1.645)</m:t>
                    </m:r>
                  </m:oMath>
                </a14:m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pnorm(1.96) - pnorm(-1.96</a:t>
                </a:r>
                <a:r>
                  <a:rPr lang="pt-BR" altLang="ko-KR" sz="18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(−1.96≤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𝑍</m:t>
                    </m:r>
                    <m:r>
                      <a:rPr lang="en-US" altLang="ko-KR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≤1.96)</m:t>
                    </m:r>
                  </m:oMath>
                </a14:m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73" y="967155"/>
                <a:ext cx="10515600" cy="5754322"/>
              </a:xfrm>
              <a:blipFill>
                <a:blip r:embed="rId2"/>
                <a:stretch>
                  <a:fillRect l="-464" t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241" y="47935"/>
            <a:ext cx="5319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정규분포의 </a:t>
            </a:r>
            <a:r>
              <a:rPr lang="ko-KR" altLang="en-US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특징알기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45" y="3154618"/>
            <a:ext cx="3178256" cy="1970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10" y="3154618"/>
            <a:ext cx="3178257" cy="19706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t="49836" r="44502"/>
          <a:stretch/>
        </p:blipFill>
        <p:spPr>
          <a:xfrm>
            <a:off x="843019" y="5890845"/>
            <a:ext cx="3810318" cy="828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9" y="3566210"/>
            <a:ext cx="3629025" cy="8382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536633" y="835435"/>
                <a:ext cx="10515600" cy="5266105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(1)</a:t>
                </a: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출력물이 세 자릿수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170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6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– (3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+ 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(3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표준편차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pt-BR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ll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부터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ul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까지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0.01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씩 증가하는 값 저장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 확률밀도함수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모든 확률 저장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“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type=l”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산점도의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형태를 선으로 연결</a:t>
                </a: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                         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633" y="835435"/>
                <a:ext cx="10515600" cy="5266105"/>
              </a:xfrm>
              <a:blipFill>
                <a:blip r:embed="rId2"/>
                <a:stretch>
                  <a:fillRect l="-464" t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9241" y="47935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정규분포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8"/>
              <p:cNvSpPr txBox="1">
                <a:spLocks/>
              </p:cNvSpPr>
              <p:nvPr/>
            </p:nvSpPr>
            <p:spPr>
              <a:xfrm>
                <a:off x="5442830" y="820794"/>
                <a:ext cx="5825586" cy="3391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(2)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(170, 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따를 때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≤170)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≤158)</m:t>
                    </m:r>
                  </m:oMath>
                </a14:m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𝑃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(160≤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≤180)</m:t>
                    </m:r>
                  </m:oMath>
                </a14:m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(170, 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</a:t>
                </a:r>
                <a:r>
                  <a:rPr lang="en-US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25%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되는 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50%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되는 값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pt-BR" altLang="ko-KR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75%</a:t>
                </a:r>
                <a:r>
                  <a:rPr lang="ko-KR" altLang="en-US" sz="1800" dirty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되는 값</a:t>
                </a:r>
                <a:endParaRPr lang="en-US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내용 개체 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30" y="820794"/>
                <a:ext cx="5825586" cy="3391271"/>
              </a:xfrm>
              <a:prstGeom prst="rect">
                <a:avLst/>
              </a:prstGeom>
              <a:blipFill>
                <a:blip r:embed="rId4"/>
                <a:stretch>
                  <a:fillRect l="-942" t="-1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8"/>
              <p:cNvSpPr txBox="1">
                <a:spLocks/>
              </p:cNvSpPr>
              <p:nvPr/>
            </p:nvSpPr>
            <p:spPr>
              <a:xfrm>
                <a:off x="5442830" y="3933291"/>
                <a:ext cx="3831793" cy="2788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(3)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표시할 자릿수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자리로 설정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:r>
                  <a:rPr lang="ko-KR" altLang="en-US" sz="1800" dirty="0" err="1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설정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</m:t>
                    </m:r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400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표본 생성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평균</a:t>
                </a:r>
                <a:r>
                  <a:rPr lang="en-US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</a:t>
                </a:r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히스토그램 작성</a:t>
                </a:r>
                <a:endParaRPr lang="pt-BR" altLang="ko-KR" sz="1800" dirty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pt-BR" altLang="ko-KR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𝑁</m:t>
                    </m:r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(170,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800" dirty="0" smtClean="0">
                    <a:solidFill>
                      <a:schemeClr val="accent6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분포 표시</a:t>
                </a:r>
                <a:endParaRPr lang="en-US" altLang="ko-KR" sz="1800" dirty="0" smtClean="0">
                  <a:solidFill>
                    <a:schemeClr val="accent6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내용 개체 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30" y="3933291"/>
                <a:ext cx="3831793" cy="2788186"/>
              </a:xfrm>
              <a:prstGeom prst="rect">
                <a:avLst/>
              </a:prstGeom>
              <a:blipFill>
                <a:blip r:embed="rId5"/>
                <a:stretch>
                  <a:fillRect l="-1433" t="-1965" r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3983" y="1076097"/>
            <a:ext cx="11246055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(event) 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표본공간의 각 원소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출연 가능한 개별 결과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들의 부분집합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표본점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(sample point)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시행의 한 결과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근원사건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(elementary event)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사건이 하나의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표본점으로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이루어지는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표본공간의 개별 결과가 하나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사건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 던졌을 때 첫 번째 동전이 앞면이 나오는 사건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= {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첫 번째 동전이 앞면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{HH, HT}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동전던지기의 표본공간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{H,T}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근원사건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{H}, {T}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합사건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곱사건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여사건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배반사건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⑤ 독립사건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033" y="47935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용어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1252492" y="3016388"/>
          <a:ext cx="203447" cy="32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9" name="수식" r:id="rId4" imgW="152280" imgH="164880" progId="Equation.3">
                  <p:embed/>
                </p:oleObj>
              </mc:Choice>
              <mc:Fallback>
                <p:oleObj name="수식" r:id="rId4" imgW="152280" imgH="164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492" y="3016388"/>
                        <a:ext cx="203447" cy="3202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1833176" y="2927552"/>
          <a:ext cx="785736" cy="50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0" name="수식" r:id="rId6" imgW="393480" imgH="253800" progId="Equation.3">
                  <p:embed/>
                </p:oleObj>
              </mc:Choice>
              <mc:Fallback>
                <p:oleObj name="수식" r:id="rId6" imgW="3934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176" y="2927552"/>
                        <a:ext cx="785736" cy="506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/>
        </p:nvGraphicFramePr>
        <p:xfrm>
          <a:off x="1956417" y="4365734"/>
          <a:ext cx="3015080" cy="402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1" name="수식" r:id="rId8" imgW="1904760" imgH="253800" progId="Equation.3">
                  <p:embed/>
                </p:oleObj>
              </mc:Choice>
              <mc:Fallback>
                <p:oleObj name="수식" r:id="rId8" imgW="19047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417" y="4365734"/>
                        <a:ext cx="3015080" cy="402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07406" y="4635146"/>
          <a:ext cx="31575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2" name="수식" r:id="rId10" imgW="1993680" imgH="253800" progId="Equation.3">
                  <p:embed/>
                </p:oleObj>
              </mc:Choice>
              <mc:Fallback>
                <p:oleObj name="수식" r:id="rId10" imgW="199368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406" y="4635146"/>
                        <a:ext cx="315753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964416" y="4904311"/>
          <a:ext cx="19304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3" name="수식" r:id="rId12" imgW="1218960" imgH="253800" progId="Equation.3">
                  <p:embed/>
                </p:oleObj>
              </mc:Choice>
              <mc:Fallback>
                <p:oleObj name="수식" r:id="rId12" imgW="12189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416" y="4904311"/>
                        <a:ext cx="19304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946983" y="5227516"/>
          <a:ext cx="1007583" cy="3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4" name="수식" r:id="rId14" imgW="634680" imgH="203040" progId="Equation.3">
                  <p:embed/>
                </p:oleObj>
              </mc:Choice>
              <mc:Fallback>
                <p:oleObj name="수식" r:id="rId14" imgW="6346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983" y="5227516"/>
                        <a:ext cx="1007583" cy="321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943223" y="5492396"/>
          <a:ext cx="6651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5" name="수식" r:id="rId16" imgW="419040" imgH="164880" progId="Equation.3">
                  <p:embed/>
                </p:oleObj>
              </mc:Choice>
              <mc:Fallback>
                <p:oleObj name="수식" r:id="rId16" imgW="41904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23" y="5492396"/>
                        <a:ext cx="665163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9309" y="1195920"/>
            <a:ext cx="112460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수학적 확률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① 어떤 시행의 결과로 나타낼 수 있는 가능한 결과의 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② 각 결과들은 나타날 가능성이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동일하다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가정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근원사건이 발생한 가능성은 동일함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동일한 각 결과들의 확률은 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동전던지기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① 시행의 결과로 나타낼 수 있는 가능한 결과의 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② 던질 동전은 앞면과 뒷면이 나올 가능성이 동일한 ‘공정한’ 동전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③ 동일한 각 결과들의 확률은 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통계적 확률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경험적 확률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① 동일한 조건에서 같은 실험을   번 반복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② 사건 가 모두 몇 번 발생했는지를 조사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③ 사건 가 발생할 확률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8033" y="4793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확률의 정의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79774"/>
              </p:ext>
            </p:extLst>
          </p:nvPr>
        </p:nvGraphicFramePr>
        <p:xfrm>
          <a:off x="6492364" y="1518419"/>
          <a:ext cx="238959" cy="27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7" name="수식" r:id="rId4" imgW="152280" imgH="177480" progId="Equation.3">
                  <p:embed/>
                </p:oleObj>
              </mc:Choice>
              <mc:Fallback>
                <p:oleObj name="수식" r:id="rId4" imgW="152280" imgH="177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364" y="1518419"/>
                        <a:ext cx="238959" cy="278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75421"/>
              </p:ext>
            </p:extLst>
          </p:nvPr>
        </p:nvGraphicFramePr>
        <p:xfrm>
          <a:off x="3745462" y="2182914"/>
          <a:ext cx="273041" cy="60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8" name="수식" r:id="rId6" imgW="177480" imgH="393480" progId="Equation.3">
                  <p:embed/>
                </p:oleObj>
              </mc:Choice>
              <mc:Fallback>
                <p:oleObj name="수식" r:id="rId6" imgW="177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462" y="2182914"/>
                        <a:ext cx="273041" cy="604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43330"/>
              </p:ext>
            </p:extLst>
          </p:nvPr>
        </p:nvGraphicFramePr>
        <p:xfrm>
          <a:off x="4086330" y="3798478"/>
          <a:ext cx="221203" cy="6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" name="수식" r:id="rId8" imgW="152280" imgH="393480" progId="Equation.3">
                  <p:embed/>
                </p:oleObj>
              </mc:Choice>
              <mc:Fallback>
                <p:oleObj name="수식" r:id="rId8" imgW="1522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330" y="3798478"/>
                        <a:ext cx="221203" cy="645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35168"/>
              </p:ext>
            </p:extLst>
          </p:nvPr>
        </p:nvGraphicFramePr>
        <p:xfrm>
          <a:off x="3840074" y="4776494"/>
          <a:ext cx="356858" cy="33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0" name="수식" r:id="rId10" imgW="177480" imgH="177480" progId="Equation.3">
                  <p:embed/>
                </p:oleObj>
              </mc:Choice>
              <mc:Fallback>
                <p:oleObj name="수식" r:id="rId10" imgW="1774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074" y="4776494"/>
                        <a:ext cx="356858" cy="336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67381"/>
              </p:ext>
            </p:extLst>
          </p:nvPr>
        </p:nvGraphicFramePr>
        <p:xfrm>
          <a:off x="5076214" y="5113335"/>
          <a:ext cx="255587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1" name="수식" r:id="rId12" imgW="126720" imgH="139680" progId="Equation.3">
                  <p:embed/>
                </p:oleObj>
              </mc:Choice>
              <mc:Fallback>
                <p:oleObj name="수식" r:id="rId12" imgW="1267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14" y="5113335"/>
                        <a:ext cx="255587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441418" y="5676160"/>
          <a:ext cx="1330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2" name="수식" r:id="rId14" imgW="660240" imgH="393480" progId="Equation.3">
                  <p:embed/>
                </p:oleObj>
              </mc:Choice>
              <mc:Fallback>
                <p:oleObj name="수식" r:id="rId14" imgW="6602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18" y="5676160"/>
                        <a:ext cx="133032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6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9653" y="1495444"/>
            <a:ext cx="112460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공리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(axioms of probability)</a:t>
            </a:r>
            <a:endParaRPr lang="ko-KR" altLang="en-US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표본공간 상의 임의의 사건   에 대한 실수치 함수          에 대해</a:t>
            </a: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① 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값을 갖고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                   )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② 반드시 일어나는 사건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혹은 표본공간 전체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③ 서로 배반인 사건                                  의  합집합에 대해 다음을 만족하면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함숫값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사건    의 확률이라 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주사위를 던졌을 때 나오는 눈의 수가 홀수가 나올 확률은 짝수가 나올 확률의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배이다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= {1,2,3}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사건    가 일어날 확률은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나올 확률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나올 확률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나올 확률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                =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033" y="47935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확률의 정의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763656"/>
              </p:ext>
            </p:extLst>
          </p:nvPr>
        </p:nvGraphicFramePr>
        <p:xfrm>
          <a:off x="3011711" y="3991220"/>
          <a:ext cx="3063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9" name="수식" r:id="rId4" imgW="152280" imgH="164880" progId="Equation.3">
                  <p:embed/>
                </p:oleObj>
              </mc:Choice>
              <mc:Fallback>
                <p:oleObj name="수식" r:id="rId4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711" y="3991220"/>
                        <a:ext cx="3063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301"/>
              </p:ext>
            </p:extLst>
          </p:nvPr>
        </p:nvGraphicFramePr>
        <p:xfrm>
          <a:off x="1634382" y="3955502"/>
          <a:ext cx="7159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0" name="수식" r:id="rId6" imgW="355320" imgH="203040" progId="Equation.3">
                  <p:embed/>
                </p:oleObj>
              </mc:Choice>
              <mc:Fallback>
                <p:oleObj name="수식" r:id="rId6" imgW="3553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382" y="3955502"/>
                        <a:ext cx="7159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32301"/>
              </p:ext>
            </p:extLst>
          </p:nvPr>
        </p:nvGraphicFramePr>
        <p:xfrm>
          <a:off x="3506833" y="2035447"/>
          <a:ext cx="1560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1" name="수식" r:id="rId8" imgW="774360" imgH="203040" progId="Equation.3">
                  <p:embed/>
                </p:oleObj>
              </mc:Choice>
              <mc:Fallback>
                <p:oleObj name="수식" r:id="rId8" imgW="774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833" y="2035447"/>
                        <a:ext cx="15605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84813"/>
              </p:ext>
            </p:extLst>
          </p:nvPr>
        </p:nvGraphicFramePr>
        <p:xfrm>
          <a:off x="6502642" y="2330789"/>
          <a:ext cx="1150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2" name="수식" r:id="rId10" imgW="571320" imgH="203040" progId="Equation.3">
                  <p:embed/>
                </p:oleObj>
              </mc:Choice>
              <mc:Fallback>
                <p:oleObj name="수식" r:id="rId10" imgW="5713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642" y="2330789"/>
                        <a:ext cx="11509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37233"/>
              </p:ext>
            </p:extLst>
          </p:nvPr>
        </p:nvGraphicFramePr>
        <p:xfrm>
          <a:off x="2515955" y="2602731"/>
          <a:ext cx="242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3" name="수식" r:id="rId12" imgW="1206360" imgH="228600" progId="Equation.3">
                  <p:embed/>
                </p:oleObj>
              </mc:Choice>
              <mc:Fallback>
                <p:oleObj name="수식" r:id="rId12" imgW="1206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955" y="2602731"/>
                        <a:ext cx="24288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08476"/>
              </p:ext>
            </p:extLst>
          </p:nvPr>
        </p:nvGraphicFramePr>
        <p:xfrm>
          <a:off x="2736055" y="3034531"/>
          <a:ext cx="25288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4" name="수식" r:id="rId14" imgW="1257120" imgH="431640" progId="Equation.3">
                  <p:embed/>
                </p:oleObj>
              </mc:Choice>
              <mc:Fallback>
                <p:oleObj name="수식" r:id="rId14" imgW="12571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5" y="3034531"/>
                        <a:ext cx="25288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009406"/>
              </p:ext>
            </p:extLst>
          </p:nvPr>
        </p:nvGraphicFramePr>
        <p:xfrm>
          <a:off x="5474132" y="1785736"/>
          <a:ext cx="7159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5" name="수식" r:id="rId16" imgW="355320" imgH="203040" progId="Equation.3">
                  <p:embed/>
                </p:oleObj>
              </mc:Choice>
              <mc:Fallback>
                <p:oleObj name="수식" r:id="rId16" imgW="35532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132" y="1785736"/>
                        <a:ext cx="7159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207093"/>
              </p:ext>
            </p:extLst>
          </p:nvPr>
        </p:nvGraphicFramePr>
        <p:xfrm>
          <a:off x="3200446" y="1821455"/>
          <a:ext cx="3063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6" name="수식" r:id="rId17" imgW="152280" imgH="164880" progId="Equation.3">
                  <p:embed/>
                </p:oleObj>
              </mc:Choice>
              <mc:Fallback>
                <p:oleObj name="수식" r:id="rId17" imgW="1522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46" y="1821455"/>
                        <a:ext cx="3063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82246"/>
              </p:ext>
            </p:extLst>
          </p:nvPr>
        </p:nvGraphicFramePr>
        <p:xfrm>
          <a:off x="5609791" y="5115743"/>
          <a:ext cx="1216425" cy="72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7" name="수식" r:id="rId18" imgW="622080" imgH="393480" progId="Equation.3">
                  <p:embed/>
                </p:oleObj>
              </mc:Choice>
              <mc:Fallback>
                <p:oleObj name="수식" r:id="rId18" imgW="6220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791" y="5115743"/>
                        <a:ext cx="1216425" cy="725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17924"/>
              </p:ext>
            </p:extLst>
          </p:nvPr>
        </p:nvGraphicFramePr>
        <p:xfrm>
          <a:off x="6937617" y="5115743"/>
          <a:ext cx="2809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8" name="수식" r:id="rId20" imgW="139680" imgH="393480" progId="Equation.3">
                  <p:embed/>
                </p:oleObj>
              </mc:Choice>
              <mc:Fallback>
                <p:oleObj name="수식" r:id="rId20" imgW="13968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617" y="5115743"/>
                        <a:ext cx="28098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791100" y="4819265"/>
          <a:ext cx="3063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9" name="수식" r:id="rId22" imgW="152280" imgH="164880" progId="Equation.3">
                  <p:embed/>
                </p:oleObj>
              </mc:Choice>
              <mc:Fallback>
                <p:oleObj name="수식" r:id="rId22" imgW="152280" imgH="164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00" y="4819265"/>
                        <a:ext cx="306388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3200446" y="4813948"/>
          <a:ext cx="3063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0" name="수식" r:id="rId23" imgW="152280" imgH="164880" progId="Equation.3">
                  <p:embed/>
                </p:oleObj>
              </mc:Choice>
              <mc:Fallback>
                <p:oleObj name="수식" r:id="rId23" imgW="152280" imgH="1648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46" y="4813948"/>
                        <a:ext cx="3063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5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887767"/>
            <a:ext cx="10515600" cy="528919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덧셈법칙</a:t>
            </a: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사건    와    의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합사건에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대한 확률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ko-KR" altLang="en-US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만일 두 사건이 배반이라면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ko-KR" altLang="en-US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1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곱셈법칙</a:t>
            </a: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① 조건부 확률 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사건    와    에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대해 사건   가 발생했다는 조건 하에 사건   가 발생할 확률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endParaRPr lang="ko-KR" altLang="en-US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85602" y="744139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법칙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92138"/>
              </p:ext>
            </p:extLst>
          </p:nvPr>
        </p:nvGraphicFramePr>
        <p:xfrm>
          <a:off x="1527283" y="1674409"/>
          <a:ext cx="274438" cy="26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6" name="수식" r:id="rId4" imgW="152280" imgH="164880" progId="Equation.3">
                  <p:embed/>
                </p:oleObj>
              </mc:Choice>
              <mc:Fallback>
                <p:oleObj name="수식" r:id="rId4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283" y="1674409"/>
                        <a:ext cx="274438" cy="267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564301"/>
              </p:ext>
            </p:extLst>
          </p:nvPr>
        </p:nvGraphicFramePr>
        <p:xfrm>
          <a:off x="2070346" y="1693916"/>
          <a:ext cx="256714" cy="25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7" name="수식" r:id="rId6" imgW="152280" imgH="164880" progId="Equation.3">
                  <p:embed/>
                </p:oleObj>
              </mc:Choice>
              <mc:Fallback>
                <p:oleObj name="수식" r:id="rId6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346" y="1693916"/>
                        <a:ext cx="256714" cy="259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/>
        </p:nvGraphicFramePr>
        <p:xfrm>
          <a:off x="1664502" y="2003041"/>
          <a:ext cx="3531828" cy="3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8" name="수식" r:id="rId8" imgW="2222280" imgH="203040" progId="Equation.3">
                  <p:embed/>
                </p:oleObj>
              </mc:Choice>
              <mc:Fallback>
                <p:oleObj name="수식" r:id="rId8" imgW="2222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502" y="2003041"/>
                        <a:ext cx="3531828" cy="322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698071" y="2715319"/>
          <a:ext cx="24209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9" name="수식" r:id="rId10" imgW="1523880" imgH="203040" progId="Equation.3">
                  <p:embed/>
                </p:oleObj>
              </mc:Choice>
              <mc:Fallback>
                <p:oleObj name="수식" r:id="rId10" imgW="1523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071" y="2715319"/>
                        <a:ext cx="24209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723642" y="3984856"/>
          <a:ext cx="19367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0" name="수식" r:id="rId12" imgW="1218960" imgH="419040" progId="Equation.3">
                  <p:embed/>
                </p:oleObj>
              </mc:Choice>
              <mc:Fallback>
                <p:oleObj name="수식" r:id="rId12" imgW="12189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642" y="3984856"/>
                        <a:ext cx="193675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19373"/>
              </p:ext>
            </p:extLst>
          </p:nvPr>
        </p:nvGraphicFramePr>
        <p:xfrm>
          <a:off x="4048881" y="3541942"/>
          <a:ext cx="2428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1" name="수식" r:id="rId14" imgW="152280" imgH="164880" progId="Equation.3">
                  <p:embed/>
                </p:oleObj>
              </mc:Choice>
              <mc:Fallback>
                <p:oleObj name="수식" r:id="rId14" imgW="15228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881" y="3541942"/>
                        <a:ext cx="2428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23755"/>
              </p:ext>
            </p:extLst>
          </p:nvPr>
        </p:nvGraphicFramePr>
        <p:xfrm>
          <a:off x="3492339" y="3550712"/>
          <a:ext cx="2428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2" name="수식" r:id="rId16" imgW="152280" imgH="164880" progId="Equation.3">
                  <p:embed/>
                </p:oleObj>
              </mc:Choice>
              <mc:Fallback>
                <p:oleObj name="수식" r:id="rId16" imgW="1522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339" y="3550712"/>
                        <a:ext cx="2428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5821039" y="3517270"/>
          <a:ext cx="2428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3" name="수식" r:id="rId18" imgW="152280" imgH="164880" progId="Equation.3">
                  <p:embed/>
                </p:oleObj>
              </mc:Choice>
              <mc:Fallback>
                <p:oleObj name="수식" r:id="rId18" imgW="15228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039" y="3517270"/>
                        <a:ext cx="242888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9122469" y="3505494"/>
          <a:ext cx="2413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4" name="수식" r:id="rId19" imgW="152280" imgH="164880" progId="Equation.3">
                  <p:embed/>
                </p:oleObj>
              </mc:Choice>
              <mc:Fallback>
                <p:oleObj name="수식" r:id="rId19" imgW="15228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469" y="3505494"/>
                        <a:ext cx="241300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932155"/>
            <a:ext cx="10515600" cy="52448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>
                <a:ea typeface="함초롬돋움"/>
              </a:rPr>
              <a:t> 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곱셈법칙</a:t>
            </a: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③ 독립사건일 경우의 곱셈법칙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두 사건     와    가 서로 독립일 경우</a:t>
            </a: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ko-KR" altLang="en-US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두 사건이 독립일 경우 조건부 확률</a:t>
            </a:r>
          </a:p>
          <a:p>
            <a:pPr marL="342900" indent="-342900" algn="just">
              <a:buNone/>
            </a:pPr>
            <a:endParaRPr lang="en-US" altLang="ko-KR" sz="1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endParaRPr lang="ko-KR" altLang="en-US" sz="18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940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848" y="56355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법칙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334363" y="2296726"/>
          <a:ext cx="25828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3" name="수식" r:id="rId4" imgW="1625400" imgH="253800" progId="Equation.3">
                  <p:embed/>
                </p:oleObj>
              </mc:Choice>
              <mc:Fallback>
                <p:oleObj name="수식" r:id="rId4" imgW="1625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363" y="2296726"/>
                        <a:ext cx="258286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337938" y="1846215"/>
          <a:ext cx="25828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4" name="수식" r:id="rId6" imgW="1625400" imgH="253800" progId="Equation.3">
                  <p:embed/>
                </p:oleObj>
              </mc:Choice>
              <mc:Fallback>
                <p:oleObj name="수식" r:id="rId6" imgW="16254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938" y="1846215"/>
                        <a:ext cx="258286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66682"/>
              </p:ext>
            </p:extLst>
          </p:nvPr>
        </p:nvGraphicFramePr>
        <p:xfrm>
          <a:off x="2065166" y="3322114"/>
          <a:ext cx="2428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5" name="수식" r:id="rId8" imgW="152280" imgH="164880" progId="Equation.3">
                  <p:embed/>
                </p:oleObj>
              </mc:Choice>
              <mc:Fallback>
                <p:oleObj name="수식" r:id="rId8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166" y="3322114"/>
                        <a:ext cx="242888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4851"/>
              </p:ext>
            </p:extLst>
          </p:nvPr>
        </p:nvGraphicFramePr>
        <p:xfrm>
          <a:off x="2584450" y="3335410"/>
          <a:ext cx="2428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6" name="수식" r:id="rId10" imgW="152280" imgH="164880" progId="Equation.3">
                  <p:embed/>
                </p:oleObj>
              </mc:Choice>
              <mc:Fallback>
                <p:oleObj name="수식" r:id="rId10" imgW="1522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335410"/>
                        <a:ext cx="242888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636713" y="3656013"/>
          <a:ext cx="2381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7" name="수식" r:id="rId12" imgW="1498320" imgH="203040" progId="Equation.3">
                  <p:embed/>
                </p:oleObj>
              </mc:Choice>
              <mc:Fallback>
                <p:oleObj name="수식" r:id="rId12" imgW="149832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656013"/>
                        <a:ext cx="23812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258148" y="4384136"/>
          <a:ext cx="41370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8" name="수식" r:id="rId14" imgW="2603160" imgH="419040" progId="Equation.3">
                  <p:embed/>
                </p:oleObj>
              </mc:Choice>
              <mc:Fallback>
                <p:oleObj name="수식" r:id="rId14" imgW="260316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148" y="4384136"/>
                        <a:ext cx="4137025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1235090" y="5062214"/>
          <a:ext cx="41370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9" name="수식" r:id="rId16" imgW="2603160" imgH="419040" progId="Equation.3">
                  <p:embed/>
                </p:oleObj>
              </mc:Choice>
              <mc:Fallback>
                <p:oleObj name="수식" r:id="rId16" imgW="260316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90" y="5062214"/>
                        <a:ext cx="413702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687281" y="1722268"/>
            <a:ext cx="10515600" cy="33912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library(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1800" dirty="0" err="1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패키지를 불러옴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tosscoin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동전던지기 실험의 표본공간 생성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rolldie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주사위를 굴리는 실험의 표본공간 생성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urnsamples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(1:3, size=2)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#1,2,3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이루어진 벡터의 각 원소들로 구성된 표본공간을 갖는 실험을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  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 실시한 표본공간  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urnsamples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(1:3, size=2, replace=T)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복원추출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urnsamples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(c( rep("R", 3), rep("B", 2)), size=2)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3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2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구성된 추출실험 실시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구슬    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                         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추출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buNone/>
            </a:pP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tosscoin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(2, 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makespace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=T) </a:t>
            </a:r>
            <a:r>
              <a:rPr lang="en-US" altLang="ko-KR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800" dirty="0" smtClean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동전을 두 번 던지는 실험에서 생성된 표본공간에 확률을 부여</a:t>
            </a:r>
            <a:endParaRPr lang="en-US" altLang="ko-KR" sz="1800" dirty="0" smtClean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패키지를 통한 확률 계산 </a:t>
            </a:r>
            <a:r>
              <a:rPr lang="en-US" altLang="ko-KR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/>
              <p:cNvSpPr>
                <a:spLocks noGrp="1"/>
              </p:cNvSpPr>
              <p:nvPr>
                <p:ph idx="1"/>
              </p:nvPr>
            </p:nvSpPr>
            <p:spPr>
              <a:xfrm>
                <a:off x="767179" y="905521"/>
                <a:ext cx="10515600" cy="56817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1) </a:t>
                </a:r>
                <a:r>
                  <a:rPr lang="ko-KR" altLang="en-US" sz="19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</a:t>
                </a:r>
                <a:r>
                  <a:rPr lang="en-US" altLang="ko-KR" sz="19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(random variable)  </a:t>
                </a:r>
              </a:p>
              <a:p>
                <a:pPr marL="457200" indent="-457200"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표본공간의 각 원소를 </a:t>
                </a:r>
                <a:r>
                  <a:rPr lang="ko-KR" altLang="en-US" sz="19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실숫값에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대응시키는 함수</a:t>
                </a: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</m:oMath>
                </a14:m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𝑋</m:t>
                    </m:r>
                  </m:oMath>
                </a14:m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의해서 값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  <m:r>
                      <a:rPr lang="ko-KR" altLang="en-US" sz="19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에</m:t>
                    </m:r>
                  </m:oMath>
                </a14:m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대응되는 확률 공간의 원소의 모임    </a:t>
                </a:r>
                <a:endParaRPr lang="en-US" altLang="ko-KR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-</a:t>
                </a:r>
                <a:r>
                  <a:rPr lang="ko-KR" altLang="en-US" sz="19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이산형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확률변수</a:t>
                </a: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9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연속형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확률변수</a:t>
                </a:r>
              </a:p>
              <a:p>
                <a:pPr>
                  <a:buNone/>
                </a:pPr>
                <a:endParaRPr lang="en-US" altLang="ko-KR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2)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9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확률분포</a:t>
                </a:r>
                <a:r>
                  <a:rPr lang="en-US" altLang="ko-KR" sz="1900" b="1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(probability distribution) </a:t>
                </a: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확률변수가 취할 수 있는 값에 대한 확률분포</a:t>
                </a:r>
              </a:p>
              <a:p>
                <a:pPr>
                  <a:buNone/>
                </a:pP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en-US" altLang="ko-KR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</a:t>
                </a: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동전 두 번을 던져 앞면이 나오는 횟수</a:t>
                </a:r>
              </a:p>
              <a:p>
                <a:pPr>
                  <a:buNone/>
                </a:pPr>
                <a:r>
                  <a:rPr lang="ko-KR" altLang="en-US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표본공간 → 확률변수 → 확률분포</a:t>
                </a: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{H, H} →      2      → 1/2</a:t>
                </a:r>
                <a:endParaRPr lang="ko-KR" altLang="en-US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{H, T} →       1      → 1/4</a:t>
                </a:r>
                <a:endParaRPr lang="ko-KR" altLang="en-US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{T, H} →       1      → 1/4</a:t>
                </a:r>
                <a:endParaRPr lang="ko-KR" altLang="en-US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r>
                  <a:rPr lang="en-US" altLang="ko-KR" sz="19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           {T, T}  →      0       →  0</a:t>
                </a:r>
                <a:endParaRPr lang="ko-KR" altLang="en-US" sz="19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en-US" altLang="ko-KR" sz="18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buNone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9" name="내용 개체 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179" y="905521"/>
                <a:ext cx="10515600" cy="5681709"/>
              </a:xfrm>
              <a:blipFill>
                <a:blip r:embed="rId2"/>
                <a:stretch>
                  <a:fillRect l="-580" t="-1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변수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13509</TotalTime>
  <Words>1779</Words>
  <Application>Microsoft Office PowerPoint</Application>
  <PresentationFormat>와이드스크린</PresentationFormat>
  <Paragraphs>337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맑은 고딕</vt:lpstr>
      <vt:lpstr>함초롬돋움</vt:lpstr>
      <vt:lpstr>Arial</vt:lpstr>
      <vt:lpstr>Arial Rounded MT Bold</vt:lpstr>
      <vt:lpstr>Berlin Sans FB</vt:lpstr>
      <vt:lpstr>Cambria Math</vt:lpstr>
      <vt:lpstr>Office 테마</vt:lpstr>
      <vt:lpstr>수식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386</cp:revision>
  <cp:lastPrinted>2017-06-26T00:54:46Z</cp:lastPrinted>
  <dcterms:created xsi:type="dcterms:W3CDTF">2017-05-24T04:02:51Z</dcterms:created>
  <dcterms:modified xsi:type="dcterms:W3CDTF">2018-04-09T06:22:02Z</dcterms:modified>
</cp:coreProperties>
</file>