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EC4"/>
    <a:srgbClr val="01499D"/>
    <a:srgbClr val="00499C"/>
    <a:srgbClr val="FB5635"/>
    <a:srgbClr val="66CAC8"/>
    <a:srgbClr val="9EDEDC"/>
    <a:srgbClr val="87EDEB"/>
    <a:srgbClr val="D7F9F8"/>
    <a:srgbClr val="71E9E6"/>
    <a:srgbClr val="BD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3FCE-624F-4F20-8F0C-12681301761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71B5-2BBA-4DBB-BF54-812BD4D8604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EDB-BC7F-45BA-B4EC-9A0185A4105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244-6BEB-4ECA-9F4A-7D66BD387D6A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E31-49C4-48B9-9D31-8293524F197A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12C-E0D4-4CF3-AA3A-4346B9CAAF2F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17BE-1EEC-418B-A1BE-73818DD3A85D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411-4EC5-4FE9-ABEE-10C7DB9C267B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8C3-F617-43F6-B4C3-20B030A9372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42-A424-43A9-8E40-F4128F7D389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B68-C323-445F-A64B-AF942C5EF9F5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69BA-174F-4C6B-8CB5-E0974B1C55B5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2662841" y="2847243"/>
            <a:ext cx="6866313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1871" y="1839893"/>
            <a:ext cx="7688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Chapter4 </a:t>
            </a:r>
            <a:r>
              <a:rPr lang="ko-KR" altLang="en-US" sz="6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분포</a:t>
            </a:r>
            <a:endParaRPr lang="ko-KR" altLang="en-US" sz="6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54" y="3413876"/>
            <a:ext cx="357168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 smtClean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9277" y="6102436"/>
            <a:ext cx="15734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2.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757865"/>
            <a:ext cx="1093763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set.seed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난수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생성의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초깃값을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9로 고정한다.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&lt;- 1000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n에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1000을 할당합니다.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r1_mean &lt;-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NA,n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#r1_mean에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1000개를 복사한 것을 벡터로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r2_mean &lt;-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NA,n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#r2_mean에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1000개를 복사한 것을 벡터로 저장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1:n){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r1_mean[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&lt;-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rnorm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(4,mean=3,sd=1))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#평균3, 표준편차1을 가지는 정규분포에서 표본 4개를 추출하여 평균을 구한다.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r2_mean[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&lt;-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rnorm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(4,mean=170,sd=6))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#평균170, 표준편차1을 가지는 정규분포에서 표본 4개를 추출하여 평균을 구한다.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digits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=4)#출력물의 자릿수를 4로 고정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(r1_mean),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(r1_mean))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#벡터로 r1_mean의 평균과 표준편차를 출력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(r2_mean),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(r2_mean))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#벡터로 r2_mean의 평균과 표준편차를 출력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9011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Ex4-2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9011920" cy="584775"/>
              </a:xfrm>
              <a:prstGeom prst="rect">
                <a:avLst/>
              </a:prstGeom>
              <a:blipFill>
                <a:blip r:embed="rId3"/>
                <a:stretch>
                  <a:fillRect l="-1690" t="-14583" r="-1690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74387"/>
            <a:ext cx="1093763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(r1_mean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=TRUE,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표본평균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",main="",col="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orange",border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="red")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r1_mena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히스토그램을 그린다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=TRUE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축에 값이 아닌 확률이 오도록 한다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축의 이름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#col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막대의 색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border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막대경계의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색을 의미한다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x1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(min(r1_mean), max(r1_mean),length = 1000)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#r1_mean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최소값과 최대값의 사이의 구간을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나누어 담는다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y1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(x=x1, mean=3,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=(1/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정규분포에 대한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distribution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funciton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lines(x1,y1,lty=2,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lwd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=2, col="blue")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선을 그린다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lty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vector of line types,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ldw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vector of line widths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91033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Ex4-2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9103360" cy="584775"/>
              </a:xfrm>
              <a:prstGeom prst="rect">
                <a:avLst/>
              </a:prstGeom>
              <a:blipFill>
                <a:blip r:embed="rId3"/>
                <a:stretch>
                  <a:fillRect l="-1673" t="-14583" r="-736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10271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Ex4-2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Result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10271760" cy="584775"/>
              </a:xfrm>
              <a:prstGeom prst="rect">
                <a:avLst/>
              </a:prstGeom>
              <a:blipFill>
                <a:blip r:embed="rId3"/>
                <a:stretch>
                  <a:fillRect l="-1484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19" y="1280220"/>
            <a:ext cx="8172450" cy="5067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74387"/>
            <a:ext cx="1093763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(r2_mean,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=TRUE,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표본평균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",main="",col="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orange",border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="red")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x2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(min(r2_mean), max(r2_mean),length = 1000)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y2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(x=x2, mean=170,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=(6/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(4)))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lines(x2,y2,lty=2,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lwd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=2, col="blue")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91033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Ex4-2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(3)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9103360" cy="584775"/>
              </a:xfrm>
              <a:prstGeom prst="rect">
                <a:avLst/>
              </a:prstGeom>
              <a:blipFill>
                <a:blip r:embed="rId3"/>
                <a:stretch>
                  <a:fillRect l="-1673" t="-14583" r="-736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10271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Ex4-2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Result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10271760" cy="584775"/>
              </a:xfrm>
              <a:prstGeom prst="rect">
                <a:avLst/>
              </a:prstGeom>
              <a:blipFill>
                <a:blip r:embed="rId3"/>
                <a:stretch>
                  <a:fillRect l="-1484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280220"/>
            <a:ext cx="8172450" cy="50673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933069"/>
            <a:ext cx="1093763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set.seed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10, p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0.1, x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0:10, n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#10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시행 횟수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 확률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0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값을 의미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b.2.mean 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NA,n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b.4.mean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NA,n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b.32.mean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rep(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NA,n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in 1:n){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b.2.mean[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&lt;- mean(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rbinom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(2, size=t,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=p))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b.4.mean[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&lt;- mean(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rbinom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(4, size=t,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=p))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b.32.mean[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&lt;- mean(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rbinom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(32, size=t,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=p))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options(digits=4)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c(mean(b.2.mean),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(b.2.mean))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c(mean(b.4.mean),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(b.4.mean))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c(mean(b.32.mean),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(b.32.mean))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Ex4-3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비정규분포에서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blipFill>
                <a:blip r:embed="rId3"/>
                <a:stretch>
                  <a:fillRect l="-1480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74387"/>
            <a:ext cx="10937630" cy="169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(b.2.mean,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xlim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=c(0,4),main="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크기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:2",col="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orange",border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="red")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x1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(min(b.2.mean), max(b.2.mean), length = 1000)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y1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(x=x1, mean=1,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(0.9)/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lines(x1,y1,lty=2,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lwd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=2, col="blue")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Ex4-3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비정규분포에서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blipFill>
                <a:blip r:embed="rId3"/>
                <a:stretch>
                  <a:fillRect l="-1480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07" y="2784031"/>
            <a:ext cx="6472111" cy="40130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74387"/>
            <a:ext cx="10937630" cy="169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(b.4.mean,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xlim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=c(0,4),main="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크기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:4",col="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orange",border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="red")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x2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(min(b.4.mean), max(b.4.mean), length = 1000)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y2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(x=x2, mean=1,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(0.9)/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(8))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lines(x2,y2,lty=2,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lwd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=2, col="blue")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Ex4-3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비정규분포에서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(3)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blipFill>
                <a:blip r:embed="rId3"/>
                <a:stretch>
                  <a:fillRect l="-1480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37" y="2760060"/>
            <a:ext cx="6609083" cy="409794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1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74387"/>
            <a:ext cx="10937630" cy="169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(b.32.mean,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xlim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=c(0,4),main="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크기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:32",col="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orange",border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="red")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x3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(min(b.32.mean), max(b.32.mean), length = 1000)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y3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(x=x3, mean=1,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(0.9)/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(32))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lines(x3,y3,lty=2,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lwd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=2, col="blue")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Ex4-3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비정규분포에서 추출한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(4)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47935"/>
                <a:ext cx="10292080" cy="584775"/>
              </a:xfrm>
              <a:prstGeom prst="rect">
                <a:avLst/>
              </a:prstGeom>
              <a:blipFill>
                <a:blip r:embed="rId3"/>
                <a:stretch>
                  <a:fillRect l="-1480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0" y="2773827"/>
            <a:ext cx="6512560" cy="40380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74387"/>
            <a:ext cx="109376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options(digits=5)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출력물의 자릿수를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자리로 맞춘다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c(0.4196, 0.4172, 0.4237, 0.4182,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0.4324,0.4365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0.4354, 0.4156, 0.4172, 0.4414)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 &lt;- mean(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평균을 구하여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m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편차를 구해서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sum(dev^2)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편차들의 제곱을 모두 더해 변수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length(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자료의 개수를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denom2 &lt;- length(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- 1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자료의 개수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 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denom2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자료의 개수로 나눈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/denom2)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자료의 개수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나눈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표본분산을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#R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제공하는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분산함수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비교한다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640" y="47935"/>
            <a:ext cx="10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Ex4-4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모집단의 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296021"/>
                <a:ext cx="11246055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분포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표본의 크기가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정해졌을 때 추출 될 수 있는 모든 표본으로부터 구한 통계량들을 구성된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 분포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2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모수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(parameter)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모집단의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특성을 나타내는 값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모수는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알지 못하는 존재하는 값으로 우리가 알고자 하는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대상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fontAlgn="base"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AutoNum type="arabicParenR" startAt="3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통계량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표본으로부터 관찰되는 표본의 특성 </a:t>
                </a:r>
                <a:endPara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4616648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분포에 사용되는 용어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66075"/>
            <a:ext cx="109376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options(digits=4)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출력물의 자릿수를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자리로 맞춘다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function(x){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n &lt;- length(x)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 &lt;- mean(x)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평균을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sum((x-m)^2)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n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넘겨줌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모분산을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endParaRPr lang="ko-KR" altLang="en-US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radius &lt;- c(234, 234, 234, 233, 233, 233, 233, 231, 232, 231)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(radius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정의함수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(radius)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 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 함수 사용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표본분산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640" y="47935"/>
            <a:ext cx="10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Ex4-5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정의 함수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999572"/>
            <a:ext cx="1093763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options(digits=4)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출력물의 자릿수를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자리로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한다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var.p2&lt;-function(x, na.rm=FALSE){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#var.p2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두 개의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전달인자를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가지고 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if(na.rm == TRUE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 x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&lt;-(!is.na(x))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결측이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아닌 값들만 가지고 온다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n &lt;- length(x) #x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저장한다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m &lt;- mean(x,na.rm=na.rm)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내장함수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na.rm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있다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sum((x-m)^2,na.rm=na.rm)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내장함수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na.rm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n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넘겨받는다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return(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radius &lt;- c(234,234,234,233,233,233,NA,231,232,231)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var.p2(radius)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var.p2(radius, na.rm=TRUE)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640" y="47935"/>
            <a:ext cx="10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Ex4-6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정의 함수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999572"/>
            <a:ext cx="1093763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options(digits=4)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출력물의 자릿수를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자리로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한다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var.p2&lt;-function(x, na.rm=FALSE){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#var.p2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두 개의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전달인자를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가지고 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if(na.rm == TRUE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 x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&lt;-(!is.na(x))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결측이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아닌 값들만 가지고 온다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n &lt;- length(x) #x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저장한다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m &lt;- mean(x,na.rm=na.rm)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내장함수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na.rm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있다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sum((x-m)^2,na.rm=na.rm)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내장함수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na.rm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n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넘겨받는다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return(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radius &lt;- c(234,234,234,233,233,233,NA,231,232,231)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var.p2(radius)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var.p2(radius, na.rm=TRUE)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640" y="47935"/>
            <a:ext cx="10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Ex4-6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정의 함수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32824"/>
            <a:ext cx="1093763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&lt;- read.csv('D:/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GoogleDrive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/R/Chapter4/source/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iris.csv',header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head(data)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names(data) &lt;- c("sepal_length","sepal_width","petal_length","petal_width","class")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head(data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data$sepal_length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편차를 구해서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편차들의 제곱을 모두 더해 변수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자료의 개수를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자료의 개수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 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denom2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자료의 개수로 나눈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자료의 개수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나눈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표본분산을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#R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제공하는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분산함수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비교한다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640" y="47935"/>
            <a:ext cx="10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EX4-4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0155" y="1032824"/>
            <a:ext cx="109376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&lt;- read.csv('D:/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GoogleDrive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/R/Chapter4/source/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iris.csv',header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head(data)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names(data) &lt;- c("sepal_length","sepal_width","petal_length","petal_width","class")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head(data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data$sepal_length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정의 함수 만들기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var.p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function(x){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평균을 변수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제곱합을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#x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원소의 총 개수를 변수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모분산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구하여 변수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리턴한다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640" y="47935"/>
            <a:ext cx="10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EX4-5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296021"/>
                <a:ext cx="11246055" cy="5084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모평균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𝜇</m:t>
                    </m:r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모집단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//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표본 크기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𝑛</m:t>
                    </m:r>
                  </m:oMath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비복원 추출의 경우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𝜇</m:t>
                      </m:r>
                    </m:oMath>
                  </m:oMathPara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𝑉𝑎𝑟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</m:t>
                          </m:r>
                        </m:den>
                      </m:f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돋움" panose="020B0604000101010101" pitchFamily="50" charset="-127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2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복원 추출의 경우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𝐸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𝜇</m:t>
                      </m:r>
                    </m:oMath>
                  </m:oMathPara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𝑉𝑎𝑟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돋움" panose="020B0604000101010101" pitchFamily="50" charset="-127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5084469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716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평균의 분포와 모집단의 분포 비교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m10 &lt;- rep(NA, 1000)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결측값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 1000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구성된 벡터를 만든다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m40 &lt;- rep(NA, 1000)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set.seed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난수 생성의 초깃값을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고정 한다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( i in 1:1000){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생성되는 벡터의 원소 수만큼 반복문을 만든다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m10[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]&lt;-mean(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(10))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표본분포로부터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표본을 추출하고 그 평균을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m10 i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원소에 저장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m40[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]&lt;-mean(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rnorm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(40))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표본분포로부터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표본을 추출하고 그 평균을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m40 i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원소에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ko-KR" altLang="en-US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033" y="47935"/>
                <a:ext cx="67052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Ex4-1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source(1)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6705297" cy="584775"/>
              </a:xfrm>
              <a:prstGeom prst="rect">
                <a:avLst/>
              </a:prstGeom>
              <a:blipFill>
                <a:blip r:embed="rId2"/>
                <a:stretch>
                  <a:fillRect l="-2366" t="-14583" r="-1547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options(digits=4)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출력물의 자릿수를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합니다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c(mean(m10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sd(m10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#m10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평균과 표준편차를 구하여 하나의 벡터로 출력합니다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c(mean(m40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sd(m40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hist(m10, xlim=c(-1.5, 1.5),main="",xlab="x(n=10)",ylab="",col="cyan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="blue")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#m10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대하여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histogram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그립니다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hist(m40, xlim=c(-1.5, 1.5),main="",xlab="x(n=40)",ylab="",col="cyan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border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="blue")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m40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대하여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histogram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그립니다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8033" y="47935"/>
                <a:ext cx="67052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Ex4-1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source(2)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6705297" cy="584775"/>
              </a:xfrm>
              <a:prstGeom prst="rect">
                <a:avLst/>
              </a:prstGeom>
              <a:blipFill>
                <a:blip r:embed="rId3"/>
                <a:stretch>
                  <a:fillRect l="-2366" t="-14583" r="-1547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1381952"/>
            <a:ext cx="9239250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493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1)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모평균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0,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모분산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1,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크기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=10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 때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분포의 평균과 표준편차</a:t>
                </a:r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493020"/>
              </a:xfrm>
              <a:prstGeom prst="rect">
                <a:avLst/>
              </a:prstGeom>
              <a:blipFill>
                <a:blip r:embed="rId4"/>
                <a:stretch>
                  <a:fillRect l="-542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8033" y="47935"/>
                <a:ext cx="6504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Ex4-1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result(1)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6504922" cy="584775"/>
              </a:xfrm>
              <a:prstGeom prst="rect">
                <a:avLst/>
              </a:prstGeom>
              <a:blipFill>
                <a:blip r:embed="rId5"/>
                <a:stretch>
                  <a:fillRect l="-2437" t="-14583" r="-1500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1280220"/>
            <a:ext cx="9239250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모평균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0,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모분산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1,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크기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=40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 때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분포의 평균과 표준편차</a:t>
                </a:r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553998"/>
              </a:xfrm>
              <a:prstGeom prst="rect">
                <a:avLst/>
              </a:prstGeom>
              <a:blipFill>
                <a:blip r:embed="rId4"/>
                <a:stretch>
                  <a:fillRect l="-542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8033" y="47935"/>
                <a:ext cx="6504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Ex4-1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result(2)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6504922" cy="584775"/>
              </a:xfrm>
              <a:prstGeom prst="rect">
                <a:avLst/>
              </a:prstGeom>
              <a:blipFill>
                <a:blip r:embed="rId5"/>
                <a:stretch>
                  <a:fillRect l="-2437" t="-14583" r="-1500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817" y="1296021"/>
            <a:ext cx="11246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및 결론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표본의 분포 즉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평균과 표준편차를 통하여 모평균을 추정할 수 있었다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표본의 크기가 클수록 표본 평균의 표준편차는 줄어들었으며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통하여 표본 크기가 크면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표본의 평균의 실제 평균과의 차이가 적을 확률이 높다는 것을 알 수 있었다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8033" y="47935"/>
                <a:ext cx="86369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Ex4-1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acc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result &amp; conclusion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8636916" cy="584775"/>
              </a:xfrm>
              <a:prstGeom prst="rect">
                <a:avLst/>
              </a:prstGeom>
              <a:blipFill>
                <a:blip r:embed="rId3"/>
                <a:stretch>
                  <a:fillRect l="-1836" t="-14583" r="-918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270" y="1981713"/>
            <a:ext cx="2719022" cy="9113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406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중심극한정리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-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모집단의 분포와 상관없이 모집단의 평균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𝜇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과 표준편차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𝜎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존재할 때 표본의 크기가 충분히 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크다면 표본평균의 분포는 정규분포를 따른다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</m:e>
                      </m:acc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𝑁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함초롬돋움" panose="020B0604000101010101" pitchFamily="50" charset="-127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함초롬돋움" panose="020B0604000101010101" pitchFamily="50" charset="-127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함초롬돋움" panose="020B0604000101010101" pitchFamily="50" charset="-127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함초롬돋움" panose="020B0604000101010101" pitchFamily="50" charset="-127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4068743"/>
              </a:xfrm>
              <a:prstGeom prst="rect">
                <a:avLst/>
              </a:prstGeo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08033" y="47935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중심극한정리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12073</TotalTime>
  <Words>1725</Words>
  <Application>Microsoft Office PowerPoint</Application>
  <PresentationFormat>와이드스크린</PresentationFormat>
  <Paragraphs>243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Berlin Sans FB</vt:lpstr>
      <vt:lpstr>Cambria Math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244</cp:revision>
  <cp:lastPrinted>2017-06-26T00:54:46Z</cp:lastPrinted>
  <dcterms:created xsi:type="dcterms:W3CDTF">2017-05-24T04:02:51Z</dcterms:created>
  <dcterms:modified xsi:type="dcterms:W3CDTF">2018-04-20T06:26:56Z</dcterms:modified>
</cp:coreProperties>
</file>