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87" r:id="rId4"/>
    <p:sldId id="288" r:id="rId5"/>
    <p:sldId id="289" r:id="rId6"/>
    <p:sldId id="290" r:id="rId7"/>
    <p:sldId id="292" r:id="rId8"/>
    <p:sldId id="294" r:id="rId9"/>
    <p:sldId id="295" r:id="rId10"/>
    <p:sldId id="296" r:id="rId11"/>
    <p:sldId id="297" r:id="rId12"/>
    <p:sldId id="298" r:id="rId1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B5635"/>
    <a:srgbClr val="327EC4"/>
    <a:srgbClr val="01499D"/>
    <a:srgbClr val="00499C"/>
    <a:srgbClr val="66CAC8"/>
    <a:srgbClr val="9EDEDC"/>
    <a:srgbClr val="87EDEB"/>
    <a:srgbClr val="D7F9F8"/>
    <a:srgbClr val="71E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3CD8-ABF3-4636-BCE1-B123798FD2E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0701A-2B40-4FDC-BE76-4F59E5B81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25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26501-4124-4589-ABB8-F540EE708129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B15BF-DF34-46FD-A7CB-9A0E790C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5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3A5A-DC60-4527-8357-C19A8E2B70DC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33CB-3CF3-497E-86EC-7E6E9E9B40C3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0CEF-B7FC-4263-BD5F-9E64D6A43F96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AA55-E78F-4842-A42F-A7122B66B199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CB46-97F5-40D9-AB22-06E2EBB339F6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C30-D46A-4C11-9CDC-3DE40A0DB431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8159-6B78-4BB3-9D6F-D1470B4BF331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84C-7D33-4FE6-B177-024E9502050B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C594-A7F8-49FC-994C-5D6C4348094F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5BA4-A044-44B3-AD76-8D4F3C10BB86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DFD3-6201-465C-8E9F-A09F17D2A558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0C1C1-B5BE-4648-A540-F37B5775D7F1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5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10" y="4793910"/>
            <a:ext cx="1439378" cy="1308526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V="1">
            <a:off x="2662841" y="2847243"/>
            <a:ext cx="6866313" cy="8313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51871" y="1839893"/>
            <a:ext cx="7688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atin typeface="Berlin Sans FB" panose="020E0602020502020306" pitchFamily="34" charset="0"/>
              </a:rPr>
              <a:t>Chapter6 </a:t>
            </a:r>
            <a:r>
              <a:rPr lang="ko-KR" altLang="en-US" sz="6000" dirty="0" smtClean="0">
                <a:latin typeface="Berlin Sans FB" panose="020E0602020502020306" pitchFamily="34" charset="0"/>
              </a:rPr>
              <a:t>가설 검정</a:t>
            </a:r>
            <a:endParaRPr lang="ko-KR" altLang="en-US" sz="6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10154" y="3413876"/>
            <a:ext cx="3571683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Arial Rounded MT Bold" panose="020F0704030504030204" pitchFamily="34" charset="0"/>
              </a:rPr>
              <a:t>R Study</a:t>
            </a:r>
          </a:p>
          <a:p>
            <a:pPr algn="ctr">
              <a:lnSpc>
                <a:spcPct val="150000"/>
              </a:lnSpc>
            </a:pPr>
            <a:endParaRPr lang="en-US" altLang="ko-KR" sz="500" dirty="0" smtClean="0">
              <a:latin typeface="Arial Rounded MT Bold" panose="020F07040305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Arial Rounded MT Bold" panose="020F0704030504030204" pitchFamily="34" charset="0"/>
              </a:rPr>
              <a:t>Chungnam </a:t>
            </a:r>
            <a:r>
              <a:rPr lang="en-US" altLang="ko-KR" dirty="0">
                <a:latin typeface="Arial Rounded MT Bold" panose="020F0704030504030204" pitchFamily="34" charset="0"/>
              </a:rPr>
              <a:t>National University</a:t>
            </a: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rial Rounded MT Bold" panose="020F07040305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40348" y="6102436"/>
            <a:ext cx="171130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Arial Rounded MT Bold" panose="020F0704030504030204" pitchFamily="34" charset="0"/>
              </a:rPr>
              <a:t>July. 23. </a:t>
            </a:r>
            <a:r>
              <a:rPr lang="en-US" altLang="ko-KR" dirty="0">
                <a:latin typeface="Arial Rounded MT Bold" panose="020F0704030504030204" pitchFamily="34" charset="0"/>
              </a:rPr>
              <a:t>2017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판정 그림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13" y="1737360"/>
            <a:ext cx="8258314" cy="412915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5817" y="884480"/>
                <a:ext cx="11246055" cy="5069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Step 4)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유의확률과 유의수준을 이용한 판정 방법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en-US" altLang="ko-KR" sz="1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(p-value, significance probability)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영가설의 타당한 정도를 나타내는 확률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표본으로부터 계산된 검정통계량을 통해 구하며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영가설을 기각할 수 있는 최소의 유의수준 역할로 영가설의 타당한 정도를 나타낸다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 1)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유의확률이 크다면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영가설의 타당성이 높아 영가설을 채택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2)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유의확률이 작다면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영가설의 타당성이 낮아 영가설을 기각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양쪽검정에서는 검정통계량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𝑡</m:t>
                    </m:r>
                  </m:oMath>
                </a14:m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자유도가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14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𝑡</m:t>
                    </m:r>
                  </m:oMath>
                </a14:m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분포에서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0.727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대한 유의확률은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0.727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보다 클 확률로 다음과 같이 구할 수 있다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884480"/>
                <a:ext cx="11246055" cy="50695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848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판정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유의확률과 유의수준을 이용한 판정 방법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8333"/>
          <a:stretch/>
        </p:blipFill>
        <p:spPr>
          <a:xfrm>
            <a:off x="4630477" y="5886793"/>
            <a:ext cx="2896986" cy="52800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0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7" y="884480"/>
            <a:ext cx="112460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P231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자료를 보고 여아 신생아의 몸무게는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2800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아니다 를 대안 가설로 하여 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판정을 한다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판정 순서는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p230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보고 실시한다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230, p231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5817" y="1216893"/>
                <a:ext cx="11246055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가설검정</a:t>
                </a: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모수의 상태에 대한 여러 주장들 중 어떤 주장을 사실로 받아들일지를 결정하는 과정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가설검정은 모집단 특성의 상태에 대한 가설에 대해 표본으로부터 얻은 정보를 바탕으로 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채택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기각할지를 판단함으로써 모집단의 상태에 대해 결정한다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 startAt="2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귀무가설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null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기존에 알려진 것과 차이가 없음을 나타낸다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AutoNum type="arabicParenR" startAt="3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대안가설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대립가설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alternative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pPr fontAlgn="base"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기존에 알려진 것과 차이가 있음을 나타낸다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 fontAlgn="base"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연구자가 밝히고자 하는 가설을 말한다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 fontAlgn="base">
                  <a:lnSpc>
                    <a:spcPct val="150000"/>
                  </a:lnSpc>
                </a:pP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fontAlgn="base">
                  <a:lnSpc>
                    <a:spcPct val="150000"/>
                  </a:lnSpc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연구자는 영가설이 참이라는 가정 하에 검정을 진행한다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 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1216893"/>
                <a:ext cx="11246055" cy="5078313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가설수립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992208" y="4035669"/>
            <a:ext cx="3006969" cy="16881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238392" y="3780692"/>
                <a:ext cx="1037493" cy="50995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모수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92" y="3780692"/>
                <a:ext cx="1037493" cy="509953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43295" y="4648897"/>
                <a:ext cx="6426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95" y="4648897"/>
                <a:ext cx="642676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946361" y="4648897"/>
                <a:ext cx="6355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361" y="4648897"/>
                <a:ext cx="635559" cy="461665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/>
          <p:nvPr/>
        </p:nvCxnSpPr>
        <p:spPr>
          <a:xfrm flipH="1">
            <a:off x="9170378" y="4035668"/>
            <a:ext cx="708239" cy="167261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3EF6602-7F28-44A1-8606-9DE2B45E23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7" y="1216893"/>
            <a:ext cx="11246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4)  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영가설과 대안가설 수립의 예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 남자 어린이의 키의 평균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1220mm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알고자 할 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가설수립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635268"/>
                  </p:ext>
                </p:extLst>
              </p:nvPr>
            </p:nvGraphicFramePr>
            <p:xfrm>
              <a:off x="2014970" y="2916789"/>
              <a:ext cx="8127999" cy="241134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880022">
                      <a:extLst>
                        <a:ext uri="{9D8B030D-6E8A-4147-A177-3AD203B41FA5}">
                          <a16:colId xmlns:a16="http://schemas.microsoft.com/office/drawing/2014/main" val="673004343"/>
                        </a:ext>
                      </a:extLst>
                    </a:gridCol>
                    <a:gridCol w="3538644">
                      <a:extLst>
                        <a:ext uri="{9D8B030D-6E8A-4147-A177-3AD203B41FA5}">
                          <a16:colId xmlns:a16="http://schemas.microsoft.com/office/drawing/2014/main" val="344574158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11276860"/>
                        </a:ext>
                      </a:extLst>
                    </a:gridCol>
                  </a:tblGrid>
                  <a:tr h="54162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가설</a:t>
                          </a:r>
                          <a:endParaRPr lang="ko-KR" altLang="en-US" dirty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내용</a:t>
                          </a:r>
                          <a:endParaRPr lang="ko-KR" altLang="en-US" dirty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수식 표현</a:t>
                          </a:r>
                          <a:endParaRPr lang="ko-KR" altLang="en-US" dirty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51656631"/>
                      </a:ext>
                    </a:extLst>
                  </a:tr>
                  <a:tr h="9348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영가설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20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dirty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만 </a:t>
                          </a:r>
                          <a:r>
                            <a:rPr lang="en-US" altLang="ko-KR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7</a:t>
                          </a:r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세 남자 어린이의 </a:t>
                          </a:r>
                          <a:endParaRPr lang="en-US" altLang="ko-KR" dirty="0" smtClean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키의 평균은 </a:t>
                          </a:r>
                          <a:r>
                            <a:rPr lang="en-US" altLang="ko-KR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1220mm</a:t>
                          </a:r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이다</a:t>
                          </a:r>
                          <a:r>
                            <a:rPr lang="en-US" altLang="ko-KR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. </a:t>
                          </a:r>
                          <a:endParaRPr lang="ko-KR" altLang="en-US" dirty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키</m:t>
                                    </m:r>
                                  </m:sub>
                                </m:sSub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=1220(</m:t>
                                </m:r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5482838"/>
                      </a:ext>
                    </a:extLst>
                  </a:tr>
                  <a:tr h="9348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대안가설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dirty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만 </a:t>
                          </a:r>
                          <a:r>
                            <a:rPr lang="en-US" altLang="ko-KR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7</a:t>
                          </a:r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세 남자 어린이의 </a:t>
                          </a:r>
                          <a:endParaRPr lang="en-US" altLang="ko-KR" dirty="0" smtClean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키의 평균은 </a:t>
                          </a:r>
                          <a:r>
                            <a:rPr lang="en-US" altLang="ko-KR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1220mm</a:t>
                          </a:r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이</a:t>
                          </a:r>
                          <a:r>
                            <a:rPr lang="ko-KR" altLang="en-US" baseline="0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 아니다</a:t>
                          </a:r>
                          <a:r>
                            <a:rPr lang="en-US" altLang="ko-KR" baseline="0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.</a:t>
                          </a:r>
                          <a:endParaRPr lang="ko-KR" altLang="en-US" dirty="0" smtClean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키</m:t>
                                    </m:r>
                                  </m:sub>
                                </m:sSub>
                                <m:r>
                                  <a:rPr lang="ko-KR" altLang="en-US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1220(</m:t>
                                </m:r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897470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635268"/>
                  </p:ext>
                </p:extLst>
              </p:nvPr>
            </p:nvGraphicFramePr>
            <p:xfrm>
              <a:off x="2014970" y="2916789"/>
              <a:ext cx="8127999" cy="241134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880022">
                      <a:extLst>
                        <a:ext uri="{9D8B030D-6E8A-4147-A177-3AD203B41FA5}">
                          <a16:colId xmlns:a16="http://schemas.microsoft.com/office/drawing/2014/main" val="673004343"/>
                        </a:ext>
                      </a:extLst>
                    </a:gridCol>
                    <a:gridCol w="3538644">
                      <a:extLst>
                        <a:ext uri="{9D8B030D-6E8A-4147-A177-3AD203B41FA5}">
                          <a16:colId xmlns:a16="http://schemas.microsoft.com/office/drawing/2014/main" val="344574158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11276860"/>
                        </a:ext>
                      </a:extLst>
                    </a:gridCol>
                  </a:tblGrid>
                  <a:tr h="54162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가설</a:t>
                          </a:r>
                          <a:endParaRPr lang="ko-KR" altLang="en-US" dirty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내용</a:t>
                          </a:r>
                          <a:endParaRPr lang="ko-KR" altLang="en-US" dirty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수식 표현</a:t>
                          </a:r>
                          <a:endParaRPr lang="ko-KR" altLang="en-US" dirty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51656631"/>
                      </a:ext>
                    </a:extLst>
                  </a:tr>
                  <a:tr h="93486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1039" r="-332362" b="-100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만 </a:t>
                          </a:r>
                          <a:r>
                            <a:rPr lang="en-US" altLang="ko-KR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7</a:t>
                          </a:r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세 남자 어린이의 </a:t>
                          </a:r>
                          <a:endParaRPr lang="en-US" altLang="ko-KR" dirty="0" smtClean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키의 평균은 </a:t>
                          </a:r>
                          <a:r>
                            <a:rPr lang="en-US" altLang="ko-KR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1220mm</a:t>
                          </a:r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이다</a:t>
                          </a:r>
                          <a:r>
                            <a:rPr lang="en-US" altLang="ko-KR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. </a:t>
                          </a:r>
                          <a:endParaRPr lang="ko-KR" altLang="en-US" dirty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775" t="-61039" r="-449" b="-100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5482838"/>
                      </a:ext>
                    </a:extLst>
                  </a:tr>
                  <a:tr h="93486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61039" r="-332362" b="-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만 </a:t>
                          </a:r>
                          <a:r>
                            <a:rPr lang="en-US" altLang="ko-KR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7</a:t>
                          </a:r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세 남자 어린이의 </a:t>
                          </a:r>
                          <a:endParaRPr lang="en-US" altLang="ko-KR" dirty="0" smtClean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키의 평균은 </a:t>
                          </a:r>
                          <a:r>
                            <a:rPr lang="en-US" altLang="ko-KR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1220mm</a:t>
                          </a:r>
                          <a:r>
                            <a:rPr lang="ko-KR" altLang="en-US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이</a:t>
                          </a:r>
                          <a:r>
                            <a:rPr lang="ko-KR" altLang="en-US" baseline="0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 아니다</a:t>
                          </a:r>
                          <a:r>
                            <a:rPr lang="en-US" altLang="ko-KR" baseline="0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.</a:t>
                          </a:r>
                          <a:endParaRPr lang="ko-KR" altLang="en-US" dirty="0" smtClean="0"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99775" t="-161039" r="-449" b="-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74700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5817" y="1216893"/>
                <a:ext cx="11246055" cy="5398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1)  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 통계량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(test-statistic)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영가설의 채택 및 기각 여부를 확인하기 위해 표본을 통해 관찰된 값을 사용하는 통계량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영가설이 참이라는 가정 하에 실시하고 판정 단계에서 이 가정을 유지할 것인지의 여부를 결정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</a:t>
                </a:r>
              </a:p>
              <a:p>
                <a:pPr marL="457200" indent="-457200">
                  <a:lnSpc>
                    <a:spcPct val="150000"/>
                  </a:lnSpc>
                  <a:buAutoNum type="arabicParenR" startAt="2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 통계량의 예</a:t>
                </a: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만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7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세 남자 어린이의 평균 키에 대한 가설검정에서의 검정통계량은 다음과 같이 구한다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-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모집단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만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7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세 남자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어린이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평균에 대한 가설검정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Step 1)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한 개의 모집단 특성의 평균에 대한 검정에서 사용하는 검정 통계량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𝑇</m:t>
                    </m:r>
                  </m:oMath>
                </a14:m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통계량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~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−1)</m:t>
                      </m:r>
                    </m:oMath>
                  </m:oMathPara>
                </a14:m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1216893"/>
                <a:ext cx="11246055" cy="5398401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7162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표본으로부터 검정을 위한 통계량 계산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15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5817" y="1032256"/>
                <a:ext cx="11246055" cy="7764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Step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 통계량 계산  </a:t>
                </a:r>
                <a:endParaRPr lang="ko-KR" altLang="en-US" dirty="0"/>
              </a:p>
              <a:p>
                <a:endParaRPr lang="en-US" altLang="ko-KR" b="0" dirty="0" smtClean="0">
                  <a:latin typeface="Cambria Math" panose="020405030504060302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000" i="1" dirty="0">
                  <a:latin typeface="Cambria Math" panose="020405030504060302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b="0" i="1" dirty="0" smtClean="0">
                  <a:latin typeface="Cambria Math" panose="020405030504060302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1230.533−1220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54.186/</m:t>
                          </m:r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15</m:t>
                              </m:r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≅0.753</m:t>
                      </m:r>
                    </m:oMath>
                  </m:oMathPara>
                </a14:m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Step 3)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선택의 기준 수립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 수준과 기각역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3-1)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오류의 종류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제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종 오류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영가설이 참인데 대안 가설을 선택하는 오류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제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종 오류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영가설이 거짓인데 영가설을 선택하는 오류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*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두 오류를 모두 줄이는 것이 바람직하지만 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표본의 크기가 동일 할 때 하나의 오류를 줄이면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다른 오류가 커지는 관계를 갖고 있다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1032256"/>
                <a:ext cx="11246055" cy="7764305"/>
              </a:xfrm>
              <a:prstGeom prst="rect">
                <a:avLst/>
              </a:prstGeom>
              <a:blipFill>
                <a:blip r:embed="rId2"/>
                <a:stretch>
                  <a:fillRect t="-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939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표본으로부터 검정을 위한 통계량 계산 및 오류 종류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70680"/>
              </p:ext>
            </p:extLst>
          </p:nvPr>
        </p:nvGraphicFramePr>
        <p:xfrm>
          <a:off x="2114844" y="170327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28773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20039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9422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5175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89179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1103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63696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392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1194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1167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1144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1288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8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1242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1171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1157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22642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8946778" y="4087864"/>
            <a:ext cx="2303585" cy="6242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724647" y="4848680"/>
            <a:ext cx="1072662" cy="15620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/>
              <p:cNvSpPr/>
              <p:nvPr/>
            </p:nvSpPr>
            <p:spPr>
              <a:xfrm>
                <a:off x="9210550" y="4207774"/>
                <a:ext cx="650631" cy="37807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50" y="4207774"/>
                <a:ext cx="650631" cy="37807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모서리가 둥근 직사각형 16"/>
              <p:cNvSpPr/>
              <p:nvPr/>
            </p:nvSpPr>
            <p:spPr>
              <a:xfrm>
                <a:off x="10275718" y="4207774"/>
                <a:ext cx="650631" cy="37807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모서리가 둥근 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718" y="4207774"/>
                <a:ext cx="650631" cy="37807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모서리가 둥근 직사각형 17"/>
              <p:cNvSpPr/>
              <p:nvPr/>
            </p:nvSpPr>
            <p:spPr>
              <a:xfrm>
                <a:off x="7935662" y="5081143"/>
                <a:ext cx="650631" cy="37807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모서리가 둥근 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62" y="5081143"/>
                <a:ext cx="650631" cy="37807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2"/>
                </a:solidFill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모서리가 둥근 직사각형 18"/>
              <p:cNvSpPr/>
              <p:nvPr/>
            </p:nvSpPr>
            <p:spPr>
              <a:xfrm>
                <a:off x="7935662" y="5784250"/>
                <a:ext cx="650631" cy="37807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모서리가 둥근 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62" y="5784250"/>
                <a:ext cx="650631" cy="37807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2"/>
                </a:solidFill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8946778" y="5629729"/>
            <a:ext cx="2400109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098570" y="4914339"/>
            <a:ext cx="0" cy="142175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넛 20"/>
          <p:cNvSpPr/>
          <p:nvPr/>
        </p:nvSpPr>
        <p:spPr>
          <a:xfrm>
            <a:off x="9210550" y="4900902"/>
            <a:ext cx="612000" cy="612000"/>
          </a:xfrm>
          <a:prstGeom prst="donut">
            <a:avLst>
              <a:gd name="adj" fmla="val 1143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도넛 22"/>
          <p:cNvSpPr/>
          <p:nvPr/>
        </p:nvSpPr>
        <p:spPr>
          <a:xfrm>
            <a:off x="10374591" y="5724090"/>
            <a:ext cx="612000" cy="612000"/>
          </a:xfrm>
          <a:prstGeom prst="donut">
            <a:avLst>
              <a:gd name="adj" fmla="val 1143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곱셈 기호 23"/>
          <p:cNvSpPr/>
          <p:nvPr/>
        </p:nvSpPr>
        <p:spPr>
          <a:xfrm>
            <a:off x="10235791" y="4749702"/>
            <a:ext cx="914400" cy="914400"/>
          </a:xfrm>
          <a:prstGeom prst="mathMultiply">
            <a:avLst>
              <a:gd name="adj1" fmla="val 90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9059350" y="5577669"/>
            <a:ext cx="914400" cy="914400"/>
          </a:xfrm>
          <a:prstGeom prst="mathMultiply">
            <a:avLst>
              <a:gd name="adj1" fmla="val 90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544572" y="36654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실제상태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73846" y="54325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판단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993074" y="646008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종 오류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129559" y="502700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종 오류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96406" y="1054727"/>
                <a:ext cx="11246055" cy="3877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제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종 오류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영가설이 참인데 대안 가설을 선택하는 오류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제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종 오류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영가설이 거짓인데 영가설을 선택하는 오류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예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A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씨가 유죄인 상태를 영가설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무죄인 상태를 대안 가설인 경우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-&gt; 1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종 오류가 더 심각한 상황이 되므로 제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종 오류를 범할 확률의 최대 허용한계를 유의 수준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𝛼</m:t>
                    </m:r>
                  </m:oMath>
                </a14:m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이라고 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하여 이를 특정한 값으로 정하고 검정을 실시한다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통상적으로 유의수준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0.05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사용한다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06" y="1054727"/>
                <a:ext cx="11246055" cy="38779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오류 종류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319530" y="3519368"/>
            <a:ext cx="4273041" cy="2757206"/>
            <a:chOff x="3319530" y="3385031"/>
            <a:chExt cx="4273041" cy="2757206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5192462" y="3761182"/>
              <a:ext cx="2303585" cy="62425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970331" y="4498848"/>
              <a:ext cx="1072662" cy="156209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5456234" y="3904242"/>
                  <a:ext cx="650631" cy="378070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모서리가 둥근 직사각형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234" y="3904242"/>
                  <a:ext cx="650631" cy="37807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6521402" y="3904242"/>
                  <a:ext cx="650631" cy="378070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모서리가 둥근 직사각형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1402" y="3904242"/>
                  <a:ext cx="650631" cy="37807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4181346" y="4731311"/>
                  <a:ext cx="650631" cy="378070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모서리가 둥근 직사각형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346" y="4731311"/>
                  <a:ext cx="650631" cy="37807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accent2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4181346" y="5434418"/>
                  <a:ext cx="650631" cy="378070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7" name="모서리가 둥근 직사각형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346" y="5434418"/>
                  <a:ext cx="650631" cy="37807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accent2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연결선 37"/>
            <p:cNvCxnSpPr/>
            <p:nvPr/>
          </p:nvCxnSpPr>
          <p:spPr>
            <a:xfrm>
              <a:off x="5192462" y="5279897"/>
              <a:ext cx="2400109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6344254" y="4564507"/>
              <a:ext cx="0" cy="1421751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도넛 39"/>
            <p:cNvSpPr/>
            <p:nvPr/>
          </p:nvSpPr>
          <p:spPr>
            <a:xfrm>
              <a:off x="5456234" y="4551070"/>
              <a:ext cx="612000" cy="612000"/>
            </a:xfrm>
            <a:prstGeom prst="donut">
              <a:avLst>
                <a:gd name="adj" fmla="val 1143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6620275" y="5374258"/>
              <a:ext cx="612000" cy="612000"/>
            </a:xfrm>
            <a:prstGeom prst="donut">
              <a:avLst>
                <a:gd name="adj" fmla="val 1143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곱셈 기호 41"/>
            <p:cNvSpPr/>
            <p:nvPr/>
          </p:nvSpPr>
          <p:spPr>
            <a:xfrm>
              <a:off x="6481475" y="4399870"/>
              <a:ext cx="914400" cy="914400"/>
            </a:xfrm>
            <a:prstGeom prst="mathMultiply">
              <a:avLst>
                <a:gd name="adj1" fmla="val 909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곱셈 기호 42"/>
            <p:cNvSpPr/>
            <p:nvPr/>
          </p:nvSpPr>
          <p:spPr>
            <a:xfrm>
              <a:off x="5305034" y="5227837"/>
              <a:ext cx="914400" cy="914400"/>
            </a:xfrm>
            <a:prstGeom prst="mathMultiply">
              <a:avLst>
                <a:gd name="adj1" fmla="val 909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90256" y="338503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실제상태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19530" y="50826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판단</a:t>
              </a:r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496047" y="4815349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종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무죄이지만</a:t>
            </a:r>
            <a:r>
              <a:rPr lang="en-US" altLang="ko-KR" dirty="0" smtClean="0"/>
              <a:t>, </a:t>
            </a:r>
            <a:r>
              <a:rPr lang="ko-KR" altLang="en-US" dirty="0"/>
              <a:t>유</a:t>
            </a:r>
            <a:r>
              <a:rPr lang="ko-KR" altLang="en-US" dirty="0" smtClean="0"/>
              <a:t>죄로 판단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12424" y="6394806"/>
            <a:ext cx="5793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종 오류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실제 유죄이지만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무죄로 판단</a:t>
            </a:r>
            <a:endParaRPr lang="ko-KR" altLang="en-US" sz="2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9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5817" y="884480"/>
                <a:ext cx="11246055" cy="5925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Step 3)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선택의 기준 수립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 수준과 기각역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3-2)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유의수준의 역할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기각역 수립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유의수준은 오류가 발생할 확률로서 이는 영가설 하에서 생성되는 표본분포에서의 확률을 나타낸다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-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대안가설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만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7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세 남자 어린이의 평균은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1220mm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아니다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이를 만족하는 상황은 다음과 같다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1)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𝑇</m:t>
                    </m:r>
                  </m:oMath>
                </a14:m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1220mm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보다 현저히 작은 경우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𝑇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&lt;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2)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𝑇</m:t>
                    </m:r>
                  </m:oMath>
                </a14:m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1220mm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보다 현저히 큰 경우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𝑇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&gt;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    </a:t>
                </a:r>
                <a:r>
                  <a:rPr lang="en-US" altLang="ko-KR" dirty="0" smtClean="0">
                    <a:solidFill>
                      <a:schemeClr val="accent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-&gt; </a:t>
                </a:r>
                <a:r>
                  <a:rPr lang="ko-KR" altLang="en-US" dirty="0" smtClean="0">
                    <a:solidFill>
                      <a:schemeClr val="accent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이런 기준이 되는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chemeClr val="accent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필요하다</a:t>
                </a:r>
                <a:r>
                  <a:rPr lang="en-US" altLang="ko-KR" dirty="0" smtClean="0">
                    <a:solidFill>
                      <a:schemeClr val="accent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r>
                  <a:rPr lang="ko-KR" altLang="en-US" dirty="0" smtClean="0">
                    <a:solidFill>
                      <a:schemeClr val="accent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 수준은 그 기준을 제시해주는 역할을 한다</a:t>
                </a:r>
                <a:r>
                  <a:rPr lang="en-US" altLang="ko-KR" dirty="0" smtClean="0">
                    <a:solidFill>
                      <a:schemeClr val="accent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-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작은 쪽의 기준을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이라 할 때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은 영가설 하의 분포에서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𝑇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ko-KR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𝛼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/2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되게 하는 값 </a:t>
                </a:r>
                <a:endParaRPr lang="en-US" altLang="ko-KR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-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큰 쪽의 기준을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라 할 때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영가설 하의 분포에서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𝑇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ko-KR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𝛼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/2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되게 하는 값</a:t>
                </a:r>
                <a:endParaRPr lang="en-US" altLang="ko-KR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=0.05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라 했을 때 작은 쪽 또는 큰 쪽 확률이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0.025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되게 하는 영가설 하에서 분포 값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구한다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자유도가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14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𝑡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분포로 다음과 같이 얻을 수 있다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884480"/>
                <a:ext cx="11246055" cy="5925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 수준과 기각역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096" y="6246020"/>
            <a:ext cx="2119886" cy="43682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477096" y="5430983"/>
            <a:ext cx="180000" cy="180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b="5803"/>
          <a:stretch/>
        </p:blipFill>
        <p:spPr>
          <a:xfrm>
            <a:off x="3807062" y="6246020"/>
            <a:ext cx="1959073" cy="41427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5817" y="884480"/>
                <a:ext cx="11246055" cy="2816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Step 3)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선택의 기준 수립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 수준과 기각역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3-2)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유의수준의 역할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기각역 수립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=−2.14</m:t>
                    </m:r>
                  </m:oMath>
                </a14:m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𝑢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=2.14</m:t>
                    </m:r>
                  </m:oMath>
                </a14:m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임계값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(critical value)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라 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임계값 바깥쪽의 영역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𝑇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&lt;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𝑇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&gt;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기각역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(rejection region)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이라 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임계값 안쪽의 영역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채택역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(acceptance region)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이라 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순서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유의수준 결정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-&gt;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기각역 수립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-&gt;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 계산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-&gt;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채택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or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기각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884480"/>
                <a:ext cx="11246055" cy="28161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 수준과 기각역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464776" y="1904808"/>
            <a:ext cx="180000" cy="180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"/>
          <a:stretch/>
        </p:blipFill>
        <p:spPr>
          <a:xfrm>
            <a:off x="2581965" y="3449133"/>
            <a:ext cx="6994010" cy="3408867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1464776" y="2311495"/>
            <a:ext cx="180000" cy="180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470004" y="2708316"/>
            <a:ext cx="180000" cy="180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1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5817" y="884480"/>
                <a:ext cx="11246055" cy="4163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Step 4)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검정통계량과 기각역을 이용한 판정 방법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 통계량은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0.753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이고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대안 가설은 남자 어린이의 키가 평균은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1220mm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아니다 이므로 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양쪽 검정의 경우이며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유의수준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=0.05</m:t>
                    </m:r>
                  </m:oMath>
                </a14:m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했을 경우 기각역은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𝑇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&lt;−2.14</m:t>
                    </m:r>
                  </m:oMath>
                </a14:m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𝑇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&gt;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2.14</m:t>
                    </m:r>
                  </m:oMath>
                </a14:m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두 곳에 있다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판정하는 방법에는 다음의 두 가지가 있다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 1)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검정통계량이 기각역에 있으면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영가설을 기각하고 대안가설 채택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  2)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검정통계량이 기각역에 있지 않으면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 채택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대안가설 기각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검정통계량은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0.753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기각역에 존재하지 않는다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이를 통하여 영가설을 채택한다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884480"/>
                <a:ext cx="11246055" cy="4163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848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판정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검정통계량과 기각역을 이용한 판정 방법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3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13176</TotalTime>
  <Words>680</Words>
  <Application>Microsoft Office PowerPoint</Application>
  <PresentationFormat>와이드스크린</PresentationFormat>
  <Paragraphs>173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Berlin Sans FB</vt:lpstr>
      <vt:lpstr>Cambria Math</vt:lpstr>
      <vt:lpstr>맑은 고딕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266</cp:revision>
  <cp:lastPrinted>2017-06-26T00:54:46Z</cp:lastPrinted>
  <dcterms:created xsi:type="dcterms:W3CDTF">2017-05-24T04:02:51Z</dcterms:created>
  <dcterms:modified xsi:type="dcterms:W3CDTF">2018-04-20T06:28:34Z</dcterms:modified>
</cp:coreProperties>
</file>