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D7F9F8"/>
    <a:srgbClr val="327EC4"/>
    <a:srgbClr val="01499D"/>
    <a:srgbClr val="00499C"/>
    <a:srgbClr val="FB5635"/>
    <a:srgbClr val="66CAC8"/>
    <a:srgbClr val="9EDEDC"/>
    <a:srgbClr val="87EDEB"/>
    <a:srgbClr val="71E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13CD8-ABF3-4636-BCE1-B123798FD2E3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0701A-2B40-4FDC-BE76-4F59E5B81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325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26501-4124-4589-ABB8-F540EE708129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B15BF-DF34-46FD-A7CB-9A0E790CA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058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2BC3-59D6-4B12-93B1-5B19EF900340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4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45C-6123-48BB-A636-BF951DD01657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5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BC37-EE77-4A95-8A84-E725E3AA7224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52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3CC7-3D31-41E0-B47A-EB573BDADBDC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24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6BB3-766B-4FFD-B55F-4A065439D992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9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8FCD-459F-4041-B96F-797456CEF57C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99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99DE-7AF0-4BFF-87E2-402481196FC6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2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77B3-497C-4B42-944F-2C7CA5C2DF48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63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1F18-8987-45CB-8D4B-628ACDF9DBD1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63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CC31-8704-4B98-A210-F0F7EDC8602B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85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DE10-0823-4D54-BFB9-B2BFAE9B9CC0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08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82AA6-C751-4D87-A102-A87CE41DEE06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25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hf hdr="0" ft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310" y="4793910"/>
            <a:ext cx="1439378" cy="1308526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 flipV="1">
            <a:off x="772495" y="2820052"/>
            <a:ext cx="10845073" cy="9129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4430" y="1946737"/>
            <a:ext cx="11043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latin typeface="Berlin Sans FB" panose="020E0602020502020306" pitchFamily="34" charset="0"/>
              </a:rPr>
              <a:t>Chapter 07 </a:t>
            </a:r>
            <a:r>
              <a:rPr lang="ko-KR" altLang="en-US" sz="4400" dirty="0" smtClean="0">
                <a:latin typeface="Berlin Sans FB" panose="020E0602020502020306" pitchFamily="34" charset="0"/>
              </a:rPr>
              <a:t>여러 모집단의 평균 비교 검정</a:t>
            </a:r>
            <a:endParaRPr lang="ko-KR" altLang="en-US" sz="4400" dirty="0">
              <a:latin typeface="Berlin Sans FB" panose="020E0602020502020306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20234" y="3374319"/>
            <a:ext cx="3951531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Arial Rounded MT Bold" panose="020F0704030504030204" pitchFamily="34" charset="0"/>
              </a:rPr>
              <a:t>R study</a:t>
            </a:r>
          </a:p>
          <a:p>
            <a:pPr algn="ctr">
              <a:lnSpc>
                <a:spcPct val="150000"/>
              </a:lnSpc>
            </a:pPr>
            <a:endParaRPr lang="en-US" altLang="ko-KR" sz="500" dirty="0">
              <a:latin typeface="Arial Rounded MT Bold" panose="020F07040305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Arial Rounded MT Bold" panose="020F0704030504030204" pitchFamily="34" charset="0"/>
              </a:rPr>
              <a:t>Chungnam </a:t>
            </a:r>
            <a:r>
              <a:rPr lang="en-US" altLang="ko-KR" sz="2000" dirty="0">
                <a:latin typeface="Arial Rounded MT Bold" panose="020F0704030504030204" pitchFamily="34" charset="0"/>
              </a:rPr>
              <a:t>National </a:t>
            </a:r>
            <a:r>
              <a:rPr lang="en-US" altLang="ko-KR" sz="2000" dirty="0" smtClean="0">
                <a:latin typeface="Arial Rounded MT Bold" panose="020F0704030504030204" pitchFamily="34" charset="0"/>
              </a:rPr>
              <a:t>University</a:t>
            </a:r>
            <a:endParaRPr lang="en-US" altLang="ko-KR" sz="2000" dirty="0">
              <a:latin typeface="Arial Rounded MT Bold" panose="020F070403050403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09277" y="6102436"/>
            <a:ext cx="15734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Arial Rounded MT Bold" panose="020F0704030504030204" pitchFamily="34" charset="0"/>
              </a:rPr>
              <a:t>July. 3. </a:t>
            </a:r>
            <a:r>
              <a:rPr lang="en-US" altLang="ko-KR" dirty="0">
                <a:latin typeface="Arial Rounded MT Bold" panose="020F0704030504030204" pitchFamily="34" charset="0"/>
              </a:rPr>
              <a:t>2017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4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0807" y="880190"/>
            <a:ext cx="11246055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install.packages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("ggplot2")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library("ggplot2")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ggplot(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data.frame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(x=c(0,5)),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aes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(x=x))+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stat_function(fun=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df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args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=list(df1=17, df2=25), colour="blue", size=1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)+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annotate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("segment", x=3, xend=3.5, y=1.1, yend=1.1, colour="blue", size=1)+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annotate("text", x=4.3, y=1.1, label="F(df1=17, df2=25)")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6240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3.R</a:t>
            </a:r>
            <a:r>
              <a:rPr lang="ko-KR" altLang="en-US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을 통한 분산의 동일성 검정</a:t>
            </a:r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(4)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058" y="3386711"/>
            <a:ext cx="5591823" cy="345511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44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570807" y="880190"/>
                <a:ext cx="11246055" cy="59190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실험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여아 신생아의 몸무게의 평균이 남아 신생아의 몸무게의 평균보다 작은가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?</a:t>
                </a: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영가설 </a:t>
                </a: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 :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여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아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신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생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아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남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아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신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생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아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=0</m:t>
                      </m:r>
                    </m:oMath>
                  </m:oMathPara>
                </a14:m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대립가설</a:t>
                </a: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: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여아신생아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남아신생아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=0</m:t>
                      </m:r>
                    </m:oMath>
                  </m:oMathPara>
                </a14:m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2)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검정통계량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두 집단의 평균의 차이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를 위한 검정 통계량</a:t>
                </a: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𝑉𝑎𝑟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ko-KR" altLang="en-US" b="0" i="1" smtClean="0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ko-KR" altLang="en-US" b="0" i="1" smtClean="0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altLang="ko-KR" b="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두 집단의 분산이 같다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𝜎</m:t>
                    </m:r>
                  </m:oMath>
                </a14:m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는 가정하에 다음과 같이 검정통계량을 변형한다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𝑇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)</m:t>
                          </m:r>
                        </m:num>
                        <m:den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07" y="880190"/>
                <a:ext cx="11246055" cy="5919056"/>
              </a:xfrm>
              <a:prstGeom prst="rect">
                <a:avLst/>
              </a:prstGeom>
              <a:blipFill>
                <a:blip r:embed="rId2"/>
                <a:stretch>
                  <a:fillRect l="-5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0449" y="56727"/>
            <a:ext cx="8884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4.</a:t>
            </a:r>
            <a:r>
              <a:rPr lang="ko-KR" altLang="en-US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서로</a:t>
            </a:r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독립인 두 모집단 </a:t>
            </a:r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: </a:t>
            </a:r>
            <a:r>
              <a:rPr lang="ko-KR" altLang="en-US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모평균의 차이 검정</a:t>
            </a:r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(1)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1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570807" y="880190"/>
                <a:ext cx="11246055" cy="53334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arenR" startAt="3"/>
                </a:pP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모집단의 분산을 모를 경우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공통 분산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를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구한다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𝑝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−1)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돋움" panose="020B060400010101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돋움" panose="020B0604000101010101" pitchFamily="50" charset="-127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돋움" panose="020B0604000101010101" pitchFamily="50" charset="-127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+(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−1)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R" startAt="4"/>
                </a:pP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두 </a:t>
                </a:r>
                <a:r>
                  <a:rPr lang="ko-KR" altLang="en-US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모집단으로부터의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두 표본으로 검정 통계량을 사용하고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자유도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n+m-2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를 가지는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t-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분포를 따른다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𝑡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𝑝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~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−2)</m:t>
                      </m:r>
                    </m:oMath>
                  </m:oMathPara>
                </a14:m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R" startAt="5"/>
                </a:pP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검정통계량은 영가설이 참이라는 가정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=0)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하에서 구하므로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검정통계량은 다음과 같다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𝑡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𝑝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~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𝑡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𝑛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𝑚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−2)</m:t>
                      </m:r>
                    </m:oMath>
                  </m:oMathPara>
                </a14:m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07" y="880190"/>
                <a:ext cx="11246055" cy="5333448"/>
              </a:xfrm>
              <a:prstGeom prst="rect">
                <a:avLst/>
              </a:prstGeom>
              <a:blipFill>
                <a:blip r:embed="rId2"/>
                <a:stretch>
                  <a:fillRect l="-5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0449" y="56727"/>
            <a:ext cx="8967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4.</a:t>
            </a:r>
            <a:r>
              <a:rPr lang="ko-KR" altLang="en-US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서로</a:t>
            </a:r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독립인 두 모집단 </a:t>
            </a:r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: </a:t>
            </a:r>
            <a:r>
              <a:rPr lang="ko-KR" altLang="en-US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모평균의 차이 검정</a:t>
            </a:r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(2)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70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0807" y="880190"/>
            <a:ext cx="1124605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mydata &lt;- read.table("E:/GoogleDrive/R/Chapter7/data/chapter7.txt",header=T)</a:t>
            </a: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t.test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(mydata$weight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~ mydata$gender, mu=0, alternative="less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", var.equal=TRUE)</a:t>
            </a:r>
          </a:p>
          <a:p>
            <a:pPr>
              <a:lnSpc>
                <a:spcPct val="150000"/>
              </a:lnSpc>
            </a:pPr>
            <a:endParaRPr lang="en-US" altLang="ko-KR" sz="2000" b="1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첫 번째 매개변수 </a:t>
            </a:r>
            <a:r>
              <a:rPr lang="en-US" altLang="ko-KR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ko-KR" altLang="en-US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ko-KR" altLang="en-US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몸무게</a:t>
            </a:r>
            <a:r>
              <a:rPr lang="en-US" altLang="ko-KR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~ </a:t>
            </a:r>
            <a:r>
              <a:rPr lang="ko-KR" altLang="en-US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성별</a:t>
            </a:r>
            <a:r>
              <a:rPr lang="en-US" altLang="ko-KR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성별에 따른 몸무게의 차이를 검정한다</a:t>
            </a:r>
            <a:r>
              <a:rPr lang="en-US" altLang="ko-KR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 번째 매개변수 </a:t>
            </a:r>
            <a:r>
              <a:rPr lang="en-US" altLang="ko-KR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mu</a:t>
            </a:r>
            <a:r>
              <a:rPr lang="ko-KR" altLang="en-US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영가설 상의 두 모집단의 평균의 차이</a:t>
            </a:r>
            <a:r>
              <a:rPr lang="en-US" altLang="ko-KR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기본값은 </a:t>
            </a:r>
            <a:r>
              <a:rPr lang="en-US" altLang="ko-KR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 번째 매개변수 </a:t>
            </a:r>
            <a:r>
              <a:rPr lang="en-US" altLang="ko-KR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alternative</a:t>
            </a:r>
            <a:r>
              <a:rPr lang="ko-KR" altLang="en-US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two.sided(</a:t>
            </a:r>
            <a:r>
              <a:rPr lang="ko-KR" altLang="en-US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양쪽꼬리검정</a:t>
            </a:r>
            <a:r>
              <a:rPr lang="en-US" altLang="ko-KR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 less(</a:t>
            </a:r>
            <a:r>
              <a:rPr lang="ko-KR" altLang="en-US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왼쪽꼬리</a:t>
            </a:r>
            <a:r>
              <a:rPr lang="en-US" altLang="ko-KR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 greater(</a:t>
            </a:r>
            <a:r>
              <a:rPr lang="ko-KR" altLang="en-US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오른쪽꼬리</a:t>
            </a:r>
            <a:r>
              <a:rPr lang="en-US" altLang="ko-KR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네 번째 매개변수 </a:t>
            </a:r>
            <a:r>
              <a:rPr lang="en-US" altLang="ko-KR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var.equal</a:t>
            </a:r>
            <a:r>
              <a:rPr lang="ko-KR" altLang="en-US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분산의 동일성 여부</a:t>
            </a:r>
            <a:r>
              <a:rPr lang="en-US" altLang="ko-KR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모집단의 분산의 동일성을 검정한 결과  </a:t>
            </a:r>
            <a:endParaRPr lang="en-US" altLang="ko-KR" sz="2000" b="1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      등분산으로 판단</a:t>
            </a:r>
            <a:r>
              <a:rPr lang="en-US" altLang="ko-KR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en-US" altLang="ko-KR" sz="2000" b="1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0449" y="56727"/>
            <a:ext cx="8962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4.</a:t>
            </a:r>
            <a:r>
              <a:rPr lang="ko-KR" altLang="en-US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서로</a:t>
            </a:r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독립인 두 모집단 </a:t>
            </a:r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: </a:t>
            </a:r>
            <a:r>
              <a:rPr lang="ko-KR" altLang="en-US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모평균의 차이 검정</a:t>
            </a:r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(3)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9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570807" y="880190"/>
                <a:ext cx="11246055" cy="40164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대응인 두 집단의 평균 비교는 동일한 관찰대상으로부터 처리 이전의 관찰과 처리 이후 관찰을 </a:t>
                </a:r>
                <a:endParaRPr lang="en-US" altLang="ko-KR" sz="20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통해 처리가 어떠한 영향을 미쳤는지 밝히는 데 많이 사용</a:t>
                </a:r>
                <a:endParaRPr lang="en-US" altLang="ko-KR" sz="20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457200" indent="-457200">
                  <a:lnSpc>
                    <a:spcPct val="150000"/>
                  </a:lnSpc>
                  <a:buAutoNum type="arabicParenR"/>
                </a:pP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가설 수립</a:t>
                </a:r>
                <a:endParaRPr lang="en-US" altLang="ko-KR" sz="20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치료요법이 효과가 있다면 복용 후 몸무게가 증가할 것으로 판단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영가설 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신경성 식욕부진증 치료요법은 효과가 없다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: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𝐷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≤0</m:t>
                    </m:r>
                  </m:oMath>
                </a14:m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𝐷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=0</m:t>
                    </m:r>
                  </m:oMath>
                </a14:m>
                <a:endParaRPr lang="en-US" altLang="ko-KR" sz="20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대안가설 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신경성 식욕부진증 치료요법은 효과가 있다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 :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𝐷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&gt;0</m:t>
                      </m:r>
                    </m:oMath>
                  </m:oMathPara>
                </a14:m>
                <a:endParaRPr lang="en-US" altLang="ko-KR" sz="20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07" y="880190"/>
                <a:ext cx="11246055" cy="4016484"/>
              </a:xfrm>
              <a:prstGeom prst="rect">
                <a:avLst/>
              </a:prstGeom>
              <a:blipFill>
                <a:blip r:embed="rId2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0449" y="56727"/>
            <a:ext cx="7465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5.</a:t>
            </a:r>
            <a:r>
              <a:rPr lang="ko-KR" altLang="en-US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서로 대응인 두 집단의 평균 차이 검정</a:t>
            </a:r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77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570807" y="880190"/>
                <a:ext cx="11246055" cy="38809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2) 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검정통계량 </a:t>
                </a:r>
                <a:endParaRPr lang="en-US" altLang="ko-KR" sz="20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영가설하에서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  <m:t>𝑝𝑟𝑒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  <m:t>𝑝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  <m:t>𝑜𝑠𝑡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𝐷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=0</m:t>
                    </m:r>
                  </m:oMath>
                </a14:m>
                <a:endParaRPr lang="en-US" altLang="ko-KR" sz="20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𝑇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𝐷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~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𝑡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(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𝑛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−1)</m:t>
                      </m:r>
                    </m:oMath>
                  </m:oMathPara>
                </a14:m>
                <a:endParaRPr lang="en-US" altLang="ko-KR" sz="20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: 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각 대응 별 차이의 표본 평균 </a:t>
                </a:r>
                <a:endParaRPr lang="en-US" altLang="ko-KR" sz="20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𝐷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표준편차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𝐷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𝑝𝑟𝑒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𝑝𝑜𝑠𝑡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</a:t>
                </a: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07" y="880190"/>
                <a:ext cx="11246055" cy="3880934"/>
              </a:xfrm>
              <a:prstGeom prst="rect">
                <a:avLst/>
              </a:prstGeom>
              <a:blipFill>
                <a:blip r:embed="rId2"/>
                <a:stretch>
                  <a:fillRect l="-5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0449" y="56727"/>
            <a:ext cx="7465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5.</a:t>
            </a:r>
            <a:r>
              <a:rPr lang="ko-KR" altLang="en-US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서로 대응인 두 집단의 평균 차이 검정</a:t>
            </a:r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76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0807" y="880190"/>
            <a:ext cx="11246055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R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코드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검정통계량구하기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mydata3 &lt;- read.csv("E:/GoogleDrive/R/Chapter7/data/01.anorexia.csv",header=T)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데이터의 총 개수</a:t>
            </a:r>
            <a:endParaRPr lang="en-US" altLang="ko-KR" sz="2000" b="1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&lt;-length(mydata3$Prior-mydata3$Post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데이터차이의 평균</a:t>
            </a:r>
            <a:endParaRPr lang="en-US" altLang="ko-KR" sz="2000" b="1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m&lt;-mean(mydata3$Prior-mydata3$Post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데이터차이의 표준편차</a:t>
            </a:r>
            <a:endParaRPr lang="en-US" altLang="ko-KR" sz="2000" b="1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s&lt;-</a:t>
            </a:r>
            <a:r>
              <a:rPr lang="en-US" altLang="ko-KR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sd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(mydata3$Prior-mydata3$Post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2000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검정통계량 계산</a:t>
            </a:r>
            <a:endParaRPr lang="en-US" altLang="ko-KR" sz="2000" b="1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(t.t&lt;-m/(s/sqrt(n)))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0449" y="56727"/>
            <a:ext cx="7465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5.</a:t>
            </a:r>
            <a:r>
              <a:rPr lang="ko-KR" altLang="en-US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서로 대응인 두 집단의 평균 차이 검정</a:t>
            </a:r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81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0807" y="880190"/>
            <a:ext cx="11246055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4)  R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코드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(T Test)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t.test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(mydata3$Prior,mydata3$Post,paired=</a:t>
            </a:r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T,alternative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="less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")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첫 번째 </a:t>
            </a:r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전달인자로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사전 관찰이 저장된 </a:t>
            </a:r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변수명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전달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 번째 </a:t>
            </a:r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전달인자로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사후 관찰이 저장된 </a:t>
            </a:r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변수명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전달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paired=T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 경우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 개의 </a:t>
            </a:r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전달인자를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대응표본으로 인식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0449" y="56727"/>
            <a:ext cx="7465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5.</a:t>
            </a:r>
            <a:r>
              <a:rPr lang="ko-KR" altLang="en-US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서로 대응인 두 집단의 평균 차이 검정</a:t>
            </a:r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295" y="3629155"/>
            <a:ext cx="8515350" cy="276225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570807" y="880190"/>
                <a:ext cx="11246055" cy="5170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AutoNum type="arabicParenR" startAt="5"/>
                </a:pP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결과</a:t>
                </a:r>
                <a:endParaRPr lang="en-US" altLang="ko-KR" sz="20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457200" indent="-457200">
                  <a:lnSpc>
                    <a:spcPct val="150000"/>
                  </a:lnSpc>
                  <a:buAutoNum type="arabicParenR" startAt="5"/>
                </a:pPr>
                <a:endParaRPr lang="en-US" altLang="ko-KR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457200" indent="-457200">
                  <a:lnSpc>
                    <a:spcPct val="150000"/>
                  </a:lnSpc>
                  <a:buAutoNum type="arabicParenR" startAt="5"/>
                </a:pPr>
                <a:endParaRPr lang="en-US" altLang="ko-KR" sz="20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457200" indent="-457200">
                  <a:lnSpc>
                    <a:spcPct val="150000"/>
                  </a:lnSpc>
                  <a:buAutoNum type="arabicParenR" startAt="5"/>
                </a:pPr>
                <a:endParaRPr lang="en-US" altLang="ko-KR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457200" indent="-457200">
                  <a:lnSpc>
                    <a:spcPct val="150000"/>
                  </a:lnSpc>
                  <a:buAutoNum type="arabicParenR" startAt="5"/>
                </a:pPr>
                <a:endParaRPr lang="en-US" altLang="ko-KR" sz="20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457200" indent="-457200">
                  <a:lnSpc>
                    <a:spcPct val="150000"/>
                  </a:lnSpc>
                  <a:buAutoNum type="arabicParenR" startAt="5"/>
                </a:pPr>
                <a:endParaRPr lang="en-US" altLang="ko-KR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457200" indent="-457200">
                  <a:lnSpc>
                    <a:spcPct val="150000"/>
                  </a:lnSpc>
                  <a:buAutoNum type="arabicParenR" startAt="5"/>
                </a:pPr>
                <a:endParaRPr lang="en-US" altLang="ko-KR" sz="20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유의수준은 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0.05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이고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2000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자유도는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16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인 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t-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분포에서 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왼쪽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 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한쪽 검정의 기각역은 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-1.746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으로</a:t>
                </a:r>
                <a:endParaRPr lang="en-US" altLang="ko-KR" sz="20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기각역은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∞≤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≤−1.746</m:t>
                    </m:r>
                  </m:oMath>
                </a14:m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이다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기각역을 이용한 판정 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검정 통계량은 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-4.185dlamfh 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기각역에 속함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영가설 기각</a:t>
                </a:r>
                <a:endParaRPr lang="en-US" altLang="ko-KR" sz="20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유의확률을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이용한 판정 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𝑃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𝑇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&lt;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𝑡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)</m:t>
                    </m:r>
                  </m:oMath>
                </a14:m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는 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0.00035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로 유의수준 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0.05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보다 작아 영가설을 기각 </a:t>
                </a:r>
                <a:endParaRPr lang="en-US" altLang="ko-KR" sz="20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07" y="880190"/>
                <a:ext cx="11246055" cy="5170646"/>
              </a:xfrm>
              <a:prstGeom prst="rect">
                <a:avLst/>
              </a:prstGeom>
              <a:blipFill>
                <a:blip r:embed="rId2"/>
                <a:stretch>
                  <a:fillRect l="-705" b="-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0449" y="56727"/>
            <a:ext cx="7465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5.</a:t>
            </a:r>
            <a:r>
              <a:rPr lang="ko-KR" altLang="en-US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서로 대응인 두 집단의 평균 차이 검정</a:t>
            </a:r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295" y="1373210"/>
            <a:ext cx="8515350" cy="276225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0807" y="880190"/>
            <a:ext cx="112460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 집단의 종류 </a:t>
            </a:r>
            <a:endParaRPr lang="en-US" altLang="ko-KR" sz="2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1.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서로 독립인 두 집단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독립 표본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서로 독립인 두 집단은 각 집단이 서로 영향을 끼치지 않는 집단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-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서로 독립인 두 개의 모집단으로부터 추출한 표본을 독립 표본이라고 한다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남녀의 시력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A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반의 성적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경기도와 강원도의 소득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3158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1.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모집단이 두 개 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117012" y="3355199"/>
            <a:ext cx="5923915" cy="3432392"/>
            <a:chOff x="3117012" y="3268858"/>
            <a:chExt cx="5923915" cy="343239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7012" y="3268858"/>
              <a:ext cx="5923915" cy="296195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708217" y="6331918"/>
              <a:ext cx="4971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남자 아이와 여자 아이의 체중</a:t>
              </a:r>
              <a:r>
                <a: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</a:t>
              </a:r>
              <a:r>
                <a:rPr lang="ko-KR" altLang="en-US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독립인 두 집단</a:t>
              </a:r>
              <a:r>
                <a: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)</a:t>
              </a:r>
              <a:endPara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3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7450015" y="3640015"/>
            <a:ext cx="1758462" cy="3072630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132384" y="3640015"/>
            <a:ext cx="1758462" cy="3072630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70807" y="880190"/>
            <a:ext cx="11246055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 집단의 종류 </a:t>
            </a:r>
            <a:endParaRPr lang="en-US" altLang="ko-KR" sz="2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서로 대응인 두 집단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대응 표본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처리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(treatment)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특성에 영향을 주고자 투입 혹은 시행하는 것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-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대응 표본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처리 이전과 이후를 각각의 모집단으로 판단하여 동일한 관찰 대상으로부터 처리 이전과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처리 이후를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1:1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대응시킨 두 집단으로부터의 표본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3158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1.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모집단이 두 개 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4457700" y="3444489"/>
            <a:ext cx="1090246" cy="52753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사전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784123" y="3444488"/>
            <a:ext cx="1090246" cy="52753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사후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285999" y="4202723"/>
            <a:ext cx="1488832" cy="4923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관찰대상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85999" y="4829908"/>
            <a:ext cx="1488832" cy="4923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관찰대상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285999" y="5855151"/>
            <a:ext cx="1488832" cy="4923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관찰대상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457700" y="4202723"/>
            <a:ext cx="1090246" cy="52753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83.8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457700" y="4829908"/>
            <a:ext cx="1090246" cy="52753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83.3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457700" y="5855151"/>
            <a:ext cx="1090246" cy="52753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87.3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784123" y="4202723"/>
            <a:ext cx="1090246" cy="52753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95.2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784123" y="4829908"/>
            <a:ext cx="1090246" cy="52753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94.3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784123" y="5855151"/>
            <a:ext cx="1090246" cy="52753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98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6224954" y="5214976"/>
            <a:ext cx="1006996" cy="781989"/>
          </a:xfrm>
          <a:prstGeom prst="rightArrow">
            <a:avLst/>
          </a:prstGeom>
          <a:solidFill>
            <a:srgbClr val="FFCCFF"/>
          </a:solidFill>
          <a:ln>
            <a:solidFill>
              <a:srgbClr val="FF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처리</a:t>
            </a:r>
            <a:endParaRPr lang="ko-KR" altLang="en-US" sz="20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1" name="직선 화살표 연결선 10"/>
          <p:cNvCxnSpPr>
            <a:stCxn id="20" idx="3"/>
            <a:endCxn id="24" idx="1"/>
          </p:cNvCxnSpPr>
          <p:nvPr/>
        </p:nvCxnSpPr>
        <p:spPr>
          <a:xfrm>
            <a:off x="5547946" y="4466492"/>
            <a:ext cx="2236177" cy="0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1" idx="3"/>
            <a:endCxn id="25" idx="1"/>
          </p:cNvCxnSpPr>
          <p:nvPr/>
        </p:nvCxnSpPr>
        <p:spPr>
          <a:xfrm>
            <a:off x="5547946" y="5093677"/>
            <a:ext cx="2236177" cy="0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3" idx="3"/>
            <a:endCxn id="26" idx="1"/>
          </p:cNvCxnSpPr>
          <p:nvPr/>
        </p:nvCxnSpPr>
        <p:spPr>
          <a:xfrm>
            <a:off x="5547946" y="6118920"/>
            <a:ext cx="2236177" cy="0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798621" y="5386135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621" y="5386135"/>
                <a:ext cx="4635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771029" y="5386135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029" y="5386135"/>
                <a:ext cx="4635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097452" y="542657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452" y="5426574"/>
                <a:ext cx="46358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71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0807" y="880190"/>
            <a:ext cx="11246055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서로 독립인 두 집단의 평균 차이 검정을 실시하기 위한 기본 가정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모집단의 분산을 알지 못하는 경우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-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서로 독립인 두 모집단은 정규분포를 이룬다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정규성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-&gt;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가정을 만족하지 못할 경우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비모수 검정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통해서 가설 검정 실시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(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책에서는 모집단이 정규분포를 만족하는 것으로 가정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-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 집단의 분산은 서로 동일하다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등분산성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-&gt;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 집단의 분산의 동일성이 필수 조건은 아니지만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분산이 동일하다는 가정하에서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t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통계량을 바로 이용할 수 있다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 집단의 분산이 다를 경우에도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통계량을 사용하지만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조금 더 복잡해진다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818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Berlin Sans FB" panose="020E0602020502020306" pitchFamily="34" charset="0"/>
              </a:rPr>
              <a:t>2</a:t>
            </a:r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.</a:t>
            </a:r>
            <a:r>
              <a:rPr lang="ko-KR" altLang="en-US" sz="3200" dirty="0">
                <a:solidFill>
                  <a:schemeClr val="bg1"/>
                </a:solidFill>
                <a:latin typeface="Berlin Sans FB" panose="020E0602020502020306" pitchFamily="34" charset="0"/>
              </a:rPr>
              <a:t>서</a:t>
            </a:r>
            <a:r>
              <a:rPr lang="ko-KR" altLang="en-US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로 독립인 두 집단에서의 평균 차이 검정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5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0807" y="880190"/>
            <a:ext cx="112460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평균만 다를 경우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평균과 분산이 다를 경우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-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①과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②의 분포는 평균과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0.5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서로 다르나 분산은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동일한 정규분포이다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-&gt;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 집단의 분산이 동일할 때는 평균 중심에서 관찰될 확률이 동일하므로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 집단을 비교할 때는 평균만 고려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-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①과 ③의 경우는 평균과 분산이 모두 다르다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부분을 보정하기 위해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검정통계량이 따르는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t-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분포의 자유도를 표본의 개수를 통하지 않고 다른 방법으로 구하여 비교할 수 있다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818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Berlin Sans FB" panose="020E0602020502020306" pitchFamily="34" charset="0"/>
              </a:rPr>
              <a:t>2</a:t>
            </a:r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.</a:t>
            </a:r>
            <a:r>
              <a:rPr lang="ko-KR" altLang="en-US" sz="3200" dirty="0">
                <a:solidFill>
                  <a:schemeClr val="bg1"/>
                </a:solidFill>
                <a:latin typeface="Berlin Sans FB" panose="020E0602020502020306" pitchFamily="34" charset="0"/>
              </a:rPr>
              <a:t>서</a:t>
            </a:r>
            <a:r>
              <a:rPr lang="ko-KR" altLang="en-US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로 독립인 두 집단에서의 평균 차이 검정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6"/>
          <a:stretch/>
        </p:blipFill>
        <p:spPr>
          <a:xfrm>
            <a:off x="2836841" y="3465514"/>
            <a:ext cx="6484258" cy="29527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90046" y="6418259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분산의 동일성 여부에 따른 차이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0807" y="880190"/>
            <a:ext cx="11246055" cy="45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여아 신생아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18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명의 몸무게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남아 신생아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26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명의 몸무게가 기록된 자료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6195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3.R</a:t>
            </a:r>
            <a:r>
              <a:rPr lang="ko-KR" altLang="en-US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을 통한 분산의 동일성 검정</a:t>
            </a:r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(1)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472320"/>
              </p:ext>
            </p:extLst>
          </p:nvPr>
        </p:nvGraphicFramePr>
        <p:xfrm>
          <a:off x="2102339" y="1591408"/>
          <a:ext cx="8720987" cy="25449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817">
                  <a:extLst>
                    <a:ext uri="{9D8B030D-6E8A-4147-A177-3AD203B41FA5}">
                      <a16:colId xmlns:a16="http://schemas.microsoft.com/office/drawing/2014/main" val="3458734583"/>
                    </a:ext>
                  </a:extLst>
                </a:gridCol>
                <a:gridCol w="792817">
                  <a:extLst>
                    <a:ext uri="{9D8B030D-6E8A-4147-A177-3AD203B41FA5}">
                      <a16:colId xmlns:a16="http://schemas.microsoft.com/office/drawing/2014/main" val="3179952588"/>
                    </a:ext>
                  </a:extLst>
                </a:gridCol>
                <a:gridCol w="792817">
                  <a:extLst>
                    <a:ext uri="{9D8B030D-6E8A-4147-A177-3AD203B41FA5}">
                      <a16:colId xmlns:a16="http://schemas.microsoft.com/office/drawing/2014/main" val="449993306"/>
                    </a:ext>
                  </a:extLst>
                </a:gridCol>
                <a:gridCol w="792817">
                  <a:extLst>
                    <a:ext uri="{9D8B030D-6E8A-4147-A177-3AD203B41FA5}">
                      <a16:colId xmlns:a16="http://schemas.microsoft.com/office/drawing/2014/main" val="703987277"/>
                    </a:ext>
                  </a:extLst>
                </a:gridCol>
                <a:gridCol w="792817">
                  <a:extLst>
                    <a:ext uri="{9D8B030D-6E8A-4147-A177-3AD203B41FA5}">
                      <a16:colId xmlns:a16="http://schemas.microsoft.com/office/drawing/2014/main" val="2238505856"/>
                    </a:ext>
                  </a:extLst>
                </a:gridCol>
                <a:gridCol w="792817">
                  <a:extLst>
                    <a:ext uri="{9D8B030D-6E8A-4147-A177-3AD203B41FA5}">
                      <a16:colId xmlns:a16="http://schemas.microsoft.com/office/drawing/2014/main" val="3458990148"/>
                    </a:ext>
                  </a:extLst>
                </a:gridCol>
                <a:gridCol w="792817">
                  <a:extLst>
                    <a:ext uri="{9D8B030D-6E8A-4147-A177-3AD203B41FA5}">
                      <a16:colId xmlns:a16="http://schemas.microsoft.com/office/drawing/2014/main" val="3291193279"/>
                    </a:ext>
                  </a:extLst>
                </a:gridCol>
                <a:gridCol w="792817">
                  <a:extLst>
                    <a:ext uri="{9D8B030D-6E8A-4147-A177-3AD203B41FA5}">
                      <a16:colId xmlns:a16="http://schemas.microsoft.com/office/drawing/2014/main" val="1354748069"/>
                    </a:ext>
                  </a:extLst>
                </a:gridCol>
                <a:gridCol w="792817">
                  <a:extLst>
                    <a:ext uri="{9D8B030D-6E8A-4147-A177-3AD203B41FA5}">
                      <a16:colId xmlns:a16="http://schemas.microsoft.com/office/drawing/2014/main" val="1872154163"/>
                    </a:ext>
                  </a:extLst>
                </a:gridCol>
                <a:gridCol w="792817">
                  <a:extLst>
                    <a:ext uri="{9D8B030D-6E8A-4147-A177-3AD203B41FA5}">
                      <a16:colId xmlns:a16="http://schemas.microsoft.com/office/drawing/2014/main" val="736417923"/>
                    </a:ext>
                  </a:extLst>
                </a:gridCol>
                <a:gridCol w="792817">
                  <a:extLst>
                    <a:ext uri="{9D8B030D-6E8A-4147-A177-3AD203B41FA5}">
                      <a16:colId xmlns:a16="http://schemas.microsoft.com/office/drawing/2014/main" val="1156314221"/>
                    </a:ext>
                  </a:extLst>
                </a:gridCol>
              </a:tblGrid>
              <a:tr h="508993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dirty="0" smtClean="0"/>
                        <a:t>여아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3837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3334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2208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1745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2576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3208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3746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3523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3430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3480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5201889"/>
                  </a:ext>
                </a:extLst>
              </a:tr>
              <a:tr h="50899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3116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3428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2184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2383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3500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3866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6542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3278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4222438"/>
                  </a:ext>
                </a:extLst>
              </a:tr>
              <a:tr h="508993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 smtClean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 smtClean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/>
                        <a:t>남아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3554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3838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3625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2846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3166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3520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3380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3294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3521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2902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591240"/>
                  </a:ext>
                </a:extLst>
              </a:tr>
              <a:tr h="5089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2635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3920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3690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3783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3300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3428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4162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3630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3345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963570"/>
                  </a:ext>
                </a:extLst>
              </a:tr>
              <a:tr h="50899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3406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3402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3736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3370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3150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5321769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570806" y="4205158"/>
                <a:ext cx="11246055" cy="1648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 startAt="2"/>
                </a:pP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가설 수립 </a:t>
                </a: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-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영가설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두 집단의 분산은 서로 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동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일하다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           -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대안가설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두 집단의 분산은 서로 동일하지 않다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r>
                  <a:rPr lang="en-US" altLang="ko-KR" dirty="0" smtClean="0"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: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b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𝜎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여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아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몸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무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게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b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𝜎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남아몸무게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=1</m:t>
                    </m:r>
                  </m:oMath>
                </a14:m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: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b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𝜎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여아몸무게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b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𝜎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남아몸무게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ko-KR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1</m:t>
                    </m:r>
                  </m:oMath>
                </a14:m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06" y="4205158"/>
                <a:ext cx="11246055" cy="1648656"/>
              </a:xfrm>
              <a:prstGeom prst="rect">
                <a:avLst/>
              </a:prstGeom>
              <a:blipFill>
                <a:blip r:embed="rId3"/>
                <a:stretch>
                  <a:fillRect l="-5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37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570807" y="880190"/>
                <a:ext cx="11246055" cy="5145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3. 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검정통계량 계산</a:t>
                </a: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- F-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분포를 따르는 검정통계량을 사용</a:t>
                </a: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𝐹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/(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−1)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/(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−1)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−1)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/(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−1)</m:t>
                          </m:r>
                        </m:num>
                        <m:den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𝑚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−1)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/(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−1)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/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/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~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𝐹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−1, 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−1)</m:t>
                      </m:r>
                    </m:oMath>
                  </m:oMathPara>
                </a14:m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이 식으로부터 영가설이 참이라는 가정 하에서 두 모집단의 분산이 같은 경우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즉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일 때 검정통계량은 다음과 같다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𝐹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/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/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~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𝐹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−1, 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−1)</m:t>
                      </m:r>
                    </m:oMath>
                  </m:oMathPara>
                </a14:m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07" y="880190"/>
                <a:ext cx="11246055" cy="5145319"/>
              </a:xfrm>
              <a:prstGeom prst="rect">
                <a:avLst/>
              </a:prstGeom>
              <a:blipFill>
                <a:blip r:embed="rId2"/>
                <a:stretch>
                  <a:fillRect l="-4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6245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3.R</a:t>
            </a:r>
            <a:r>
              <a:rPr lang="ko-KR" altLang="en-US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을 통한 분산의 동일성 검정</a:t>
            </a:r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(2)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24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0807" y="880190"/>
            <a:ext cx="11246055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 var.test()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-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분산의 동일성을 검정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-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표현식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‘data$weight(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몸무게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~ data$gender(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성별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)‘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통해 성별로 몸무게의 분산을 나눠서 비교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#txt</a:t>
            </a:r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데이터를 불러온다</a:t>
            </a:r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header=T</a:t>
            </a:r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라고 하면 </a:t>
            </a:r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txt </a:t>
            </a:r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데이터에 헤더가 있음을 의미한다</a:t>
            </a:r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mydata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&lt;- read.table("E:/GoogleDrive/R/Chapter7/data/chapter7.txt",header=T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불러온 데이터를 확인한다</a:t>
            </a:r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head(mydata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#var.test</a:t>
            </a:r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이용하여 분산의 동일성 검정을 수행한다</a:t>
            </a:r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2000" b="1" dirty="0">
              <a:solidFill>
                <a:schemeClr val="accent6">
                  <a:lumMod val="60000"/>
                  <a:lumOff val="4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var.test(mydata$weight ~ mydata$gender)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6240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3.R</a:t>
            </a:r>
            <a:r>
              <a:rPr lang="ko-KR" altLang="en-US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을 통한 분산의 동일성 검정</a:t>
            </a:r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(3)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09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570807" y="880190"/>
                <a:ext cx="11246055" cy="6140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 startAt="5"/>
                </a:pP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결과</a:t>
                </a: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 startAt="5"/>
                </a:pP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 startAt="5"/>
                </a:pP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 startAt="5"/>
                </a:pP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 startAt="5"/>
                </a:pP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05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1)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기각역을 이용한 판정 </a:t>
                </a: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검정통계량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2.1771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자유도가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17, 25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인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F-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분포에서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𝐹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=0.025</m:t>
                    </m:r>
                  </m:oMath>
                </a14:m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를 만족하는 임계값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2.36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qf(0.975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df1=17, df2=25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 </a:t>
                </a:r>
                <a:r>
                  <a:rPr lang="en-US" altLang="ko-KR" b="1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#r</a:t>
                </a:r>
                <a:r>
                  <a:rPr lang="ko-KR" altLang="en-US" b="1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에서는 </a:t>
                </a:r>
                <a:r>
                  <a:rPr lang="en-US" altLang="ko-KR" b="1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qf</a:t>
                </a:r>
                <a:r>
                  <a:rPr lang="ko-KR" altLang="en-US" b="1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함수를 이용하여 구한다</a:t>
                </a:r>
                <a:r>
                  <a:rPr lang="en-US" altLang="ko-KR" b="1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b="1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검정통계량이 채택역에 존재하므로 영가설을 채택한다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0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b="1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2)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유의확률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(p-value)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을 이용한 판정</a:t>
                </a: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유의확률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0.07526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으로 유의확률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0.05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보다 크므로 영가설을 채택한다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07" y="880190"/>
                <a:ext cx="11246055" cy="6140142"/>
              </a:xfrm>
              <a:prstGeom prst="rect">
                <a:avLst/>
              </a:prstGeom>
              <a:blipFill>
                <a:blip r:embed="rId2"/>
                <a:stretch>
                  <a:fillRect l="-5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6240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3.R</a:t>
            </a:r>
            <a:r>
              <a:rPr lang="ko-KR" altLang="en-US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을 통한 분산의 동일성 검정</a:t>
            </a:r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(4)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277208" y="1310052"/>
            <a:ext cx="7394332" cy="2325852"/>
            <a:chOff x="1679330" y="1452482"/>
            <a:chExt cx="8801100" cy="27813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9330" y="1452482"/>
              <a:ext cx="8801100" cy="2781300"/>
            </a:xfrm>
            <a:prstGeom prst="rect">
              <a:avLst/>
            </a:prstGeom>
          </p:spPr>
        </p:pic>
        <p:cxnSp>
          <p:nvCxnSpPr>
            <p:cNvPr id="8" name="직선 연결선 7"/>
            <p:cNvCxnSpPr/>
            <p:nvPr/>
          </p:nvCxnSpPr>
          <p:spPr>
            <a:xfrm>
              <a:off x="1679330" y="2549767"/>
              <a:ext cx="1440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344007" y="2549767"/>
              <a:ext cx="144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968646" y="2549767"/>
              <a:ext cx="1800000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7037768" y="2549767"/>
              <a:ext cx="2340000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5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13141</TotalTime>
  <Words>1075</Words>
  <Application>Microsoft Office PowerPoint</Application>
  <PresentationFormat>와이드스크린</PresentationFormat>
  <Paragraphs>244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Arial</vt:lpstr>
      <vt:lpstr>Arial Rounded MT Bold</vt:lpstr>
      <vt:lpstr>Berlin Sans FB</vt:lpstr>
      <vt:lpstr>Cambria Math</vt:lpstr>
      <vt:lpstr>맑은 고딕</vt:lpstr>
      <vt:lpstr>함초롬돋움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261</cp:revision>
  <cp:lastPrinted>2017-06-26T00:54:46Z</cp:lastPrinted>
  <dcterms:created xsi:type="dcterms:W3CDTF">2017-05-24T04:02:51Z</dcterms:created>
  <dcterms:modified xsi:type="dcterms:W3CDTF">2018-04-20T06:29:13Z</dcterms:modified>
</cp:coreProperties>
</file>