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F51"/>
    <a:srgbClr val="9CD5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RZiURQG3YQ88X81JAsy0m6c2bM8-xJe7/view?usp=sharing" TargetMode="External"/><Relationship Id="rId2" Type="http://schemas.openxmlformats.org/officeDocument/2006/relationships/hyperlink" Target="https://github.com/Srinivasa-Pradeep/Generative-Adversarial-Network-GAN-for-Handwritten-Digit-Generation" TargetMode="Externa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s://www.techtarget.com/searchenterpriseai/definition/generative-adversarial-network-GAN" TargetMode="External"/><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096975" y="1228228"/>
            <a:ext cx="3283487" cy="2705100"/>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357312" y="4009947"/>
            <a:ext cx="70152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Santhosh S</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4524375" y="4511124"/>
            <a:ext cx="5334000" cy="566822"/>
          </a:xfrm>
          <a:prstGeom prst="rect">
            <a:avLst/>
          </a:prstGeom>
        </p:spPr>
        <p:txBody>
          <a:bodyPr vert="horz" wrap="square" lIns="0" tIns="12700" rIns="0" bIns="0" rtlCol="0">
            <a:spAutoFit/>
          </a:bodyPr>
          <a:lstStyle/>
          <a:p>
            <a:pPr marL="12700">
              <a:lnSpc>
                <a:spcPct val="100000"/>
              </a:lnSpc>
              <a:spcBef>
                <a:spcPts val="100"/>
              </a:spcBef>
            </a:pPr>
            <a:r>
              <a:rPr lang="en-US" sz="3600" b="1" spc="10" dirty="0">
                <a:solidFill>
                  <a:srgbClr val="2D936B"/>
                </a:solidFill>
                <a:latin typeface="Trebuchet MS"/>
                <a:cs typeface="Trebuchet MS"/>
              </a:rPr>
              <a:t>Naan </a:t>
            </a:r>
            <a:r>
              <a:rPr lang="en-US" sz="3600" b="1" spc="10" dirty="0" err="1">
                <a:solidFill>
                  <a:srgbClr val="2D936B"/>
                </a:solidFill>
                <a:latin typeface="Trebuchet MS"/>
                <a:cs typeface="Trebuchet MS"/>
              </a:rPr>
              <a:t>Mudhalvan</a:t>
            </a:r>
            <a:r>
              <a:rPr sz="3600" b="1" spc="-165" dirty="0">
                <a:solidFill>
                  <a:srgbClr val="2D936B"/>
                </a:solidFill>
                <a:latin typeface="Trebuchet MS"/>
                <a:cs typeface="Trebuchet MS"/>
              </a:rPr>
              <a:t> </a:t>
            </a:r>
            <a:r>
              <a:rPr sz="3600" b="1" spc="-5" dirty="0">
                <a:solidFill>
                  <a:srgbClr val="2D936B"/>
                </a:solidFill>
                <a:latin typeface="Trebuchet MS"/>
                <a:cs typeface="Trebuchet MS"/>
              </a:rPr>
              <a:t>Project</a:t>
            </a:r>
            <a:endParaRPr sz="36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1B0B9FB0-0890-423A-9D61-117CB2192801}"/>
              </a:ext>
            </a:extLst>
          </p:cNvPr>
          <p:cNvPicPr>
            <a:picLocks noChangeAspect="1"/>
          </p:cNvPicPr>
          <p:nvPr/>
        </p:nvPicPr>
        <p:blipFill>
          <a:blip r:embed="rId2"/>
          <a:stretch>
            <a:fillRect/>
          </a:stretch>
        </p:blipFill>
        <p:spPr>
          <a:xfrm>
            <a:off x="833733" y="2022429"/>
            <a:ext cx="4483330" cy="3162463"/>
          </a:xfrm>
          <a:prstGeom prst="rect">
            <a:avLst/>
          </a:prstGeom>
        </p:spPr>
      </p:pic>
      <p:pic>
        <p:nvPicPr>
          <p:cNvPr id="12" name="Picture 11">
            <a:extLst>
              <a:ext uri="{FF2B5EF4-FFF2-40B4-BE49-F238E27FC236}">
                <a16:creationId xmlns:a16="http://schemas.microsoft.com/office/drawing/2014/main" id="{9E2F893F-3FC9-BC42-5D64-65816D38DB01}"/>
              </a:ext>
            </a:extLst>
          </p:cNvPr>
          <p:cNvPicPr>
            <a:picLocks noChangeAspect="1"/>
          </p:cNvPicPr>
          <p:nvPr/>
        </p:nvPicPr>
        <p:blipFill>
          <a:blip r:embed="rId3"/>
          <a:stretch>
            <a:fillRect/>
          </a:stretch>
        </p:blipFill>
        <p:spPr>
          <a:xfrm>
            <a:off x="5107320" y="2054181"/>
            <a:ext cx="5778797" cy="31307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a:hlinkClick r:id="rId2"/>
          </p:cNvPr>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hlinkClick r:id="rId3"/>
              </a:rPr>
              <a:t>Demo</a:t>
            </a:r>
            <a:r>
              <a:rPr sz="2000" u="heavy" spc="-130" dirty="0">
                <a:solidFill>
                  <a:srgbClr val="006FC0"/>
                </a:solidFill>
                <a:uFill>
                  <a:solidFill>
                    <a:srgbClr val="006FC0"/>
                  </a:solidFill>
                </a:uFill>
                <a:latin typeface="Trebuchet MS"/>
                <a:cs typeface="Trebuchet MS"/>
                <a:hlinkClick r:id="rId3"/>
              </a:rPr>
              <a:t> </a:t>
            </a:r>
            <a:r>
              <a:rPr sz="2000" u="heavy" spc="25"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sp>
        <p:nvSpPr>
          <p:cNvPr id="13" name="object 4">
            <a:extLst>
              <a:ext uri="{FF2B5EF4-FFF2-40B4-BE49-F238E27FC236}">
                <a16:creationId xmlns:a16="http://schemas.microsoft.com/office/drawing/2014/main"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12" name="Picture 11">
            <a:extLst>
              <a:ext uri="{FF2B5EF4-FFF2-40B4-BE49-F238E27FC236}">
                <a16:creationId xmlns:a16="http://schemas.microsoft.com/office/drawing/2014/main" id="{D41971B7-89DB-7E28-4736-743A53C678CD}"/>
              </a:ext>
            </a:extLst>
          </p:cNvPr>
          <p:cNvPicPr>
            <a:picLocks noChangeAspect="1"/>
          </p:cNvPicPr>
          <p:nvPr/>
        </p:nvPicPr>
        <p:blipFill>
          <a:blip r:embed="rId4"/>
          <a:stretch>
            <a:fillRect/>
          </a:stretch>
        </p:blipFill>
        <p:spPr>
          <a:xfrm>
            <a:off x="914400" y="1738067"/>
            <a:ext cx="4572000" cy="2032740"/>
          </a:xfrm>
          <a:prstGeom prst="rect">
            <a:avLst/>
          </a:prstGeom>
        </p:spPr>
      </p:pic>
      <p:pic>
        <p:nvPicPr>
          <p:cNvPr id="1026" name="Picture 2">
            <a:extLst>
              <a:ext uri="{FF2B5EF4-FFF2-40B4-BE49-F238E27FC236}">
                <a16:creationId xmlns:a16="http://schemas.microsoft.com/office/drawing/2014/main" id="{7724831C-5FC1-85C9-5724-931C49AD68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8014" y="1524000"/>
            <a:ext cx="4057650" cy="3609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43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6" name="TextBox 5">
            <a:extLst>
              <a:ext uri="{FF2B5EF4-FFF2-40B4-BE49-F238E27FC236}">
                <a16:creationId xmlns:a16="http://schemas.microsoft.com/office/drawing/2014/main" id="{3CAC6CB6-DF47-CFE7-BD7F-9BB2F3359B3D}"/>
              </a:ext>
            </a:extLst>
          </p:cNvPr>
          <p:cNvSpPr txBox="1"/>
          <p:nvPr/>
        </p:nvSpPr>
        <p:spPr>
          <a:xfrm>
            <a:off x="700295" y="1371600"/>
            <a:ext cx="8620125" cy="4456476"/>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In summary, our Generative Adversarial Network (GAN) has shown remarkable progress in generating lifelike handwritten digit images akin to the MNIST dataset. By exploring diverse network architectures and fine-tuning parameters, we've achieved superior image quality and stability. The detailed documentation ensures easy deployment and accessibility, promising broader applications in image generation and beyond.</a:t>
            </a:r>
            <a:endParaRPr lang="en-IN" sz="2400" dirty="0">
              <a:latin typeface="Trebuchet MS" panose="020B0603020202020204" pitchFamily="34" charset="0"/>
            </a:endParaRPr>
          </a:p>
        </p:txBody>
      </p:sp>
    </p:spTree>
    <p:extLst>
      <p:ext uri="{BB962C8B-B14F-4D97-AF65-F5344CB8AC3E}">
        <p14:creationId xmlns:p14="http://schemas.microsoft.com/office/powerpoint/2010/main" val="173808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https://numpy.org/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US" sz="2000" kern="0" dirty="0">
                <a:solidFill>
                  <a:srgbClr val="42AF51"/>
                </a:solidFill>
                <a:latin typeface="Trebuchet MS" panose="020B0603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scikit-learn: machine learning in Python — scikit-learn 1.4.1 documentation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MNIST handwritten digit database, Yann LeCun, Corinna Cortes and Chris Burges</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https://www.techtarget.com/searchenterpriseai/definition/generative-adversarial-network-GAN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endParaRPr lang="en-IN" sz="2000" kern="0" dirty="0">
              <a:solidFill>
                <a:srgbClr val="42AF51"/>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08109" y="1038225"/>
            <a:ext cx="10004425" cy="1324722"/>
          </a:xfrm>
          <a:prstGeom prst="rect">
            <a:avLst/>
          </a:prstGeom>
        </p:spPr>
        <p:txBody>
          <a:bodyPr vert="horz" wrap="square" lIns="0" tIns="16510" rIns="0" bIns="0" rtlCol="0">
            <a:spAutoFit/>
          </a:bodyPr>
          <a:lstStyle/>
          <a:p>
            <a:pPr marL="12700">
              <a:lnSpc>
                <a:spcPct val="100000"/>
              </a:lnSpc>
              <a:spcBef>
                <a:spcPts val="130"/>
              </a:spcBef>
            </a:pPr>
            <a:r>
              <a:rPr lang="de-DE" sz="4250" spc="5" dirty="0"/>
              <a:t>Generative Adversarial Network (GAN) for Handwritten Digit Generation</a:t>
            </a:r>
            <a:endParaRPr lang="en-IN"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33" name="TextBox 32">
            <a:extLst>
              <a:ext uri="{FF2B5EF4-FFF2-40B4-BE49-F238E27FC236}">
                <a16:creationId xmlns:a16="http://schemas.microsoft.com/office/drawing/2014/main" id="{9ED57F71-9360-810F-5409-A4CF3B6F0679}"/>
              </a:ext>
            </a:extLst>
          </p:cNvPr>
          <p:cNvSpPr txBox="1"/>
          <p:nvPr/>
        </p:nvSpPr>
        <p:spPr>
          <a:xfrm>
            <a:off x="508109" y="2604998"/>
            <a:ext cx="8440828" cy="1200329"/>
          </a:xfrm>
          <a:prstGeom prst="rect">
            <a:avLst/>
          </a:prstGeom>
          <a:noFill/>
        </p:spPr>
        <p:txBody>
          <a:bodyPr wrap="square" rtlCol="0">
            <a:spAutoFit/>
          </a:bodyPr>
          <a:lstStyle/>
          <a:p>
            <a:r>
              <a:rPr lang="en-US" sz="2400" dirty="0"/>
              <a:t>Create a Generative Adversarial Network (GAN) that can produce images of handwritten digits similar to those found in the MNIST dataset.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object 20"/>
          <p:cNvPicPr/>
          <p:nvPr/>
        </p:nvPicPr>
        <p:blipFill>
          <a:blip r:embed="rId2" cstate="print"/>
          <a:stretch>
            <a:fillRect/>
          </a:stretch>
        </p:blipFill>
        <p:spPr>
          <a:xfrm>
            <a:off x="5037" y="4524380"/>
            <a:ext cx="1382140" cy="2333620"/>
          </a:xfrm>
          <a:prstGeom prst="rect">
            <a:avLst/>
          </a:prstGeom>
        </p:spPr>
      </p:pic>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6A92BF04-EA47-BB43-C99C-F7B458E2C8CA}"/>
              </a:ext>
            </a:extLst>
          </p:cNvPr>
          <p:cNvSpPr txBox="1"/>
          <p:nvPr/>
        </p:nvSpPr>
        <p:spPr>
          <a:xfrm>
            <a:off x="1580070" y="1242407"/>
            <a:ext cx="9166225" cy="3902479"/>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rebuchet MS" panose="020B0603020202020204" pitchFamily="34" charset="0"/>
              </a:rPr>
              <a:t>Problem Statement</a:t>
            </a:r>
          </a:p>
          <a:p>
            <a:pPr marL="342900" indent="-342900">
              <a:lnSpc>
                <a:spcPct val="150000"/>
              </a:lnSpc>
              <a:buFont typeface="+mj-lt"/>
              <a:buAutoNum type="arabicPeriod"/>
            </a:pPr>
            <a:r>
              <a:rPr lang="en-US" sz="2400" dirty="0">
                <a:latin typeface="Trebuchet MS" panose="020B0603020202020204" pitchFamily="34" charset="0"/>
              </a:rPr>
              <a:t>Project Overview</a:t>
            </a:r>
          </a:p>
          <a:p>
            <a:pPr marL="342900" indent="-342900">
              <a:lnSpc>
                <a:spcPct val="150000"/>
              </a:lnSpc>
              <a:buFont typeface="+mj-lt"/>
              <a:buAutoNum type="arabicPeriod"/>
            </a:pPr>
            <a:r>
              <a:rPr lang="en-US" sz="2400" dirty="0">
                <a:latin typeface="Trebuchet MS" panose="020B0603020202020204" pitchFamily="34" charset="0"/>
              </a:rPr>
              <a:t>End Users</a:t>
            </a:r>
          </a:p>
          <a:p>
            <a:pPr marL="342900" indent="-342900">
              <a:lnSpc>
                <a:spcPct val="150000"/>
              </a:lnSpc>
              <a:buFont typeface="+mj-lt"/>
              <a:buAutoNum type="arabicPeriod"/>
            </a:pPr>
            <a:r>
              <a:rPr lang="en-US" sz="2400" dirty="0">
                <a:latin typeface="Trebuchet MS" panose="020B0603020202020204" pitchFamily="34" charset="0"/>
              </a:rPr>
              <a:t>Solution and Value Proposition</a:t>
            </a:r>
          </a:p>
          <a:p>
            <a:pPr marL="342900" indent="-342900">
              <a:lnSpc>
                <a:spcPct val="150000"/>
              </a:lnSpc>
              <a:buFont typeface="+mj-lt"/>
              <a:buAutoNum type="arabicPeriod"/>
            </a:pPr>
            <a:r>
              <a:rPr lang="en-US" sz="2400" dirty="0">
                <a:latin typeface="Trebuchet MS" panose="020B0603020202020204" pitchFamily="34" charset="0"/>
              </a:rPr>
              <a:t>Unique Aspects of the Solution</a:t>
            </a:r>
          </a:p>
          <a:p>
            <a:pPr marL="342900" indent="-342900">
              <a:lnSpc>
                <a:spcPct val="150000"/>
              </a:lnSpc>
              <a:buFont typeface="+mj-lt"/>
              <a:buAutoNum type="arabicPeriod"/>
            </a:pPr>
            <a:r>
              <a:rPr lang="en-US" sz="2400" dirty="0">
                <a:latin typeface="Trebuchet MS" panose="020B0603020202020204" pitchFamily="34" charset="0"/>
              </a:rPr>
              <a:t>Modelling</a:t>
            </a:r>
          </a:p>
          <a:p>
            <a:pPr marL="342900" indent="-342900">
              <a:lnSpc>
                <a:spcPct val="150000"/>
              </a:lnSpc>
              <a:buFont typeface="+mj-lt"/>
              <a:buAutoNum type="arabicPeriod"/>
            </a:pPr>
            <a:r>
              <a:rPr lang="en-US" sz="2400" dirty="0">
                <a:latin typeface="Trebuchet MS" panose="020B0603020202020204" pitchFamily="34" charset="0"/>
              </a:rPr>
              <a:t>Results</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1F214284-AE91-CB0E-6F9B-782CF632F290}"/>
              </a:ext>
            </a:extLst>
          </p:cNvPr>
          <p:cNvSpPr txBox="1"/>
          <p:nvPr/>
        </p:nvSpPr>
        <p:spPr>
          <a:xfrm>
            <a:off x="710247" y="1524000"/>
            <a:ext cx="8995728" cy="2240485"/>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	The aim of the is to produce handwritten digits like those present in MNIST dataset using Generative Adversarial Network(GAN). MNIST comprises 28x28 grayscale images of handwritten digits ranging from 0 to 9.</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9" name="TextBox 18">
            <a:extLst>
              <a:ext uri="{FF2B5EF4-FFF2-40B4-BE49-F238E27FC236}">
                <a16:creationId xmlns:a16="http://schemas.microsoft.com/office/drawing/2014/main" id="{A7DCD6F4-53C0-3858-F441-B40CE284460F}"/>
              </a:ext>
            </a:extLst>
          </p:cNvPr>
          <p:cNvSpPr txBox="1"/>
          <p:nvPr/>
        </p:nvSpPr>
        <p:spPr>
          <a:xfrm>
            <a:off x="832485" y="1565364"/>
            <a:ext cx="7560946" cy="3913059"/>
          </a:xfrm>
          <a:prstGeom prst="rect">
            <a:avLst/>
          </a:prstGeom>
          <a:noFill/>
        </p:spPr>
        <p:txBody>
          <a:bodyPr wrap="square" rtlCol="0">
            <a:spAutoFit/>
          </a:bodyPr>
          <a:lstStyle/>
          <a:p>
            <a:pPr algn="just">
              <a:lnSpc>
                <a:spcPct val="150000"/>
              </a:lnSpc>
            </a:pPr>
            <a:r>
              <a:rPr lang="en-US" sz="2400" dirty="0"/>
              <a:t>Acquiring data, designing the model, training, evaluating, and deploying are some of the major processes in the project. To construct and train the GAN architecture, it makes use of deep learning frameworks like TensorFlow and </a:t>
            </a:r>
            <a:r>
              <a:rPr lang="en-US" sz="2400" dirty="0" err="1"/>
              <a:t>Keras</a:t>
            </a:r>
            <a:r>
              <a:rPr lang="en-US" sz="2400" dirty="0"/>
              <a:t>. The project also places a strong emphasis on </a:t>
            </a:r>
            <a:r>
              <a:rPr lang="en-US" sz="2400" dirty="0" err="1"/>
              <a:t>optimisation</a:t>
            </a:r>
            <a:r>
              <a:rPr lang="en-US" sz="2400" dirty="0"/>
              <a:t> and experimentation to produce the best outcomes.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DEC81F1C-BE69-341E-0A6F-296054275026}"/>
              </a:ext>
            </a:extLst>
          </p:cNvPr>
          <p:cNvSpPr txBox="1"/>
          <p:nvPr/>
        </p:nvSpPr>
        <p:spPr>
          <a:xfrm>
            <a:off x="811880" y="1527338"/>
            <a:ext cx="8620125" cy="390247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Researchers and developers who are studying GANs, image generation, or handwriting recognition.</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Educators who teach deep learning, GANs, or image generation can use the tool.</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Developers or engineers working on applications that require  handwritten digits, such as optical character recognition (OCR).</a:t>
            </a:r>
            <a:endParaRPr lang="en-IN" sz="24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378618" y="1547363"/>
            <a:ext cx="8620125" cy="5262979"/>
          </a:xfrm>
          <a:prstGeom prst="rect">
            <a:avLst/>
          </a:prstGeom>
          <a:noFill/>
        </p:spPr>
        <p:txBody>
          <a:bodyPr wrap="square" rtlCol="0">
            <a:spAutoFit/>
          </a:bodyPr>
          <a:lstStyle/>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Using TensorFlow/</a:t>
            </a:r>
            <a:r>
              <a:rPr lang="en-US" sz="2400" b="0" i="0" dirty="0" err="1">
                <a:solidFill>
                  <a:schemeClr val="tx1"/>
                </a:solidFill>
                <a:effectLst/>
                <a:latin typeface="Arial" panose="020B0604020202020204" pitchFamily="34" charset="0"/>
                <a:cs typeface="Arial" panose="020B0604020202020204" pitchFamily="34" charset="0"/>
              </a:rPr>
              <a:t>Keras</a:t>
            </a:r>
            <a:r>
              <a:rPr lang="en-US" sz="2400" b="0" i="0" dirty="0">
                <a:solidFill>
                  <a:schemeClr val="tx1"/>
                </a:solidFill>
                <a:effectLst/>
                <a:latin typeface="Arial" panose="020B0604020202020204" pitchFamily="34" charset="0"/>
                <a:cs typeface="Arial" panose="020B0604020202020204" pitchFamily="34" charset="0"/>
              </a:rPr>
              <a:t>, create a GAN architecture with a discriminator network and a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Construct a neural network that has several layers of activation layers (such as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 and Tanh) and fully connected (Dense) layers.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Make modifications to the layer sizes, depth of the network, and </a:t>
            </a:r>
            <a:r>
              <a:rPr lang="en-US" sz="2400" b="0" i="0" dirty="0" err="1">
                <a:solidFill>
                  <a:schemeClr val="tx1"/>
                </a:solidFill>
                <a:effectLst/>
                <a:latin typeface="Arial" panose="020B0604020202020204" pitchFamily="34" charset="0"/>
                <a:cs typeface="Arial" panose="020B0604020202020204" pitchFamily="34" charset="0"/>
              </a:rPr>
              <a:t>normalisation</a:t>
            </a:r>
            <a:r>
              <a:rPr lang="en-US" sz="2400" b="0" i="0" dirty="0">
                <a:solidFill>
                  <a:schemeClr val="tx1"/>
                </a:solidFill>
                <a:effectLst/>
                <a:latin typeface="Arial" panose="020B0604020202020204" pitchFamily="34" charset="0"/>
                <a:cs typeface="Arial" panose="020B0604020202020204" pitchFamily="34" charset="0"/>
              </a:rPr>
              <a:t> methods.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Create a neural network with a binary classification output that shares architectural decisions with the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Use activation functions to create probability scores and introduce non-linearity, such as Sigmoid and Leaky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a:t>
            </a:r>
          </a:p>
          <a:p>
            <a:pPr marL="800100" lvl="1" indent="-342900" algn="just">
              <a:buFont typeface="Arial" panose="020B0604020202020204" pitchFamily="34" charset="0"/>
              <a:buChar char="•"/>
            </a:pPr>
            <a:endParaRPr lang="en-US" sz="2400" b="0" i="0"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6" y="1325753"/>
            <a:ext cx="8782050" cy="445647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Innovative Network Architectures</a:t>
            </a:r>
            <a:r>
              <a:rPr lang="en-US" sz="2400" b="1" dirty="0">
                <a:latin typeface="Trebuchet MS" panose="020B0603020202020204" pitchFamily="34" charset="0"/>
              </a:rPr>
              <a:t>: </a:t>
            </a:r>
            <a:r>
              <a:rPr lang="en-US" sz="2400" dirty="0">
                <a:latin typeface="Trebuchet MS" panose="020B0603020202020204" pitchFamily="34" charset="0"/>
              </a:rPr>
              <a:t>Exploring varied architectural designs for both the generator and discriminator networks to ensure the creation of realistic and diverse digit images.</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Performance Optimization</a:t>
            </a:r>
            <a:r>
              <a:rPr lang="en-US" sz="2400" b="1" dirty="0">
                <a:latin typeface="Trebuchet MS" panose="020B0603020202020204" pitchFamily="34" charset="0"/>
              </a:rPr>
              <a:t>: </a:t>
            </a:r>
            <a:r>
              <a:rPr lang="en-US" sz="2400" dirty="0">
                <a:latin typeface="Trebuchet MS" panose="020B0603020202020204" pitchFamily="34" charset="0"/>
              </a:rPr>
              <a:t>Conducting thorough experimentation and hyperparameter tuning to maximize the GAN model's performance, resulting in improved image quality and stability.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object 7"/>
          <p:cNvSpPr txBox="1"/>
          <p:nvPr/>
        </p:nvSpPr>
        <p:spPr>
          <a:xfrm>
            <a:off x="739775" y="999781"/>
            <a:ext cx="8613775" cy="5460220"/>
          </a:xfrm>
          <a:prstGeom prst="rect">
            <a:avLst/>
          </a:prstGeom>
        </p:spPr>
        <p:txBody>
          <a:bodyPr vert="horz" wrap="square" lIns="0" tIns="12700" rIns="0" bIns="0" rtlCol="0">
            <a:spAutoFit/>
          </a:bodyPr>
          <a:lstStyle/>
          <a:p>
            <a:pPr marL="12700" algn="just">
              <a:lnSpc>
                <a:spcPct val="150000"/>
              </a:lnSpc>
              <a:spcBef>
                <a:spcPts val="100"/>
              </a:spcBef>
            </a:pPr>
            <a:r>
              <a:rPr lang="en-US" sz="1800" b="1" spc="-45" dirty="0">
                <a:latin typeface="Trebuchet MS"/>
                <a:cs typeface="Trebuchet MS"/>
              </a:rPr>
              <a:t>Generator Network Design</a:t>
            </a:r>
            <a:r>
              <a:rPr lang="en-US" sz="1800" spc="-45" dirty="0">
                <a:latin typeface="Trebuchet MS"/>
                <a:cs typeface="Trebuchet MS"/>
              </a:rPr>
              <a:t>: Design the architecture of the generator network, experimenting with various layer sizes, depths, and activation functions like </a:t>
            </a:r>
            <a:r>
              <a:rPr lang="en-US" sz="1800" spc="-45" dirty="0" err="1">
                <a:latin typeface="Trebuchet MS"/>
                <a:cs typeface="Trebuchet MS"/>
              </a:rPr>
              <a:t>ReLU</a:t>
            </a:r>
            <a:r>
              <a:rPr lang="en-US" sz="1800" spc="-45" dirty="0">
                <a:latin typeface="Trebuchet MS"/>
                <a:cs typeface="Trebuchet MS"/>
              </a:rPr>
              <a:t> and Tanh to generate realistic digit images.</a:t>
            </a:r>
          </a:p>
          <a:p>
            <a:pPr marL="12700" algn="just">
              <a:lnSpc>
                <a:spcPct val="150000"/>
              </a:lnSpc>
              <a:spcBef>
                <a:spcPts val="100"/>
              </a:spcBef>
            </a:pPr>
            <a:r>
              <a:rPr lang="en-US" sz="1800" b="1" spc="-45" dirty="0">
                <a:latin typeface="Trebuchet MS"/>
                <a:cs typeface="Trebuchet MS"/>
              </a:rPr>
              <a:t>Discriminator Network Design</a:t>
            </a:r>
            <a:r>
              <a:rPr lang="en-US" sz="1800" spc="-45" dirty="0">
                <a:latin typeface="Trebuchet MS"/>
                <a:cs typeface="Trebuchet MS"/>
              </a:rPr>
              <a:t>: Develop the discriminator network architecture, exploring different layer configurations and activation functions such as Sigmoid and Leaky </a:t>
            </a:r>
            <a:r>
              <a:rPr lang="en-US" sz="1800" spc="-45" dirty="0" err="1">
                <a:latin typeface="Trebuchet MS"/>
                <a:cs typeface="Trebuchet MS"/>
              </a:rPr>
              <a:t>ReLU</a:t>
            </a:r>
            <a:r>
              <a:rPr lang="en-US" sz="1800" spc="-45" dirty="0">
                <a:latin typeface="Trebuchet MS"/>
                <a:cs typeface="Trebuchet MS"/>
              </a:rPr>
              <a:t> to distinguish between real and generated images.</a:t>
            </a:r>
          </a:p>
          <a:p>
            <a:pPr marL="12700" algn="just">
              <a:lnSpc>
                <a:spcPct val="150000"/>
              </a:lnSpc>
              <a:spcBef>
                <a:spcPts val="100"/>
              </a:spcBef>
            </a:pPr>
            <a:r>
              <a:rPr lang="en-US" sz="1800" b="1" spc="-45" dirty="0">
                <a:latin typeface="Trebuchet MS"/>
                <a:cs typeface="Trebuchet MS"/>
              </a:rPr>
              <a:t>Hyperparameter Tuning</a:t>
            </a:r>
            <a:r>
              <a:rPr lang="en-US" sz="1800" spc="-45" dirty="0">
                <a:latin typeface="Trebuchet MS"/>
                <a:cs typeface="Trebuchet MS"/>
              </a:rPr>
              <a:t>: Conduct extensive experimentation and hyperparameter tuning to optimize the GAN model's performance, focusing on parameters like learning rate, batch size, and network depth.</a:t>
            </a:r>
          </a:p>
          <a:p>
            <a:pPr marL="12700" algn="just">
              <a:lnSpc>
                <a:spcPct val="150000"/>
              </a:lnSpc>
              <a:spcBef>
                <a:spcPts val="100"/>
              </a:spcBef>
            </a:pPr>
            <a:r>
              <a:rPr lang="en-US" sz="1800" b="1" spc="-45" dirty="0">
                <a:latin typeface="Trebuchet MS"/>
                <a:cs typeface="Trebuchet MS"/>
              </a:rPr>
              <a:t>Training</a:t>
            </a:r>
            <a:r>
              <a:rPr lang="en-US" sz="1800" spc="-45" dirty="0">
                <a:latin typeface="Trebuchet MS"/>
                <a:cs typeface="Trebuchet MS"/>
              </a:rPr>
              <a:t>: Train the GAN model on the MNIST dataset, iteratively updating the generator and discriminator networks to enhance image generation quality and stability.</a:t>
            </a:r>
          </a:p>
          <a:p>
            <a:pPr marL="12700" algn="just">
              <a:lnSpc>
                <a:spcPct val="150000"/>
              </a:lnSpc>
              <a:spcBef>
                <a:spcPts val="100"/>
              </a:spcBef>
            </a:pPr>
            <a:r>
              <a:rPr lang="en-US" sz="1800" spc="-45" dirty="0">
                <a:latin typeface="Trebuchet MS"/>
                <a:cs typeface="Trebuchet MS"/>
              </a:rPr>
              <a:t>Evaluation: Evaluate the trained GAN model's performance by analyzing generated digit images and assessing their realism and diversity.</a:t>
            </a:r>
            <a:endParaRPr lang="en-IN" sz="1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1324</TotalTime>
  <Words>615</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vt:lpstr>
      <vt:lpstr>Office Theme</vt:lpstr>
      <vt:lpstr>Santhosh S</vt:lpstr>
      <vt:lpstr>Generative Adversarial Network (GAN) for Handwritten Digit Generation</vt:lpstr>
      <vt:lpstr>AGENDA</vt:lpstr>
      <vt:lpstr>PROBLEM STATEMENT</vt:lpstr>
      <vt:lpstr>PROJECT OVERVIEW</vt:lpstr>
      <vt:lpstr>WHO ARE THE END USERS?</vt:lpstr>
      <vt:lpstr>SOLUTION AND ITS VALUE PROPOSITION</vt:lpstr>
      <vt:lpstr>THE WOW IN SOLUTION</vt:lpstr>
      <vt:lpstr>PowerPoint Presentation</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san S</cp:lastModifiedBy>
  <cp:revision>16</cp:revision>
  <dcterms:created xsi:type="dcterms:W3CDTF">2024-04-01T13:02:38Z</dcterms:created>
  <dcterms:modified xsi:type="dcterms:W3CDTF">2024-04-04T18:45:40Z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