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74" r:id="rId3"/>
    <p:sldId id="275" r:id="rId4"/>
    <p:sldId id="277" r:id="rId5"/>
    <p:sldId id="278" r:id="rId6"/>
    <p:sldId id="279" r:id="rId7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20000"/>
      </a:spcBef>
      <a:spcAft>
        <a:spcPct val="0"/>
      </a:spcAft>
      <a:buClr>
        <a:schemeClr val="accent2"/>
      </a:buClr>
      <a:buFont typeface="Wingdings" panose="05000000000000000000" charset="0"/>
      <a:buChar char="•"/>
      <a:defRPr kern="1200">
        <a:solidFill>
          <a:schemeClr val="tx1"/>
        </a:solidFill>
        <a:latin typeface="Times New Roman" panose="02020603050405020304" charset="0"/>
        <a:ea typeface="黑体" panose="02010609060101010101" charset="-122"/>
        <a:cs typeface="黑体" panose="02010609060101010101" charset="-122"/>
      </a:defRPr>
    </a:lvl1pPr>
    <a:lvl2pPr marL="457200" algn="l" rtl="0" fontAlgn="base">
      <a:spcBef>
        <a:spcPct val="20000"/>
      </a:spcBef>
      <a:spcAft>
        <a:spcPct val="0"/>
      </a:spcAft>
      <a:buClr>
        <a:schemeClr val="accent2"/>
      </a:buClr>
      <a:buFont typeface="Wingdings" panose="05000000000000000000" charset="0"/>
      <a:buChar char="•"/>
      <a:defRPr kern="1200">
        <a:solidFill>
          <a:schemeClr val="tx1"/>
        </a:solidFill>
        <a:latin typeface="Times New Roman" panose="02020603050405020304" charset="0"/>
        <a:ea typeface="黑体" panose="02010609060101010101" charset="-122"/>
        <a:cs typeface="黑体" panose="02010609060101010101" charset="-122"/>
      </a:defRPr>
    </a:lvl2pPr>
    <a:lvl3pPr marL="914400" algn="l" rtl="0" fontAlgn="base">
      <a:spcBef>
        <a:spcPct val="20000"/>
      </a:spcBef>
      <a:spcAft>
        <a:spcPct val="0"/>
      </a:spcAft>
      <a:buClr>
        <a:schemeClr val="accent2"/>
      </a:buClr>
      <a:buFont typeface="Wingdings" panose="05000000000000000000" charset="0"/>
      <a:buChar char="•"/>
      <a:defRPr kern="1200">
        <a:solidFill>
          <a:schemeClr val="tx1"/>
        </a:solidFill>
        <a:latin typeface="Times New Roman" panose="02020603050405020304" charset="0"/>
        <a:ea typeface="黑体" panose="02010609060101010101" charset="-122"/>
        <a:cs typeface="黑体" panose="02010609060101010101" charset="-122"/>
      </a:defRPr>
    </a:lvl3pPr>
    <a:lvl4pPr marL="1371600" algn="l" rtl="0" fontAlgn="base">
      <a:spcBef>
        <a:spcPct val="20000"/>
      </a:spcBef>
      <a:spcAft>
        <a:spcPct val="0"/>
      </a:spcAft>
      <a:buClr>
        <a:schemeClr val="accent2"/>
      </a:buClr>
      <a:buFont typeface="Wingdings" panose="05000000000000000000" charset="0"/>
      <a:buChar char="•"/>
      <a:defRPr kern="1200">
        <a:solidFill>
          <a:schemeClr val="tx1"/>
        </a:solidFill>
        <a:latin typeface="Times New Roman" panose="02020603050405020304" charset="0"/>
        <a:ea typeface="黑体" panose="02010609060101010101" charset="-122"/>
        <a:cs typeface="黑体" panose="02010609060101010101" charset="-122"/>
      </a:defRPr>
    </a:lvl4pPr>
    <a:lvl5pPr marL="1828800" algn="l" rtl="0" fontAlgn="base">
      <a:spcBef>
        <a:spcPct val="20000"/>
      </a:spcBef>
      <a:spcAft>
        <a:spcPct val="0"/>
      </a:spcAft>
      <a:buClr>
        <a:schemeClr val="accent2"/>
      </a:buClr>
      <a:buFont typeface="Wingdings" panose="05000000000000000000" charset="0"/>
      <a:buChar char="•"/>
      <a:defRPr kern="1200">
        <a:solidFill>
          <a:schemeClr val="tx1"/>
        </a:solidFill>
        <a:latin typeface="Times New Roman" panose="02020603050405020304" charset="0"/>
        <a:ea typeface="黑体" panose="02010609060101010101" charset="-122"/>
        <a:cs typeface="黑体" panose="02010609060101010101" charset="-122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Times New Roman" panose="02020603050405020304" charset="0"/>
        <a:ea typeface="黑体" panose="02010609060101010101" charset="-122"/>
        <a:cs typeface="黑体" panose="02010609060101010101" charset="-122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Times New Roman" panose="02020603050405020304" charset="0"/>
        <a:ea typeface="黑体" panose="02010609060101010101" charset="-122"/>
        <a:cs typeface="黑体" panose="02010609060101010101" charset="-122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Times New Roman" panose="02020603050405020304" charset="0"/>
        <a:ea typeface="黑体" panose="02010609060101010101" charset="-122"/>
        <a:cs typeface="黑体" panose="02010609060101010101" charset="-122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Times New Roman" panose="02020603050405020304" charset="0"/>
        <a:ea typeface="黑体" panose="02010609060101010101" charset="-122"/>
        <a:cs typeface="黑体" panose="02010609060101010101" charset="-122"/>
      </a:defRPr>
    </a:lvl9pPr>
  </p:defaultTextStyle>
  <p:extLst>
    <p:ext uri="{521415D9-36F7-43E2-AB2F-B90AF26B5E84}">
      <p14:sectionLst xmlns:p14="http://schemas.microsoft.com/office/powerpoint/2010/main">
        <p14:section name="默认节" id="{2BA12937-4576-46E9-A5F1-44D83CB878C6}">
          <p14:sldIdLst>
            <p14:sldId id="256"/>
            <p14:sldId id="274"/>
            <p14:sldId id="275"/>
            <p14:sldId id="277"/>
            <p14:sldId id="278"/>
            <p14:sldId id="27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54">
          <p15:clr>
            <a:srgbClr val="A4A3A4"/>
          </p15:clr>
        </p15:guide>
        <p15:guide id="2" pos="288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72">
          <p15:clr>
            <a:srgbClr val="A4A3A4"/>
          </p15:clr>
        </p15:guide>
        <p15:guide id="2" pos="216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heng" initials="CC" lastIdx="5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399FF"/>
    <a:srgbClr val="0000FF"/>
    <a:srgbClr val="CCECFF"/>
    <a:srgbClr val="99CCFF"/>
    <a:srgbClr val="FFFF99"/>
    <a:srgbClr val="FFFF66"/>
    <a:srgbClr val="FBF385"/>
    <a:srgbClr val="EEA5FF"/>
    <a:srgbClr val="FF47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93" autoAdjust="0"/>
    <p:restoredTop sz="89355" autoAdjust="0"/>
  </p:normalViewPr>
  <p:slideViewPr>
    <p:cSldViewPr>
      <p:cViewPr varScale="1">
        <p:scale>
          <a:sx n="87" d="100"/>
          <a:sy n="87" d="100"/>
        </p:scale>
        <p:origin x="1226" y="36"/>
      </p:cViewPr>
      <p:guideLst>
        <p:guide orient="horz" pos="2154"/>
        <p:guide pos="288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1992" y="-78"/>
      </p:cViewPr>
      <p:guideLst>
        <p:guide orient="horz" pos="2872"/>
        <p:guide pos="216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3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spcBef>
                <a:spcPct val="0"/>
              </a:spcBef>
              <a:buClrTx/>
              <a:buFontTx/>
              <a:buNone/>
              <a:defRPr sz="120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3553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spcBef>
                <a:spcPct val="0"/>
              </a:spcBef>
              <a:buClrTx/>
              <a:buFontTx/>
              <a:buNone/>
              <a:defRPr sz="120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3553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spcBef>
                <a:spcPct val="0"/>
              </a:spcBef>
              <a:buClrTx/>
              <a:buFontTx/>
              <a:buNone/>
              <a:defRPr sz="120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3553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spcBef>
                <a:spcPct val="0"/>
              </a:spcBef>
              <a:buClrTx/>
              <a:buFontTx/>
              <a:buNone/>
              <a:defRPr sz="120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>
              <a:defRPr/>
            </a:pPr>
            <a:fld id="{76C343F1-3439-734F-85AA-BD8B399AF6A3}" type="slidenum">
              <a:rPr lang="en-US" altLang="zh-CN"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3901879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spcBef>
                <a:spcPct val="0"/>
              </a:spcBef>
              <a:buClrTx/>
              <a:buFontTx/>
              <a:buNone/>
              <a:defRPr sz="120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spcBef>
                <a:spcPct val="0"/>
              </a:spcBef>
              <a:buClrTx/>
              <a:buFontTx/>
              <a:buNone/>
              <a:defRPr sz="120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22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  <a:endParaRPr lang="en-US" altLang="zh-CN" noProof="0"/>
          </a:p>
          <a:p>
            <a:pPr lvl="1"/>
            <a:r>
              <a:rPr lang="zh-CN" altLang="en-US" noProof="0"/>
              <a:t>第二级</a:t>
            </a:r>
            <a:endParaRPr lang="en-US" altLang="zh-CN" noProof="0"/>
          </a:p>
          <a:p>
            <a:pPr lvl="2"/>
            <a:r>
              <a:rPr lang="zh-CN" altLang="en-US" noProof="0"/>
              <a:t>第三级</a:t>
            </a:r>
            <a:endParaRPr lang="en-US" altLang="zh-CN" noProof="0"/>
          </a:p>
          <a:p>
            <a:pPr lvl="3"/>
            <a:r>
              <a:rPr lang="zh-CN" altLang="en-US" noProof="0"/>
              <a:t>第四级</a:t>
            </a:r>
            <a:endParaRPr lang="en-US" altLang="zh-CN" noProof="0"/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spcBef>
                <a:spcPct val="0"/>
              </a:spcBef>
              <a:buClrTx/>
              <a:buFontTx/>
              <a:buNone/>
              <a:defRPr sz="120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spcBef>
                <a:spcPct val="0"/>
              </a:spcBef>
              <a:buClrTx/>
              <a:buFontTx/>
              <a:buNone/>
              <a:defRPr sz="120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>
              <a:defRPr/>
            </a:pPr>
            <a:fld id="{04EB2441-6E1B-0C46-A084-F5418D440600}" type="slidenum">
              <a:rPr lang="en-US" altLang="zh-CN"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61057226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宋体" panose="02010600030101010101" pitchFamily="2" charset="-122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4EB2441-6E1B-0C46-A084-F5418D440600}" type="slidenum">
              <a:rPr lang="en-US" altLang="zh-CN" smtClean="0"/>
              <a:t>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138715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pattFill prst="pct5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4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7014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anose="05000000000000000000" charset="0"/>
              <a:buNone/>
              <a:defRPr sz="2200"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 bIns="45720"/>
          <a:lstStyle>
            <a:lvl1pPr algn="ctr"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8529" y="15670"/>
            <a:ext cx="938915" cy="965405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60039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60039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、文本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6762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66738" y="1341438"/>
            <a:ext cx="3924300" cy="49672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341438"/>
            <a:ext cx="3924300" cy="49672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lang="zh-CN" altLang="en-US" sz="2000" dirty="0" smtClean="0"/>
            </a:lvl1pPr>
            <a:lvl2pPr>
              <a:defRPr lang="zh-CN" altLang="en-US" sz="1800" dirty="0" smtClean="0"/>
            </a:lvl2pPr>
            <a:lvl3pPr>
              <a:defRPr lang="zh-CN" altLang="en-US" sz="1600" dirty="0" smtClean="0"/>
            </a:lvl3pPr>
            <a:lvl4pPr>
              <a:defRPr lang="zh-CN" altLang="en-US" sz="1400" dirty="0" smtClean="0"/>
            </a:lvl4pPr>
            <a:lvl5pPr>
              <a:defRPr lang="zh-CN" altLang="en-US" sz="1400" dirty="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spcBef>
                <a:spcPct val="0"/>
              </a:spcBef>
              <a:buClrTx/>
              <a:buFontTx/>
              <a:buNone/>
              <a:defRPr sz="1200">
                <a:latin typeface="Verdana" panose="020B06040305040402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>
              <a:defRPr/>
            </a:pPr>
            <a:fld id="{BE59E6E9-16BB-4D46-A8D6-97CC594B8C57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1341438"/>
            <a:ext cx="3924300" cy="4967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341438"/>
            <a:ext cx="3924300" cy="4967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spcBef>
                <a:spcPct val="0"/>
              </a:spcBef>
              <a:buClrTx/>
              <a:buFontTx/>
              <a:buNone/>
              <a:defRPr sz="1200">
                <a:latin typeface="Verdana" panose="020B06040305040402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>
              <a:defRPr/>
            </a:pPr>
            <a:fld id="{BE59E6E9-16BB-4D46-A8D6-97CC594B8C57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spcBef>
                <a:spcPct val="0"/>
              </a:spcBef>
              <a:buClrTx/>
              <a:buFontTx/>
              <a:buNone/>
              <a:defRPr sz="1200">
                <a:latin typeface="Verdana" panose="020B06040305040402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>
              <a:defRPr/>
            </a:pPr>
            <a:fld id="{BE59E6E9-16BB-4D46-A8D6-97CC594B8C57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8529" y="15670"/>
            <a:ext cx="938915" cy="965405"/>
          </a:xfrm>
          <a:prstGeom prst="rect">
            <a:avLst/>
          </a:prstGeom>
        </p:spPr>
      </p:pic>
      <p:sp>
        <p:nvSpPr>
          <p:cNvPr id="7004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7004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341438"/>
            <a:ext cx="8001000" cy="4967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  <a:endParaRPr lang="en-US" altLang="zh-CN" dirty="0"/>
          </a:p>
          <a:p>
            <a:pPr lvl="1"/>
            <a:r>
              <a:rPr lang="zh-CN" altLang="en-US" dirty="0"/>
              <a:t>第二级</a:t>
            </a:r>
            <a:endParaRPr lang="en-US" altLang="zh-CN" dirty="0"/>
          </a:p>
          <a:p>
            <a:pPr lvl="2"/>
            <a:r>
              <a:rPr lang="zh-CN" altLang="en-US" dirty="0"/>
              <a:t>第三级</a:t>
            </a:r>
            <a:endParaRPr lang="en-US" altLang="zh-CN" dirty="0"/>
          </a:p>
          <a:p>
            <a:pPr lvl="3"/>
            <a:r>
              <a:rPr lang="zh-CN" altLang="en-US" dirty="0"/>
              <a:t>第四级</a:t>
            </a:r>
            <a:endParaRPr lang="en-US" altLang="zh-CN" dirty="0"/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566738" y="1119189"/>
            <a:ext cx="7958137" cy="109537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2147483647 h 1000"/>
              <a:gd name="T6" fmla="*/ 0 w 1000"/>
              <a:gd name="T7" fmla="*/ 2147483647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3399FF"/>
          </a:solidFill>
          <a:ln w="9525">
            <a:solidFill>
              <a:srgbClr val="3399FF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00422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spcBef>
                <a:spcPct val="0"/>
              </a:spcBef>
              <a:buClrTx/>
              <a:buFontTx/>
              <a:buNone/>
              <a:defRPr sz="1200">
                <a:latin typeface="Verdana" panose="020B06040305040402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00423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191375" y="6624638"/>
            <a:ext cx="1952625" cy="233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t" anchorCtr="0" compatLnSpc="1"/>
          <a:lstStyle>
            <a:lvl1pPr algn="r">
              <a:spcBef>
                <a:spcPct val="0"/>
              </a:spcBef>
              <a:buClrTx/>
              <a:buFontTx/>
              <a:buNone/>
              <a:defRPr sz="1200">
                <a:latin typeface="Verdana" panose="020B06040305040402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/>
  <p:hf hdr="0" ftr="0" dt="0"/>
  <p:txStyles>
    <p:titleStyle>
      <a:lvl1pPr algn="l" rtl="0" fontAlgn="base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Times New Roman" panose="02020603050405020304" charset="0"/>
          <a:ea typeface="黑体" panose="02010609060101010101" charset="-122"/>
          <a:cs typeface="黑体" panose="02010609060101010101" charset="-122"/>
        </a:defRPr>
      </a:lvl2pPr>
      <a:lvl3pPr algn="l" rtl="0" fontAlgn="base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Times New Roman" panose="02020603050405020304" charset="0"/>
          <a:ea typeface="黑体" panose="02010609060101010101" charset="-122"/>
          <a:cs typeface="黑体" panose="02010609060101010101" charset="-122"/>
        </a:defRPr>
      </a:lvl3pPr>
      <a:lvl4pPr algn="l" rtl="0" fontAlgn="base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Times New Roman" panose="02020603050405020304" charset="0"/>
          <a:ea typeface="黑体" panose="02010609060101010101" charset="-122"/>
          <a:cs typeface="黑体" panose="02010609060101010101" charset="-122"/>
        </a:defRPr>
      </a:lvl4pPr>
      <a:lvl5pPr algn="l" rtl="0" fontAlgn="base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Times New Roman" panose="02020603050405020304" charset="0"/>
          <a:ea typeface="黑体" panose="02010609060101010101" charset="-122"/>
          <a:cs typeface="黑体" panose="02010609060101010101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imes New Roman" panose="02020603050405020304" charset="0"/>
          <a:ea typeface="黑体" panose="02010609060101010101" charset="-122"/>
          <a:cs typeface="黑体" panose="02010609060101010101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imes New Roman" panose="02020603050405020304" charset="0"/>
          <a:ea typeface="黑体" panose="02010609060101010101" charset="-122"/>
          <a:cs typeface="黑体" panose="02010609060101010101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imes New Roman" panose="02020603050405020304" charset="0"/>
          <a:ea typeface="黑体" panose="02010609060101010101" charset="-122"/>
          <a:cs typeface="黑体" panose="02010609060101010101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imes New Roman" panose="02020603050405020304" charset="0"/>
          <a:ea typeface="黑体" panose="02010609060101010101" charset="-122"/>
          <a:cs typeface="黑体" panose="02010609060101010101" charset="-122"/>
        </a:defRPr>
      </a:lvl9pPr>
    </p:titleStyle>
    <p:bodyStyle>
      <a:lvl1pPr marL="469900" indent="-469900" algn="l" rtl="0" fontAlgn="base">
        <a:spcBef>
          <a:spcPct val="20000"/>
        </a:spcBef>
        <a:spcAft>
          <a:spcPct val="0"/>
        </a:spcAft>
        <a:buClr>
          <a:srgbClr val="3399FF"/>
        </a:buClr>
        <a:buFont typeface="Wingdings" panose="05000000000000000000" charset="0"/>
        <a:buChar char="o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880" algn="l" rtl="0" fontAlgn="base">
        <a:spcBef>
          <a:spcPct val="20000"/>
        </a:spcBef>
        <a:spcAft>
          <a:spcPct val="0"/>
        </a:spcAft>
        <a:buClr>
          <a:srgbClr val="3399FF"/>
        </a:buClr>
        <a:buFont typeface="Wingdings" panose="05000000000000000000" charset="0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2pPr>
      <a:lvl3pPr marL="1304925" indent="-395605" algn="l" rtl="0" fontAlgn="base">
        <a:spcBef>
          <a:spcPct val="20000"/>
        </a:spcBef>
        <a:spcAft>
          <a:spcPct val="0"/>
        </a:spcAft>
        <a:buClr>
          <a:srgbClr val="3399FF"/>
        </a:buClr>
        <a:buFont typeface="Wingdings" panose="05000000000000000000" pitchFamily="2" charset="2"/>
        <a:buChar char="ü"/>
        <a:defRPr kumimoji="1">
          <a:solidFill>
            <a:schemeClr val="tx1"/>
          </a:solidFill>
          <a:latin typeface="+mn-lt"/>
          <a:ea typeface="+mn-ea"/>
          <a:cs typeface="+mn-cs"/>
        </a:defRPr>
      </a:lvl3pPr>
      <a:lvl4pPr marL="1694180" indent="-387350" algn="l" rtl="0" fontAlgn="base">
        <a:spcBef>
          <a:spcPct val="20000"/>
        </a:spcBef>
        <a:spcAft>
          <a:spcPct val="0"/>
        </a:spcAft>
        <a:buClr>
          <a:srgbClr val="3399FF"/>
        </a:buClr>
        <a:buFont typeface="Wingdings" panose="05000000000000000000" pitchFamily="2" charset="2"/>
        <a:buChar char="Ø"/>
        <a:defRPr kumimoji="1" sz="1600">
          <a:solidFill>
            <a:schemeClr val="tx1"/>
          </a:solidFill>
          <a:latin typeface="+mn-lt"/>
          <a:ea typeface="+mn-ea"/>
          <a:cs typeface="+mn-cs"/>
        </a:defRPr>
      </a:lvl4pPr>
      <a:lvl5pPr marL="2094230" indent="-398780" algn="l" rtl="0" fontAlgn="base">
        <a:spcBef>
          <a:spcPct val="20000"/>
        </a:spcBef>
        <a:spcAft>
          <a:spcPct val="0"/>
        </a:spcAft>
        <a:buClr>
          <a:srgbClr val="3399FF"/>
        </a:buClr>
        <a:buFont typeface="Wingdings" panose="05000000000000000000" pitchFamily="2" charset="2"/>
        <a:buChar char="l"/>
        <a:defRPr kumimoji="1" sz="1600">
          <a:solidFill>
            <a:schemeClr val="tx1"/>
          </a:solidFill>
          <a:latin typeface="+mn-lt"/>
          <a:ea typeface="+mn-ea"/>
          <a:cs typeface="+mn-cs"/>
        </a:defRPr>
      </a:lvl5pPr>
      <a:lvl6pPr marL="2551430" indent="-39878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charset="0"/>
        <a:buChar char="§"/>
        <a:defRPr sz="1600">
          <a:solidFill>
            <a:schemeClr val="tx1"/>
          </a:solidFill>
          <a:latin typeface="+mn-lt"/>
          <a:ea typeface="+mn-ea"/>
          <a:cs typeface="+mn-cs"/>
        </a:defRPr>
      </a:lvl6pPr>
      <a:lvl7pPr marL="3008630" indent="-39878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charset="0"/>
        <a:buChar char="§"/>
        <a:defRPr sz="1600">
          <a:solidFill>
            <a:schemeClr val="tx1"/>
          </a:solidFill>
          <a:latin typeface="+mn-lt"/>
          <a:ea typeface="+mn-ea"/>
          <a:cs typeface="+mn-cs"/>
        </a:defRPr>
      </a:lvl7pPr>
      <a:lvl8pPr marL="3465830" indent="-39878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charset="0"/>
        <a:buChar char="§"/>
        <a:defRPr sz="1600">
          <a:solidFill>
            <a:schemeClr val="tx1"/>
          </a:solidFill>
          <a:latin typeface="+mn-lt"/>
          <a:ea typeface="+mn-ea"/>
          <a:cs typeface="+mn-cs"/>
        </a:defRPr>
      </a:lvl8pPr>
      <a:lvl9pPr marL="3923030" indent="-39878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charset="0"/>
        <a:buChar char="§"/>
        <a:defRPr sz="16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ustc_dip@163.co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wmf"/><Relationship Id="rId4" Type="http://schemas.openxmlformats.org/officeDocument/2006/relationships/image" Target="../media/image3.w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11560" y="2060848"/>
            <a:ext cx="7772400" cy="1371600"/>
          </a:xfrm>
        </p:spPr>
        <p:txBody>
          <a:bodyPr/>
          <a:lstStyle/>
          <a:p>
            <a:pPr algn="ctr"/>
            <a:r>
              <a:rPr lang="en-US" altLang="zh-CN" dirty="0"/>
              <a:t>《</a:t>
            </a:r>
            <a:r>
              <a:rPr lang="zh-CN" altLang="en-US" dirty="0"/>
              <a:t>数字图像处理</a:t>
            </a:r>
            <a:r>
              <a:rPr lang="en-US" altLang="zh-CN" dirty="0"/>
              <a:t>》</a:t>
            </a:r>
            <a:br>
              <a:rPr lang="en-US" altLang="zh-CN" dirty="0"/>
            </a:br>
            <a:r>
              <a:rPr lang="zh-CN" altLang="en-US" dirty="0"/>
              <a:t>第五次编程作业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15616" y="4005064"/>
            <a:ext cx="7010400" cy="1600200"/>
          </a:xfrm>
        </p:spPr>
        <p:txBody>
          <a:bodyPr/>
          <a:lstStyle/>
          <a:p>
            <a:pPr algn="ctr"/>
            <a:r>
              <a:rPr lang="en-US" altLang="zh-CN" sz="3200" dirty="0"/>
              <a:t>2024-11-05</a:t>
            </a:r>
            <a:endParaRPr lang="zh-CN" altLang="en-US" sz="3200" dirty="0"/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DB4CD4-818E-4506-ADCF-541D87BBB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作业安排及提交时间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17331D-3629-455E-BB8C-1E1BBD383F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编程作业任务</a:t>
            </a:r>
            <a:r>
              <a:rPr lang="en-US" altLang="zh-CN" sz="2400" dirty="0"/>
              <a:t> – </a:t>
            </a:r>
            <a:r>
              <a:rPr lang="zh-CN" altLang="en-US" sz="2400" dirty="0"/>
              <a:t>复现书上以下结果</a:t>
            </a:r>
            <a:endParaRPr lang="en-US" altLang="zh-CN" sz="2400" dirty="0"/>
          </a:p>
          <a:p>
            <a:pPr lvl="1"/>
            <a:r>
              <a:rPr lang="zh-CN" altLang="en-US" sz="2000" dirty="0"/>
              <a:t>二值形态学：</a:t>
            </a:r>
            <a:endParaRPr lang="en-US" altLang="zh-CN" sz="2000" dirty="0"/>
          </a:p>
          <a:p>
            <a:pPr lvl="2"/>
            <a:r>
              <a:rPr lang="zh-CN" altLang="en-US" sz="1800" dirty="0"/>
              <a:t>图</a:t>
            </a:r>
            <a:r>
              <a:rPr lang="en-US" altLang="zh-CN" sz="1800" dirty="0"/>
              <a:t>9.29</a:t>
            </a:r>
            <a:r>
              <a:rPr lang="zh-CN" altLang="en-US" sz="1800" dirty="0"/>
              <a:t>， 图</a:t>
            </a:r>
            <a:r>
              <a:rPr lang="en-US" altLang="zh-CN" sz="1800" dirty="0"/>
              <a:t>9.31</a:t>
            </a:r>
            <a:r>
              <a:rPr lang="zh-CN" altLang="en-US" sz="1800" dirty="0"/>
              <a:t>，图</a:t>
            </a:r>
            <a:r>
              <a:rPr lang="en-US" altLang="zh-CN" sz="1800" dirty="0"/>
              <a:t>9.32</a:t>
            </a:r>
          </a:p>
          <a:p>
            <a:pPr lvl="1"/>
            <a:r>
              <a:rPr lang="zh-CN" altLang="en-US" sz="2000" dirty="0"/>
              <a:t>灰度级形态学</a:t>
            </a:r>
            <a:endParaRPr lang="en-US" altLang="zh-CN" sz="2000" dirty="0"/>
          </a:p>
          <a:p>
            <a:pPr lvl="2"/>
            <a:r>
              <a:rPr lang="zh-CN" altLang="en-US" sz="1800" dirty="0"/>
              <a:t>图</a:t>
            </a:r>
            <a:r>
              <a:rPr lang="en-US" altLang="zh-CN" sz="1800" dirty="0"/>
              <a:t>9.40</a:t>
            </a:r>
            <a:r>
              <a:rPr lang="zh-CN" altLang="en-US" sz="1800" dirty="0"/>
              <a:t>，图</a:t>
            </a:r>
            <a:r>
              <a:rPr lang="en-US" altLang="zh-CN" sz="1800" dirty="0"/>
              <a:t>9.41</a:t>
            </a:r>
            <a:r>
              <a:rPr lang="zh-CN" altLang="en-US" sz="1800" dirty="0"/>
              <a:t>，图</a:t>
            </a:r>
            <a:r>
              <a:rPr lang="en-US" altLang="zh-CN" sz="1800" dirty="0"/>
              <a:t>9.43</a:t>
            </a:r>
          </a:p>
          <a:p>
            <a:pPr lvl="1"/>
            <a:endParaRPr lang="en-US" altLang="zh-CN" sz="2000" dirty="0"/>
          </a:p>
          <a:p>
            <a:endParaRPr lang="en-US" altLang="zh-CN" sz="2400" dirty="0"/>
          </a:p>
          <a:p>
            <a:r>
              <a:rPr lang="zh-CN" altLang="en-US" sz="2400" dirty="0"/>
              <a:t>提交时间：</a:t>
            </a:r>
            <a:r>
              <a:rPr lang="en-US" altLang="zh-CN" sz="2400" dirty="0"/>
              <a:t>2024</a:t>
            </a:r>
            <a:r>
              <a:rPr lang="zh-CN" altLang="en-US" sz="2400" dirty="0"/>
              <a:t>年</a:t>
            </a:r>
            <a:r>
              <a:rPr lang="en-US" altLang="zh-CN" sz="2400" dirty="0"/>
              <a:t>11</a:t>
            </a:r>
            <a:r>
              <a:rPr lang="zh-CN" altLang="en-US" sz="2400" dirty="0"/>
              <a:t>月</a:t>
            </a:r>
            <a:r>
              <a:rPr lang="en-US" altLang="zh-CN" sz="2400" dirty="0"/>
              <a:t>14</a:t>
            </a:r>
            <a:r>
              <a:rPr lang="zh-CN" altLang="en-US" sz="2400" dirty="0"/>
              <a:t>日晚上</a:t>
            </a:r>
            <a:r>
              <a:rPr lang="en-US" altLang="zh-CN" sz="2400" dirty="0"/>
              <a:t>12</a:t>
            </a:r>
            <a:r>
              <a:rPr lang="zh-CN" altLang="en-US" sz="2400" dirty="0"/>
              <a:t>点前</a:t>
            </a:r>
            <a:endParaRPr lang="en-US" altLang="zh-CN" sz="2400" dirty="0"/>
          </a:p>
          <a:p>
            <a:pPr lvl="1"/>
            <a:r>
              <a:rPr lang="zh-CN" altLang="en-US" sz="2000" dirty="0"/>
              <a:t>要求：提交代码实现和实验报告，打包并压缩</a:t>
            </a:r>
            <a:endParaRPr lang="en-US" altLang="zh-CN" sz="2000" dirty="0"/>
          </a:p>
          <a:p>
            <a:pPr lvl="1"/>
            <a:r>
              <a:rPr lang="zh-CN" altLang="en-US" sz="2000" dirty="0"/>
              <a:t>命名规则：第五次编程作业</a:t>
            </a:r>
            <a:r>
              <a:rPr lang="en-US" altLang="zh-CN" sz="2000" dirty="0"/>
              <a:t>_</a:t>
            </a:r>
            <a:r>
              <a:rPr lang="zh-CN" altLang="en-US" sz="2000" dirty="0"/>
              <a:t>学号</a:t>
            </a:r>
            <a:r>
              <a:rPr lang="en-US" altLang="zh-CN" sz="2000" dirty="0"/>
              <a:t>_</a:t>
            </a:r>
            <a:r>
              <a:rPr lang="zh-CN" altLang="en-US" sz="2000" dirty="0"/>
              <a:t>姓名</a:t>
            </a:r>
            <a:endParaRPr lang="en-US" altLang="zh-CN" sz="2000" dirty="0"/>
          </a:p>
          <a:p>
            <a:pPr lvl="1"/>
            <a:r>
              <a:rPr lang="zh-CN" altLang="en-US" sz="2000" dirty="0"/>
              <a:t>发到邮箱 </a:t>
            </a:r>
            <a:r>
              <a:rPr lang="en-US" altLang="zh-CN" sz="2000" dirty="0">
                <a:hlinkClick r:id="rId2"/>
              </a:rPr>
              <a:t>ustc_dip@163.com</a:t>
            </a:r>
            <a:endParaRPr lang="en-US" altLang="zh-CN" sz="2000" dirty="0"/>
          </a:p>
          <a:p>
            <a:pPr lvl="1"/>
            <a:r>
              <a:rPr lang="zh-CN" altLang="en-US" sz="2000" dirty="0"/>
              <a:t>每迟交一天，本次实验分数多乘以一次</a:t>
            </a:r>
            <a:r>
              <a:rPr lang="en-US" altLang="zh-CN" sz="2000" dirty="0"/>
              <a:t>0.9</a:t>
            </a:r>
          </a:p>
        </p:txBody>
      </p:sp>
    </p:spTree>
    <p:extLst>
      <p:ext uri="{BB962C8B-B14F-4D97-AF65-F5344CB8AC3E}">
        <p14:creationId xmlns:p14="http://schemas.microsoft.com/office/powerpoint/2010/main" val="3463143276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二值形态学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文本图像的二值形态学处理</a:t>
            </a:r>
            <a:endParaRPr lang="en-US" altLang="zh-CN" sz="2400" dirty="0"/>
          </a:p>
          <a:p>
            <a:pPr lvl="1"/>
            <a:r>
              <a:rPr lang="zh-CN" altLang="en-US" sz="2200" dirty="0"/>
              <a:t>长字符提取：图</a:t>
            </a:r>
            <a:r>
              <a:rPr lang="en-US" altLang="zh-CN" sz="2200" dirty="0"/>
              <a:t>9.29</a:t>
            </a:r>
          </a:p>
          <a:p>
            <a:pPr lvl="1"/>
            <a:r>
              <a:rPr lang="zh-CN" altLang="en-US" sz="2200" dirty="0"/>
              <a:t>空洞填充：图</a:t>
            </a:r>
            <a:r>
              <a:rPr lang="en-US" altLang="zh-CN" sz="2200" dirty="0"/>
              <a:t>9.31</a:t>
            </a:r>
          </a:p>
          <a:p>
            <a:pPr lvl="1"/>
            <a:r>
              <a:rPr lang="zh-CN" altLang="en-US" sz="2200" dirty="0"/>
              <a:t>边界清除：图</a:t>
            </a:r>
            <a:r>
              <a:rPr lang="en-US" altLang="zh-CN" sz="2200" dirty="0"/>
              <a:t>9.32</a:t>
            </a:r>
          </a:p>
          <a:p>
            <a:endParaRPr lang="en-US" altLang="zh-CN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9E6E9-16BB-4D46-A8D6-97CC594B8C57}" type="slidenum">
              <a:rPr lang="en-US" altLang="zh-CN" smtClean="0"/>
              <a:pPr/>
              <a:t>3</a:t>
            </a:fld>
            <a:endParaRPr lang="en-US" altLang="zh-CN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254" b="50972"/>
          <a:stretch/>
        </p:blipFill>
        <p:spPr bwMode="auto">
          <a:xfrm>
            <a:off x="1223628" y="3062544"/>
            <a:ext cx="3300694" cy="15247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82" t="48728"/>
          <a:stretch/>
        </p:blipFill>
        <p:spPr bwMode="auto">
          <a:xfrm>
            <a:off x="4948396" y="3032956"/>
            <a:ext cx="3332015" cy="1594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154" t="49042"/>
          <a:stretch/>
        </p:blipFill>
        <p:spPr bwMode="auto">
          <a:xfrm>
            <a:off x="1212991" y="4951617"/>
            <a:ext cx="3346882" cy="15490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 bwMode="auto">
          <a:xfrm>
            <a:off x="4948395" y="4966634"/>
            <a:ext cx="3332016" cy="1532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文本框 12"/>
          <p:cNvSpPr txBox="1"/>
          <p:nvPr/>
        </p:nvSpPr>
        <p:spPr>
          <a:xfrm>
            <a:off x="2434402" y="454512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zh-CN" altLang="en-US" dirty="0"/>
              <a:t>原图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5737524" y="4546320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zh-CN" altLang="en-US" dirty="0"/>
              <a:t>长字符提取结果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2089145" y="647700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zh-CN" altLang="en-US" dirty="0"/>
              <a:t>空洞填充结果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5829573" y="6461079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zh-CN" altLang="en-US" dirty="0"/>
              <a:t>边界清除结果</a:t>
            </a:r>
          </a:p>
        </p:txBody>
      </p:sp>
    </p:spTree>
    <p:extLst>
      <p:ext uri="{BB962C8B-B14F-4D97-AF65-F5344CB8AC3E}">
        <p14:creationId xmlns:p14="http://schemas.microsoft.com/office/powerpoint/2010/main" val="1609571542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zh-CN" altLang="en-US" dirty="0"/>
              <a:t>灰度形态学</a:t>
            </a:r>
            <a:r>
              <a:rPr lang="en-US" altLang="zh-CN" dirty="0"/>
              <a:t>-I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使用顶帽变换纠正阴影，并进行图像分割：图</a:t>
            </a:r>
            <a:r>
              <a:rPr lang="en-US" altLang="zh-CN" sz="2400" dirty="0"/>
              <a:t>9.40</a:t>
            </a:r>
          </a:p>
          <a:p>
            <a:pPr lvl="1"/>
            <a:r>
              <a:rPr lang="zh-CN" altLang="en-US" sz="2200" dirty="0"/>
              <a:t>可调用</a:t>
            </a:r>
            <a:r>
              <a:rPr lang="en-US" altLang="zh-CN" sz="2200" dirty="0" err="1"/>
              <a:t>matlab</a:t>
            </a:r>
            <a:r>
              <a:rPr lang="zh-CN" altLang="en-US" sz="2200" dirty="0"/>
              <a:t>函数 </a:t>
            </a:r>
            <a:r>
              <a:rPr lang="en-US" altLang="zh-CN" sz="2200" dirty="0"/>
              <a:t>im2bw() </a:t>
            </a:r>
            <a:r>
              <a:rPr lang="zh-CN" altLang="en-US" sz="2200" dirty="0"/>
              <a:t>对纠正阴影后的图像进行最后一步阈值分割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9E6E9-16BB-4D46-A8D6-97CC594B8C57}" type="slidenum">
              <a:rPr lang="en-US" altLang="zh-CN" smtClean="0"/>
              <a:pPr/>
              <a:t>4</a:t>
            </a:fld>
            <a:endParaRPr lang="en-US" altLang="zh-CN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7585" y="2645850"/>
            <a:ext cx="6055539" cy="40142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44200247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灰度形态学</a:t>
            </a:r>
            <a:r>
              <a:rPr lang="en-US" altLang="zh-CN" dirty="0"/>
              <a:t>-II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粒度测定：图</a:t>
            </a:r>
            <a:r>
              <a:rPr lang="en-US" altLang="zh-CN" sz="2400" dirty="0"/>
              <a:t>9.41</a:t>
            </a:r>
          </a:p>
          <a:p>
            <a:pPr lvl="1"/>
            <a:r>
              <a:rPr lang="zh-CN" altLang="en-US" sz="2200" dirty="0"/>
              <a:t>自动检测图像中规则圆形颗粒尺寸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59E6E9-16BB-4D46-A8D6-97CC594B8C57}" type="slidenum">
              <a:rPr lang="en-US" altLang="zh-CN" smtClean="0"/>
              <a:t>5</a:t>
            </a:fld>
            <a:endParaRPr lang="en-US" altLang="zh-C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924944"/>
            <a:ext cx="5727700" cy="301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9625" y="3047730"/>
            <a:ext cx="3254375" cy="256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89942975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灰度形态学</a:t>
            </a:r>
            <a:r>
              <a:rPr lang="en-US" altLang="zh-CN" dirty="0"/>
              <a:t>-II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纹理分割：图</a:t>
            </a:r>
            <a:r>
              <a:rPr lang="en-US" altLang="zh-CN" sz="2400" dirty="0"/>
              <a:t>9.43</a:t>
            </a:r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59E6E9-16BB-4D46-A8D6-97CC594B8C57}" type="slidenum">
              <a:rPr lang="en-US" altLang="zh-CN" smtClean="0"/>
              <a:t>6</a:t>
            </a:fld>
            <a:endParaRPr lang="en-US" altLang="zh-C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2024844"/>
            <a:ext cx="4428492" cy="4395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05028562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Times New Roman"/>
        <a:ea typeface="黑体"/>
        <a:cs typeface="黑体"/>
      </a:majorFont>
      <a:minorFont>
        <a:latin typeface="Times New Roman"/>
        <a:ea typeface="黑体"/>
        <a:cs typeface="黑体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Tx/>
          <a:buFont typeface="Wingdings" panose="05000000000000000000" charset="0"/>
          <a:buChar char="•"/>
          <a:defRPr kumimoji="0" lang="zh-CN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panose="02020603050405020304" charset="0"/>
            <a:ea typeface="黑体" panose="02010609060101010101" charset="-122"/>
            <a:cs typeface="黑体" panose="02010609060101010101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Tx/>
          <a:buFont typeface="Wingdings" panose="05000000000000000000" charset="0"/>
          <a:buChar char="•"/>
          <a:defRPr kumimoji="0" lang="zh-CN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panose="02020603050405020304" charset="0"/>
            <a:ea typeface="黑体" panose="02010609060101010101" charset="-122"/>
            <a:cs typeface="黑体" panose="02010609060101010101" charset="-122"/>
          </a:defRPr>
        </a:defPPr>
      </a:lstStyle>
    </a:lnDef>
  </a:objectDefaults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6832</TotalTime>
  <Words>207</Words>
  <Application>Microsoft Office PowerPoint</Application>
  <PresentationFormat>全屏显示(4:3)</PresentationFormat>
  <Paragraphs>37</Paragraphs>
  <Slides>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黑体</vt:lpstr>
      <vt:lpstr>宋体</vt:lpstr>
      <vt:lpstr>Arial</vt:lpstr>
      <vt:lpstr>Times New Roman</vt:lpstr>
      <vt:lpstr>Verdana</vt:lpstr>
      <vt:lpstr>Wingdings</vt:lpstr>
      <vt:lpstr>Profile</vt:lpstr>
      <vt:lpstr>《数字图像处理》 第五次编程作业</vt:lpstr>
      <vt:lpstr>作业安排及提交时间</vt:lpstr>
      <vt:lpstr>二值形态学</vt:lpstr>
      <vt:lpstr>灰度形态学-I</vt:lpstr>
      <vt:lpstr>灰度形态学-II</vt:lpstr>
      <vt:lpstr>灰度形态学-II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基于视觉特性的视频编码理论与方法研究</dc:title>
  <dc:creator>SwanTian</dc:creator>
  <cp:lastModifiedBy>Wengang Zhou</cp:lastModifiedBy>
  <cp:revision>3775</cp:revision>
  <dcterms:created xsi:type="dcterms:W3CDTF">2006-10-11T01:50:00Z</dcterms:created>
  <dcterms:modified xsi:type="dcterms:W3CDTF">2024-11-05T07:39:26Z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2052-10.1.0.5975</vt:lpwstr>
  </property>
</Properties>
</file>