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6D66"/>
    <a:srgbClr val="20B1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6" d="100"/>
          <a:sy n="26" d="100"/>
        </p:scale>
        <p:origin x="30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18/06/2020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46396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18/06/2020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415737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18/06/2020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77696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18/06/2020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172904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3DB28-6E68-436C-B067-02619AAB958B}" type="datetimeFigureOut">
              <a:rPr lang="en-AU" smtClean="0"/>
              <a:t>18/06/2020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367144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3DB28-6E68-436C-B067-02619AAB958B}" type="datetimeFigureOut">
              <a:rPr lang="en-AU" smtClean="0"/>
              <a:t>18/06/2020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49287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3DB28-6E68-436C-B067-02619AAB958B}" type="datetimeFigureOut">
              <a:rPr lang="en-AU" smtClean="0"/>
              <a:t>18/06/2020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97111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3DB28-6E68-436C-B067-02619AAB958B}" type="datetimeFigureOut">
              <a:rPr lang="en-AU" smtClean="0"/>
              <a:t>18/06/2020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94992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3DB28-6E68-436C-B067-02619AAB958B}" type="datetimeFigureOut">
              <a:rPr lang="en-AU" smtClean="0"/>
              <a:t>18/06/2020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83761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3463DB28-6E68-436C-B067-02619AAB958B}" type="datetimeFigureOut">
              <a:rPr lang="en-AU" smtClean="0"/>
              <a:t>18/06/2020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82061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3463DB28-6E68-436C-B067-02619AAB958B}" type="datetimeFigureOut">
              <a:rPr lang="en-AU" smtClean="0"/>
              <a:t>18/06/2020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406421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3463DB28-6E68-436C-B067-02619AAB958B}" type="datetimeFigureOut">
              <a:rPr lang="en-AU" smtClean="0"/>
              <a:t>18/06/2020</a:t>
            </a:fld>
            <a:endParaRPr lang="en-AU"/>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8DC21C3-3869-43CB-9F20-87CEA0C23848}" type="slidenum">
              <a:rPr lang="en-AU" smtClean="0"/>
              <a:t>‹#›</a:t>
            </a:fld>
            <a:endParaRPr lang="en-AU"/>
          </a:p>
        </p:txBody>
      </p:sp>
    </p:spTree>
    <p:extLst>
      <p:ext uri="{BB962C8B-B14F-4D97-AF65-F5344CB8AC3E}">
        <p14:creationId xmlns:p14="http://schemas.microsoft.com/office/powerpoint/2010/main" val="240723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A66318E-8994-488C-9C29-86D050C38BDB}"/>
              </a:ext>
            </a:extLst>
          </p:cNvPr>
          <p:cNvGrpSpPr/>
          <p:nvPr/>
        </p:nvGrpSpPr>
        <p:grpSpPr>
          <a:xfrm>
            <a:off x="13307540" y="14814422"/>
            <a:ext cx="8919303" cy="15876301"/>
            <a:chOff x="13307540" y="14814422"/>
            <a:chExt cx="8919303" cy="15876301"/>
          </a:xfrm>
        </p:grpSpPr>
        <p:grpSp>
          <p:nvGrpSpPr>
            <p:cNvPr id="34" name="Group 33">
              <a:extLst>
                <a:ext uri="{FF2B5EF4-FFF2-40B4-BE49-F238E27FC236}">
                  <a16:creationId xmlns:a16="http://schemas.microsoft.com/office/drawing/2014/main" id="{A0BF9332-8120-4A13-871F-D397EA64070F}"/>
                </a:ext>
              </a:extLst>
            </p:cNvPr>
            <p:cNvGrpSpPr/>
            <p:nvPr/>
          </p:nvGrpSpPr>
          <p:grpSpPr>
            <a:xfrm>
              <a:off x="13307540" y="14814422"/>
              <a:ext cx="8919303" cy="15876301"/>
              <a:chOff x="13307540" y="14814422"/>
              <a:chExt cx="8919303" cy="15876301"/>
            </a:xfrm>
          </p:grpSpPr>
          <p:pic>
            <p:nvPicPr>
              <p:cNvPr id="11" name="Picture 10" descr="A close up of a weapon&#10;&#10;Description automatically generated">
                <a:extLst>
                  <a:ext uri="{FF2B5EF4-FFF2-40B4-BE49-F238E27FC236}">
                    <a16:creationId xmlns:a16="http://schemas.microsoft.com/office/drawing/2014/main" id="{6D150FC6-A63D-475C-8CF8-5F27F167FC5F}"/>
                  </a:ext>
                </a:extLst>
              </p:cNvPr>
              <p:cNvPicPr>
                <a:picLocks noChangeAspect="1"/>
              </p:cNvPicPr>
              <p:nvPr/>
            </p:nvPicPr>
            <p:blipFill rotWithShape="1">
              <a:blip r:embed="rId2">
                <a:clrChange>
                  <a:clrFrom>
                    <a:srgbClr val="E8EAE7"/>
                  </a:clrFrom>
                  <a:clrTo>
                    <a:srgbClr val="E8EAE7">
                      <a:alpha val="0"/>
                    </a:srgbClr>
                  </a:clrTo>
                </a:clrChange>
                <a:extLst>
                  <a:ext uri="{BEBA8EAE-BF5A-486C-A8C5-ECC9F3942E4B}">
                    <a14:imgProps xmlns:a14="http://schemas.microsoft.com/office/drawing/2010/main">
                      <a14:imgLayer r:embed="rId3">
                        <a14:imgEffect>
                          <a14:backgroundRemoval t="8469" b="77194" l="4415" r="89931">
                            <a14:foregroundMark x1="9152" y1="42449" x2="6696" y2="42347"/>
                            <a14:foregroundMark x1="6696" y1="42347" x2="5729" y2="41531"/>
                            <a14:foregroundMark x1="5283" y1="48061" x2="8433" y2="47959"/>
                            <a14:foregroundMark x1="8433" y1="47959" x2="8433" y2="47959"/>
                            <a14:foregroundMark x1="9201" y1="48929" x2="5952" y2="49796"/>
                            <a14:foregroundMark x1="5952" y1="49796" x2="5952" y2="49796"/>
                            <a14:foregroundMark x1="4415" y1="48980" x2="4415" y2="48980"/>
                            <a14:foregroundMark x1="5828" y1="41276" x2="5828" y2="41276"/>
                            <a14:foregroundMark x1="4985" y1="42653" x2="4985" y2="42653"/>
                          </a14:backgroundRemoval>
                        </a14:imgEffect>
                      </a14:imgLayer>
                    </a14:imgProps>
                  </a:ext>
                  <a:ext uri="{28A0092B-C50C-407E-A947-70E740481C1C}">
                    <a14:useLocalDpi xmlns:a14="http://schemas.microsoft.com/office/drawing/2010/main" val="0"/>
                  </a:ext>
                </a:extLst>
              </a:blip>
              <a:srcRect r="25755" b="14194"/>
              <a:stretch/>
            </p:blipFill>
            <p:spPr>
              <a:xfrm rot="4049423">
                <a:off x="9829041" y="18292921"/>
                <a:ext cx="15876301" cy="8919303"/>
              </a:xfrm>
              <a:prstGeom prst="rect">
                <a:avLst/>
              </a:prstGeom>
            </p:spPr>
          </p:pic>
          <p:sp>
            <p:nvSpPr>
              <p:cNvPr id="29" name="TextBox 28">
                <a:extLst>
                  <a:ext uri="{FF2B5EF4-FFF2-40B4-BE49-F238E27FC236}">
                    <a16:creationId xmlns:a16="http://schemas.microsoft.com/office/drawing/2014/main" id="{AF4FE5CC-6E67-4DC3-96CD-05F6D940550F}"/>
                  </a:ext>
                </a:extLst>
              </p:cNvPr>
              <p:cNvSpPr txBox="1"/>
              <p:nvPr/>
            </p:nvSpPr>
            <p:spPr>
              <a:xfrm>
                <a:off x="14042488" y="26589225"/>
                <a:ext cx="3444912" cy="2062103"/>
              </a:xfrm>
              <a:prstGeom prst="rect">
                <a:avLst/>
              </a:prstGeom>
              <a:noFill/>
              <a:ln>
                <a:noFill/>
              </a:ln>
            </p:spPr>
            <p:txBody>
              <a:bodyPr wrap="square" rtlCol="0">
                <a:spAutoFit/>
              </a:bodyPr>
              <a:lstStyle/>
              <a:p>
                <a:pPr algn="ctr"/>
                <a:r>
                  <a:rPr lang="en-US" sz="3200" dirty="0">
                    <a:solidFill>
                      <a:srgbClr val="20B1E8"/>
                    </a:solidFill>
                    <a:latin typeface="Arial Black" panose="020B0A04020102020204" pitchFamily="34" charset="0"/>
                  </a:rPr>
                  <a:t>The 3D Printed Prosthetic Arm</a:t>
                </a:r>
                <a:endParaRPr lang="en-AU" sz="3200" dirty="0">
                  <a:solidFill>
                    <a:srgbClr val="20B1E8"/>
                  </a:solidFill>
                  <a:latin typeface="Arial Black" panose="020B0A04020102020204" pitchFamily="34" charset="0"/>
                </a:endParaRPr>
              </a:p>
            </p:txBody>
          </p:sp>
        </p:grpSp>
        <p:sp>
          <p:nvSpPr>
            <p:cNvPr id="39" name="Rectangle 38">
              <a:extLst>
                <a:ext uri="{FF2B5EF4-FFF2-40B4-BE49-F238E27FC236}">
                  <a16:creationId xmlns:a16="http://schemas.microsoft.com/office/drawing/2014/main" id="{BEB79818-46FB-441B-9D3F-BA7F13040B79}"/>
                </a:ext>
              </a:extLst>
            </p:cNvPr>
            <p:cNvSpPr/>
            <p:nvPr/>
          </p:nvSpPr>
          <p:spPr>
            <a:xfrm>
              <a:off x="17843500" y="28187650"/>
              <a:ext cx="95250" cy="114300"/>
            </a:xfrm>
            <a:prstGeom prst="rect">
              <a:avLst/>
            </a:prstGeom>
            <a:solidFill>
              <a:srgbClr val="5F6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5" name="Picture 4">
            <a:extLst>
              <a:ext uri="{FF2B5EF4-FFF2-40B4-BE49-F238E27FC236}">
                <a16:creationId xmlns:a16="http://schemas.microsoft.com/office/drawing/2014/main" id="{20B8B150-AF03-4E15-BC7F-5744C4095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383625" cy="2523609"/>
          </a:xfrm>
          <a:prstGeom prst="rect">
            <a:avLst/>
          </a:prstGeom>
        </p:spPr>
      </p:pic>
      <p:pic>
        <p:nvPicPr>
          <p:cNvPr id="7" name="Picture 6">
            <a:extLst>
              <a:ext uri="{FF2B5EF4-FFF2-40B4-BE49-F238E27FC236}">
                <a16:creationId xmlns:a16="http://schemas.microsoft.com/office/drawing/2014/main" id="{15ACACEB-91A3-43CF-88B4-F5213A93B3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9193385"/>
            <a:ext cx="21383625" cy="1081828"/>
          </a:xfrm>
          <a:prstGeom prst="rect">
            <a:avLst/>
          </a:prstGeom>
        </p:spPr>
      </p:pic>
      <p:sp>
        <p:nvSpPr>
          <p:cNvPr id="8" name="TextBox 7">
            <a:extLst>
              <a:ext uri="{FF2B5EF4-FFF2-40B4-BE49-F238E27FC236}">
                <a16:creationId xmlns:a16="http://schemas.microsoft.com/office/drawing/2014/main" id="{74B5493C-E6CE-4FDD-B160-07FE01AB1034}"/>
              </a:ext>
            </a:extLst>
          </p:cNvPr>
          <p:cNvSpPr txBox="1"/>
          <p:nvPr/>
        </p:nvSpPr>
        <p:spPr>
          <a:xfrm>
            <a:off x="419100" y="266700"/>
            <a:ext cx="18821400" cy="1200329"/>
          </a:xfrm>
          <a:prstGeom prst="rect">
            <a:avLst/>
          </a:prstGeom>
          <a:noFill/>
        </p:spPr>
        <p:txBody>
          <a:bodyPr wrap="square" rtlCol="0">
            <a:spAutoFit/>
          </a:bodyPr>
          <a:lstStyle/>
          <a:p>
            <a:r>
              <a:rPr lang="en-US" sz="7200" dirty="0">
                <a:solidFill>
                  <a:schemeClr val="bg1"/>
                </a:solidFill>
                <a:latin typeface="Arial Black" panose="020B0A04020102020204" pitchFamily="34" charset="0"/>
              </a:rPr>
              <a:t>Wireless EEG Controlled Prosthetic</a:t>
            </a:r>
            <a:endParaRPr lang="en-AU" sz="7200" dirty="0">
              <a:solidFill>
                <a:schemeClr val="bg1"/>
              </a:solidFill>
              <a:latin typeface="Arial Black" panose="020B0A04020102020204" pitchFamily="34" charset="0"/>
            </a:endParaRPr>
          </a:p>
        </p:txBody>
      </p:sp>
      <p:sp>
        <p:nvSpPr>
          <p:cNvPr id="9" name="TextBox 8">
            <a:extLst>
              <a:ext uri="{FF2B5EF4-FFF2-40B4-BE49-F238E27FC236}">
                <a16:creationId xmlns:a16="http://schemas.microsoft.com/office/drawing/2014/main" id="{3AD9FA01-DA30-4E0D-BC49-982C928BA42F}"/>
              </a:ext>
            </a:extLst>
          </p:cNvPr>
          <p:cNvSpPr txBox="1"/>
          <p:nvPr/>
        </p:nvSpPr>
        <p:spPr>
          <a:xfrm>
            <a:off x="419100" y="1518443"/>
            <a:ext cx="18402300" cy="646331"/>
          </a:xfrm>
          <a:prstGeom prst="rect">
            <a:avLst/>
          </a:prstGeom>
          <a:noFill/>
        </p:spPr>
        <p:txBody>
          <a:bodyPr wrap="square" rtlCol="0">
            <a:spAutoFit/>
          </a:bodyPr>
          <a:lstStyle/>
          <a:p>
            <a:r>
              <a:rPr lang="en-US" sz="3600" dirty="0">
                <a:solidFill>
                  <a:schemeClr val="bg1"/>
                </a:solidFill>
                <a:latin typeface="Arial Black" panose="020B0A04020102020204" pitchFamily="34" charset="0"/>
              </a:rPr>
              <a:t>Samuel Parker</a:t>
            </a:r>
            <a:endParaRPr lang="en-AU" sz="3600" dirty="0">
              <a:solidFill>
                <a:schemeClr val="bg1"/>
              </a:solidFill>
              <a:latin typeface="Arial Black" panose="020B0A04020102020204" pitchFamily="34" charset="0"/>
            </a:endParaRPr>
          </a:p>
        </p:txBody>
      </p:sp>
      <p:sp>
        <p:nvSpPr>
          <p:cNvPr id="16" name="TextBox 15">
            <a:extLst>
              <a:ext uri="{FF2B5EF4-FFF2-40B4-BE49-F238E27FC236}">
                <a16:creationId xmlns:a16="http://schemas.microsoft.com/office/drawing/2014/main" id="{446AB34E-C3C7-4D3E-9E8B-2A248F611DC1}"/>
              </a:ext>
            </a:extLst>
          </p:cNvPr>
          <p:cNvSpPr txBox="1"/>
          <p:nvPr/>
        </p:nvSpPr>
        <p:spPr>
          <a:xfrm>
            <a:off x="419100" y="2763252"/>
            <a:ext cx="9220200" cy="707886"/>
          </a:xfrm>
          <a:prstGeom prst="rect">
            <a:avLst/>
          </a:prstGeom>
          <a:noFill/>
        </p:spPr>
        <p:txBody>
          <a:bodyPr wrap="square" rtlCol="0">
            <a:spAutoFit/>
          </a:bodyPr>
          <a:lstStyle/>
          <a:p>
            <a:r>
              <a:rPr lang="en-US" sz="4000" dirty="0">
                <a:latin typeface="Arial Black" panose="020B0A04020102020204" pitchFamily="34" charset="0"/>
              </a:rPr>
              <a:t>Overview</a:t>
            </a:r>
            <a:endParaRPr lang="en-AU" sz="4000" dirty="0">
              <a:latin typeface="Arial Black" panose="020B0A04020102020204" pitchFamily="34" charset="0"/>
            </a:endParaRPr>
          </a:p>
        </p:txBody>
      </p:sp>
      <p:sp>
        <p:nvSpPr>
          <p:cNvPr id="17" name="TextBox 16">
            <a:extLst>
              <a:ext uri="{FF2B5EF4-FFF2-40B4-BE49-F238E27FC236}">
                <a16:creationId xmlns:a16="http://schemas.microsoft.com/office/drawing/2014/main" id="{AA63976F-2E69-4BA6-BF74-4E643EECF319}"/>
              </a:ext>
            </a:extLst>
          </p:cNvPr>
          <p:cNvSpPr txBox="1"/>
          <p:nvPr/>
        </p:nvSpPr>
        <p:spPr>
          <a:xfrm>
            <a:off x="419100" y="3471138"/>
            <a:ext cx="9220200" cy="403187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Many people across the world are living with reduced upper limb function due to a breakdown in their neural signaling pathway. Often the cortical areas responsible for movement remain functional, allowing the signals to be detected and decoded, then the motor intent can be executed using a robotic prosthetic. This is a Brain Computer Interface (</a:t>
            </a:r>
            <a:r>
              <a:rPr lang="en-US" sz="3200" b="1" dirty="0">
                <a:latin typeface="Arial" panose="020B0604020202020204" pitchFamily="34" charset="0"/>
                <a:cs typeface="Arial" panose="020B0604020202020204" pitchFamily="34" charset="0"/>
              </a:rPr>
              <a:t>BCI</a:t>
            </a:r>
            <a:r>
              <a:rPr lang="en-US" sz="3200" dirty="0">
                <a:latin typeface="Arial" panose="020B0604020202020204" pitchFamily="34" charset="0"/>
                <a:cs typeface="Arial" panose="020B0604020202020204" pitchFamily="34" charset="0"/>
              </a:rPr>
              <a:t>) Neuroprosthetic.</a:t>
            </a:r>
            <a:endParaRPr lang="en-AU" sz="32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BAFF272-7FFC-4FAF-B93D-ED734E4BF0F2}"/>
              </a:ext>
            </a:extLst>
          </p:cNvPr>
          <p:cNvSpPr txBox="1"/>
          <p:nvPr/>
        </p:nvSpPr>
        <p:spPr>
          <a:xfrm>
            <a:off x="419100" y="7687962"/>
            <a:ext cx="9220200" cy="2554545"/>
          </a:xfrm>
          <a:prstGeom prst="rect">
            <a:avLst/>
          </a:prstGeom>
          <a:noFill/>
        </p:spPr>
        <p:txBody>
          <a:bodyPr wrap="square" rtlCol="0">
            <a:spAutoFit/>
          </a:bodyPr>
          <a:lstStyle/>
          <a:p>
            <a:r>
              <a:rPr lang="en-AU" sz="3200" dirty="0">
                <a:latin typeface="Arial" panose="020B0604020202020204" pitchFamily="34" charset="0"/>
                <a:cs typeface="Arial" panose="020B0604020202020204" pitchFamily="34" charset="0"/>
              </a:rPr>
              <a:t>Utilising</a:t>
            </a:r>
            <a:r>
              <a:rPr lang="en-US" sz="3200" dirty="0">
                <a:latin typeface="Arial" panose="020B0604020202020204" pitchFamily="34" charset="0"/>
                <a:cs typeface="Arial" panose="020B0604020202020204" pitchFamily="34" charset="0"/>
              </a:rPr>
              <a:t> novel feature extraction techniques, cortical signals recorded at the scalp have been used to classify motor intent in real time, enabling the user to grasp objects using the power of thought alone.</a:t>
            </a:r>
            <a:endParaRPr lang="en-AU" sz="3200"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F354E60F-AB4C-400F-B44A-0E05C0108025}"/>
              </a:ext>
            </a:extLst>
          </p:cNvPr>
          <p:cNvGrpSpPr/>
          <p:nvPr/>
        </p:nvGrpSpPr>
        <p:grpSpPr>
          <a:xfrm>
            <a:off x="419100" y="15240468"/>
            <a:ext cx="8421329" cy="4739758"/>
            <a:chOff x="11744325" y="6382752"/>
            <a:chExt cx="9220200" cy="4739758"/>
          </a:xfrm>
        </p:grpSpPr>
        <p:sp>
          <p:nvSpPr>
            <p:cNvPr id="19" name="TextBox 18">
              <a:extLst>
                <a:ext uri="{FF2B5EF4-FFF2-40B4-BE49-F238E27FC236}">
                  <a16:creationId xmlns:a16="http://schemas.microsoft.com/office/drawing/2014/main" id="{8271F849-DBDC-427B-8732-31C9ABA67756}"/>
                </a:ext>
              </a:extLst>
            </p:cNvPr>
            <p:cNvSpPr txBox="1"/>
            <p:nvPr/>
          </p:nvSpPr>
          <p:spPr>
            <a:xfrm>
              <a:off x="11744325" y="6382752"/>
              <a:ext cx="9220200" cy="707886"/>
            </a:xfrm>
            <a:prstGeom prst="rect">
              <a:avLst/>
            </a:prstGeom>
            <a:noFill/>
          </p:spPr>
          <p:txBody>
            <a:bodyPr wrap="square" rtlCol="0">
              <a:spAutoFit/>
            </a:bodyPr>
            <a:lstStyle/>
            <a:p>
              <a:r>
                <a:rPr lang="en-US" sz="4000" dirty="0">
                  <a:latin typeface="Arial Black" panose="020B0A04020102020204" pitchFamily="34" charset="0"/>
                </a:rPr>
                <a:t>Wireless Data Acquisition</a:t>
              </a:r>
              <a:endParaRPr lang="en-AU" sz="4000" dirty="0">
                <a:latin typeface="Arial Black" panose="020B0A04020102020204" pitchFamily="34" charset="0"/>
              </a:endParaRPr>
            </a:p>
          </p:txBody>
        </p:sp>
        <p:sp>
          <p:nvSpPr>
            <p:cNvPr id="20" name="TextBox 19">
              <a:extLst>
                <a:ext uri="{FF2B5EF4-FFF2-40B4-BE49-F238E27FC236}">
                  <a16:creationId xmlns:a16="http://schemas.microsoft.com/office/drawing/2014/main" id="{5040A043-9405-450F-956A-F3AA33086001}"/>
                </a:ext>
              </a:extLst>
            </p:cNvPr>
            <p:cNvSpPr txBox="1"/>
            <p:nvPr/>
          </p:nvSpPr>
          <p:spPr>
            <a:xfrm>
              <a:off x="11744325" y="7090637"/>
              <a:ext cx="9220200" cy="403187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Recording cortical activity from the scalp is called electroencephalography (</a:t>
              </a:r>
              <a:r>
                <a:rPr lang="en-US" sz="3200" b="1" dirty="0">
                  <a:latin typeface="Arial" panose="020B0604020202020204" pitchFamily="34" charset="0"/>
                  <a:cs typeface="Arial" panose="020B0604020202020204" pitchFamily="34" charset="0"/>
                </a:rPr>
                <a:t>EEG</a:t>
              </a:r>
              <a:r>
                <a:rPr lang="en-US" sz="3200" dirty="0">
                  <a:latin typeface="Arial" panose="020B0604020202020204" pitchFamily="34" charset="0"/>
                  <a:cs typeface="Arial" panose="020B0604020202020204" pitchFamily="34" charset="0"/>
                </a:rPr>
                <a:t>). These signals are very small, and are very sensitive to noise, so specialised hardware is required. This system uses a custom board built on the ADS1299 by Texas Instruments. The signal is then sent using Bluetooth to the arm for further processing. </a:t>
              </a:r>
              <a:endParaRPr lang="en-AU" sz="32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33D452F9-B2C6-497D-B761-31431850E6DB}"/>
              </a:ext>
            </a:extLst>
          </p:cNvPr>
          <p:cNvGrpSpPr/>
          <p:nvPr/>
        </p:nvGrpSpPr>
        <p:grpSpPr>
          <a:xfrm>
            <a:off x="2094614" y="10427459"/>
            <a:ext cx="17027306" cy="4786526"/>
            <a:chOff x="2094614" y="10427459"/>
            <a:chExt cx="17027306" cy="4786526"/>
          </a:xfrm>
        </p:grpSpPr>
        <p:pic>
          <p:nvPicPr>
            <p:cNvPr id="13" name="Picture 12">
              <a:extLst>
                <a:ext uri="{FF2B5EF4-FFF2-40B4-BE49-F238E27FC236}">
                  <a16:creationId xmlns:a16="http://schemas.microsoft.com/office/drawing/2014/main" id="{6516762F-6F45-4DDA-B1E4-E82AFBB4B0A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094614" y="10427459"/>
              <a:ext cx="17027306" cy="4786526"/>
            </a:xfrm>
            <a:prstGeom prst="rect">
              <a:avLst/>
            </a:prstGeom>
          </p:spPr>
        </p:pic>
        <p:sp>
          <p:nvSpPr>
            <p:cNvPr id="27" name="TextBox 26">
              <a:extLst>
                <a:ext uri="{FF2B5EF4-FFF2-40B4-BE49-F238E27FC236}">
                  <a16:creationId xmlns:a16="http://schemas.microsoft.com/office/drawing/2014/main" id="{B7C73195-5088-44C9-A3A9-36C07B2C119D}"/>
                </a:ext>
              </a:extLst>
            </p:cNvPr>
            <p:cNvSpPr txBox="1"/>
            <p:nvPr/>
          </p:nvSpPr>
          <p:spPr>
            <a:xfrm>
              <a:off x="7510462" y="12839866"/>
              <a:ext cx="6362700" cy="707886"/>
            </a:xfrm>
            <a:prstGeom prst="rect">
              <a:avLst/>
            </a:prstGeom>
            <a:noFill/>
            <a:ln>
              <a:noFill/>
            </a:ln>
          </p:spPr>
          <p:txBody>
            <a:bodyPr wrap="square" rtlCol="0">
              <a:spAutoFit/>
            </a:bodyPr>
            <a:lstStyle/>
            <a:p>
              <a:pPr algn="ctr"/>
              <a:r>
                <a:rPr lang="en-US" sz="4000" dirty="0">
                  <a:solidFill>
                    <a:srgbClr val="20B1E8"/>
                  </a:solidFill>
                  <a:latin typeface="Arial Black" panose="020B0A04020102020204" pitchFamily="34" charset="0"/>
                </a:rPr>
                <a:t>BCI Fundamentals</a:t>
              </a:r>
              <a:endParaRPr lang="en-AU" sz="4000" dirty="0">
                <a:solidFill>
                  <a:srgbClr val="20B1E8"/>
                </a:solidFill>
                <a:latin typeface="Arial Black" panose="020B0A04020102020204" pitchFamily="34" charset="0"/>
              </a:endParaRPr>
            </a:p>
          </p:txBody>
        </p:sp>
      </p:grpSp>
      <p:grpSp>
        <p:nvGrpSpPr>
          <p:cNvPr id="33" name="Group 32">
            <a:extLst>
              <a:ext uri="{FF2B5EF4-FFF2-40B4-BE49-F238E27FC236}">
                <a16:creationId xmlns:a16="http://schemas.microsoft.com/office/drawing/2014/main" id="{1292C5BA-AFAD-41E1-8A03-085A8E0023BC}"/>
              </a:ext>
            </a:extLst>
          </p:cNvPr>
          <p:cNvGrpSpPr/>
          <p:nvPr/>
        </p:nvGrpSpPr>
        <p:grpSpPr>
          <a:xfrm>
            <a:off x="190500" y="22353764"/>
            <a:ext cx="6362700" cy="6585779"/>
            <a:chOff x="2086815" y="15693923"/>
            <a:chExt cx="6362700" cy="6585779"/>
          </a:xfrm>
        </p:grpSpPr>
        <p:pic>
          <p:nvPicPr>
            <p:cNvPr id="26" name="Picture 25" descr="A circuit board&#10;&#10;Description automatically generated">
              <a:extLst>
                <a:ext uri="{FF2B5EF4-FFF2-40B4-BE49-F238E27FC236}">
                  <a16:creationId xmlns:a16="http://schemas.microsoft.com/office/drawing/2014/main" id="{43F80CF4-C216-436F-8CAB-E6284C57BA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7788" y="15693923"/>
              <a:ext cx="4772691" cy="5458587"/>
            </a:xfrm>
            <a:prstGeom prst="rect">
              <a:avLst/>
            </a:prstGeom>
          </p:spPr>
        </p:pic>
        <p:sp>
          <p:nvSpPr>
            <p:cNvPr id="28" name="TextBox 27">
              <a:extLst>
                <a:ext uri="{FF2B5EF4-FFF2-40B4-BE49-F238E27FC236}">
                  <a16:creationId xmlns:a16="http://schemas.microsoft.com/office/drawing/2014/main" id="{D05E80BF-F0C7-4A87-BA4D-C765EC16318F}"/>
                </a:ext>
              </a:extLst>
            </p:cNvPr>
            <p:cNvSpPr txBox="1"/>
            <p:nvPr/>
          </p:nvSpPr>
          <p:spPr>
            <a:xfrm>
              <a:off x="2086815" y="21202484"/>
              <a:ext cx="6362700" cy="1077218"/>
            </a:xfrm>
            <a:prstGeom prst="rect">
              <a:avLst/>
            </a:prstGeom>
            <a:noFill/>
            <a:ln>
              <a:noFill/>
            </a:ln>
          </p:spPr>
          <p:txBody>
            <a:bodyPr wrap="square" rtlCol="0">
              <a:spAutoFit/>
            </a:bodyPr>
            <a:lstStyle/>
            <a:p>
              <a:pPr algn="ctr"/>
              <a:r>
                <a:rPr lang="en-US" sz="3200" dirty="0">
                  <a:solidFill>
                    <a:srgbClr val="20B1E8"/>
                  </a:solidFill>
                  <a:latin typeface="Arial Black" panose="020B0A04020102020204" pitchFamily="34" charset="0"/>
                </a:rPr>
                <a:t>The Classification &amp;</a:t>
              </a:r>
            </a:p>
            <a:p>
              <a:pPr algn="ctr"/>
              <a:r>
                <a:rPr lang="en-US" sz="3200" dirty="0">
                  <a:solidFill>
                    <a:srgbClr val="20B1E8"/>
                  </a:solidFill>
                  <a:latin typeface="Arial Black" panose="020B0A04020102020204" pitchFamily="34" charset="0"/>
                </a:rPr>
                <a:t>Control Board</a:t>
              </a:r>
              <a:endParaRPr lang="en-AU" sz="3200" dirty="0">
                <a:solidFill>
                  <a:srgbClr val="20B1E8"/>
                </a:solidFill>
                <a:latin typeface="Arial Black" panose="020B0A04020102020204" pitchFamily="34" charset="0"/>
              </a:endParaRPr>
            </a:p>
          </p:txBody>
        </p:sp>
      </p:grpSp>
      <p:grpSp>
        <p:nvGrpSpPr>
          <p:cNvPr id="36" name="Group 35">
            <a:extLst>
              <a:ext uri="{FF2B5EF4-FFF2-40B4-BE49-F238E27FC236}">
                <a16:creationId xmlns:a16="http://schemas.microsoft.com/office/drawing/2014/main" id="{FD913BF8-6705-4C01-B263-92F6EF75E576}"/>
              </a:ext>
            </a:extLst>
          </p:cNvPr>
          <p:cNvGrpSpPr/>
          <p:nvPr/>
        </p:nvGrpSpPr>
        <p:grpSpPr>
          <a:xfrm>
            <a:off x="11744326" y="3909547"/>
            <a:ext cx="9220199" cy="5970864"/>
            <a:chOff x="10869672" y="6382752"/>
            <a:chExt cx="10094853" cy="5970864"/>
          </a:xfrm>
        </p:grpSpPr>
        <p:sp>
          <p:nvSpPr>
            <p:cNvPr id="37" name="TextBox 36">
              <a:extLst>
                <a:ext uri="{FF2B5EF4-FFF2-40B4-BE49-F238E27FC236}">
                  <a16:creationId xmlns:a16="http://schemas.microsoft.com/office/drawing/2014/main" id="{69A99900-1E33-4F98-A6A0-CA393B8A7948}"/>
                </a:ext>
              </a:extLst>
            </p:cNvPr>
            <p:cNvSpPr txBox="1"/>
            <p:nvPr/>
          </p:nvSpPr>
          <p:spPr>
            <a:xfrm>
              <a:off x="11744325" y="6382752"/>
              <a:ext cx="9220200" cy="707886"/>
            </a:xfrm>
            <a:prstGeom prst="rect">
              <a:avLst/>
            </a:prstGeom>
            <a:noFill/>
          </p:spPr>
          <p:txBody>
            <a:bodyPr wrap="square" rtlCol="0">
              <a:spAutoFit/>
            </a:bodyPr>
            <a:lstStyle/>
            <a:p>
              <a:pPr algn="r"/>
              <a:r>
                <a:rPr lang="en-US" sz="4000" dirty="0">
                  <a:latin typeface="Arial Black" panose="020B0A04020102020204" pitchFamily="34" charset="0"/>
                </a:rPr>
                <a:t>Novel Feature Extraction</a:t>
              </a:r>
              <a:endParaRPr lang="en-AU" sz="4000" dirty="0">
                <a:latin typeface="Arial Black" panose="020B0A04020102020204" pitchFamily="34" charset="0"/>
              </a:endParaRPr>
            </a:p>
          </p:txBody>
        </p:sp>
        <p:sp>
          <p:nvSpPr>
            <p:cNvPr id="38" name="TextBox 37">
              <a:extLst>
                <a:ext uri="{FF2B5EF4-FFF2-40B4-BE49-F238E27FC236}">
                  <a16:creationId xmlns:a16="http://schemas.microsoft.com/office/drawing/2014/main" id="{C759CED0-0DB5-46C8-8837-75F68D581AF9}"/>
                </a:ext>
              </a:extLst>
            </p:cNvPr>
            <p:cNvSpPr txBox="1"/>
            <p:nvPr/>
          </p:nvSpPr>
          <p:spPr>
            <a:xfrm>
              <a:off x="10869672" y="7090637"/>
              <a:ext cx="10094853" cy="5262979"/>
            </a:xfrm>
            <a:prstGeom prst="rect">
              <a:avLst/>
            </a:prstGeom>
            <a:noFill/>
          </p:spPr>
          <p:txBody>
            <a:bodyPr wrap="square" rtlCol="0">
              <a:spAutoFit/>
            </a:bodyPr>
            <a:lstStyle/>
            <a:p>
              <a:pPr algn="r"/>
              <a:r>
                <a:rPr lang="en-US" sz="3200" dirty="0">
                  <a:latin typeface="Arial" panose="020B0604020202020204" pitchFamily="34" charset="0"/>
                  <a:cs typeface="Arial" panose="020B0604020202020204" pitchFamily="34" charset="0"/>
                </a:rPr>
                <a:t>Motor intent is encoded in the firing rates of neurons. This is detected by examining the frequency content of the EEG signals. In a novel approach of the Discrete Cosine Transform (</a:t>
              </a:r>
              <a:r>
                <a:rPr lang="en-US" sz="3200" b="1" dirty="0">
                  <a:latin typeface="Arial" panose="020B0604020202020204" pitchFamily="34" charset="0"/>
                  <a:cs typeface="Arial" panose="020B0604020202020204" pitchFamily="34" charset="0"/>
                </a:rPr>
                <a:t>DCT</a:t>
              </a:r>
              <a:r>
                <a:rPr lang="en-US" sz="3200" dirty="0">
                  <a:latin typeface="Arial" panose="020B0604020202020204" pitchFamily="34" charset="0"/>
                  <a:cs typeface="Arial" panose="020B0604020202020204" pitchFamily="34" charset="0"/>
                </a:rPr>
                <a:t>), EEG observations could be classified to the </a:t>
              </a:r>
              <a:r>
                <a:rPr lang="en-US" sz="4000" b="1" dirty="0">
                  <a:latin typeface="Arial" panose="020B0604020202020204" pitchFamily="34" charset="0"/>
                  <a:cs typeface="Arial" panose="020B0604020202020204" pitchFamily="34" charset="0"/>
                </a:rPr>
                <a:t>same accuracy in 26% of the time taken by the current state-of-the-art</a:t>
              </a: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(the Short Time Fourier Transform). This is extremely exciting for online BCI systems, where classification time is critical.  </a:t>
              </a:r>
              <a:endParaRPr lang="en-AU" sz="3200" dirty="0">
                <a:latin typeface="Arial" panose="020B0604020202020204" pitchFamily="34" charset="0"/>
                <a:cs typeface="Arial" panose="020B0604020202020204" pitchFamily="34" charset="0"/>
              </a:endParaRPr>
            </a:p>
          </p:txBody>
        </p:sp>
      </p:grpSp>
      <p:grpSp>
        <p:nvGrpSpPr>
          <p:cNvPr id="41" name="Group 40">
            <a:extLst>
              <a:ext uri="{FF2B5EF4-FFF2-40B4-BE49-F238E27FC236}">
                <a16:creationId xmlns:a16="http://schemas.microsoft.com/office/drawing/2014/main" id="{0D1534AB-6659-4F5D-9FD6-D7A5A24F84CE}"/>
              </a:ext>
            </a:extLst>
          </p:cNvPr>
          <p:cNvGrpSpPr/>
          <p:nvPr/>
        </p:nvGrpSpPr>
        <p:grpSpPr>
          <a:xfrm>
            <a:off x="6291833" y="20747984"/>
            <a:ext cx="8421329" cy="6217085"/>
            <a:chOff x="11744325" y="6382752"/>
            <a:chExt cx="9220200" cy="6217085"/>
          </a:xfrm>
        </p:grpSpPr>
        <p:sp>
          <p:nvSpPr>
            <p:cNvPr id="42" name="TextBox 41">
              <a:extLst>
                <a:ext uri="{FF2B5EF4-FFF2-40B4-BE49-F238E27FC236}">
                  <a16:creationId xmlns:a16="http://schemas.microsoft.com/office/drawing/2014/main" id="{C94BD907-FE6A-441C-A127-463ED00C9824}"/>
                </a:ext>
              </a:extLst>
            </p:cNvPr>
            <p:cNvSpPr txBox="1"/>
            <p:nvPr/>
          </p:nvSpPr>
          <p:spPr>
            <a:xfrm>
              <a:off x="11744325" y="6382752"/>
              <a:ext cx="9220200" cy="707886"/>
            </a:xfrm>
            <a:prstGeom prst="rect">
              <a:avLst/>
            </a:prstGeom>
            <a:noFill/>
          </p:spPr>
          <p:txBody>
            <a:bodyPr wrap="square" rtlCol="0">
              <a:spAutoFit/>
            </a:bodyPr>
            <a:lstStyle/>
            <a:p>
              <a:pPr algn="ctr"/>
              <a:r>
                <a:rPr lang="en-US" sz="4000" dirty="0">
                  <a:latin typeface="Arial Black" panose="020B0A04020102020204" pitchFamily="34" charset="0"/>
                </a:rPr>
                <a:t>Embedded SVM Classifier</a:t>
              </a:r>
              <a:endParaRPr lang="en-AU" sz="4000" dirty="0">
                <a:latin typeface="Arial Black" panose="020B0A04020102020204" pitchFamily="34" charset="0"/>
              </a:endParaRPr>
            </a:p>
          </p:txBody>
        </p:sp>
        <p:sp>
          <p:nvSpPr>
            <p:cNvPr id="43" name="TextBox 42">
              <a:extLst>
                <a:ext uri="{FF2B5EF4-FFF2-40B4-BE49-F238E27FC236}">
                  <a16:creationId xmlns:a16="http://schemas.microsoft.com/office/drawing/2014/main" id="{E649C960-1BDB-4A3A-96D4-5F21EA9A24B1}"/>
                </a:ext>
              </a:extLst>
            </p:cNvPr>
            <p:cNvSpPr txBox="1"/>
            <p:nvPr/>
          </p:nvSpPr>
          <p:spPr>
            <a:xfrm>
              <a:off x="11744325" y="7090637"/>
              <a:ext cx="9220200" cy="5509200"/>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The Classification and Control Board (based on an STM32F407) receives the EEG signal over Bluetooth and computes the DCT. The extracted features are classified as “Hand Open” or “Hand Closed” using a Support Vector Machine (</a:t>
              </a:r>
              <a:r>
                <a:rPr lang="en-US" sz="3200" b="1" dirty="0">
                  <a:latin typeface="Arial" panose="020B0604020202020204" pitchFamily="34" charset="0"/>
                  <a:cs typeface="Arial" panose="020B0604020202020204" pitchFamily="34" charset="0"/>
                </a:rPr>
                <a:t>SVM</a:t>
              </a:r>
              <a:r>
                <a:rPr lang="en-US" sz="3200" dirty="0">
                  <a:latin typeface="Arial" panose="020B0604020202020204" pitchFamily="34" charset="0"/>
                  <a:cs typeface="Arial" panose="020B0604020202020204" pitchFamily="34" charset="0"/>
                </a:rPr>
                <a:t>) machine learning algorithm. The SVM model is created using a training dataset and Matlab, then uploaded to the board. When the SVM has predicted</a:t>
              </a:r>
            </a:p>
            <a:p>
              <a:pPr algn="ctr"/>
              <a:r>
                <a:rPr lang="en-US" sz="3200" dirty="0">
                  <a:latin typeface="Arial" panose="020B0604020202020204" pitchFamily="34" charset="0"/>
                  <a:cs typeface="Arial" panose="020B0604020202020204" pitchFamily="34" charset="0"/>
                </a:rPr>
                <a:t>the state of the hand, 5 PWM control </a:t>
              </a:r>
            </a:p>
            <a:p>
              <a:pPr algn="ctr"/>
              <a:r>
                <a:rPr lang="en-US" sz="3200" dirty="0">
                  <a:latin typeface="Arial" panose="020B0604020202020204" pitchFamily="34" charset="0"/>
                  <a:cs typeface="Arial" panose="020B0604020202020204" pitchFamily="34" charset="0"/>
                </a:rPr>
                <a:t>signals are generated to control each finger.</a:t>
              </a:r>
              <a:endParaRPr lang="en-AU" sz="3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08040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354</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Parker</dc:creator>
  <cp:lastModifiedBy>Sam Parker</cp:lastModifiedBy>
  <cp:revision>11</cp:revision>
  <dcterms:created xsi:type="dcterms:W3CDTF">2020-06-18T09:12:29Z</dcterms:created>
  <dcterms:modified xsi:type="dcterms:W3CDTF">2020-06-18T11:25:38Z</dcterms:modified>
</cp:coreProperties>
</file>