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7" d="100"/>
          <a:sy n="37" d="100"/>
        </p:scale>
        <p:origin x="12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141" y="3499590"/>
            <a:ext cx="25736937" cy="7444669"/>
          </a:xfrm>
        </p:spPr>
        <p:txBody>
          <a:bodyPr anchor="b">
            <a:normAutofit/>
          </a:bodyPr>
          <a:lstStyle>
            <a:lvl1pPr algn="ctr">
              <a:defRPr sz="14967"/>
            </a:lvl1pPr>
          </a:lstStyle>
          <a:p>
            <a:r>
              <a:rPr lang="en-US"/>
              <a:t>Click to edit Master title style</a:t>
            </a:r>
            <a:endParaRPr lang="en-US" dirty="0"/>
          </a:p>
        </p:txBody>
      </p:sp>
      <p:sp>
        <p:nvSpPr>
          <p:cNvPr id="3" name="Subtitle 2"/>
          <p:cNvSpPr>
            <a:spLocks noGrp="1"/>
          </p:cNvSpPr>
          <p:nvPr>
            <p:ph type="subTitle" idx="1"/>
          </p:nvPr>
        </p:nvSpPr>
        <p:spPr>
          <a:xfrm>
            <a:off x="2269141" y="11231355"/>
            <a:ext cx="25736937"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994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9169" y="13374505"/>
            <a:ext cx="25744768" cy="2554794"/>
          </a:xfrm>
        </p:spPr>
        <p:txBody>
          <a:bodyPr anchor="b">
            <a:normAutofit/>
          </a:bodyPr>
          <a:lstStyle>
            <a:lvl1pPr>
              <a:defRPr sz="8731"/>
            </a:lvl1pPr>
          </a:lstStyle>
          <a:p>
            <a:r>
              <a:rPr lang="en-US"/>
              <a:t>Click to edit Master title style</a:t>
            </a:r>
            <a:endParaRPr lang="en-US" dirty="0"/>
          </a:p>
        </p:txBody>
      </p:sp>
      <p:sp>
        <p:nvSpPr>
          <p:cNvPr id="3" name="Picture Placeholder 2"/>
          <p:cNvSpPr>
            <a:spLocks noGrp="1" noChangeAspect="1"/>
          </p:cNvSpPr>
          <p:nvPr>
            <p:ph type="pic" idx="1"/>
          </p:nvPr>
        </p:nvSpPr>
        <p:spPr>
          <a:xfrm>
            <a:off x="2269169" y="1937318"/>
            <a:ext cx="25744768" cy="105382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269139" y="15929298"/>
            <a:ext cx="25740881" cy="2127986"/>
          </a:xfrm>
        </p:spPr>
        <p:txBody>
          <a:bodyPr>
            <a:normAutofit/>
          </a:bodyPr>
          <a:lstStyle>
            <a:lvl1pPr marL="0" indent="0" algn="ctr">
              <a:buNone/>
              <a:defRPr sz="5613"/>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61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69138" y="1900771"/>
            <a:ext cx="25710496" cy="10678901"/>
          </a:xfrm>
        </p:spPr>
        <p:txBody>
          <a:bodyPr anchor="ctr"/>
          <a:lstStyle>
            <a:lvl1pPr>
              <a:defRPr sz="9978"/>
            </a:lvl1pPr>
          </a:lstStyle>
          <a:p>
            <a:r>
              <a:rPr lang="en-US"/>
              <a:t>Click to edit Master title style</a:t>
            </a:r>
            <a:endParaRPr lang="en-US" dirty="0"/>
          </a:p>
        </p:txBody>
      </p:sp>
      <p:sp>
        <p:nvSpPr>
          <p:cNvPr id="4" name="Text Placeholder 3"/>
          <p:cNvSpPr>
            <a:spLocks noGrp="1"/>
          </p:cNvSpPr>
          <p:nvPr>
            <p:ph type="body" sz="half" idx="2"/>
          </p:nvPr>
        </p:nvSpPr>
        <p:spPr>
          <a:xfrm>
            <a:off x="2269143" y="13110863"/>
            <a:ext cx="25710493" cy="4964524"/>
          </a:xfrm>
        </p:spPr>
        <p:txBody>
          <a:bodyPr anchor="ctr"/>
          <a:lstStyle>
            <a:lvl1pPr marL="0" indent="0" algn="ctr">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9887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91238" y="1900767"/>
            <a:ext cx="23100623" cy="9332041"/>
          </a:xfrm>
        </p:spPr>
        <p:txBody>
          <a:bodyPr anchor="ctr"/>
          <a:lstStyle>
            <a:lvl1pPr>
              <a:defRPr sz="9978"/>
            </a:lvl1pPr>
          </a:lstStyle>
          <a:p>
            <a:r>
              <a:rPr lang="en-US"/>
              <a:t>Click to edit Master title style</a:t>
            </a:r>
            <a:endParaRPr lang="en-US" dirty="0"/>
          </a:p>
        </p:txBody>
      </p:sp>
      <p:sp>
        <p:nvSpPr>
          <p:cNvPr id="12" name="Text Placeholder 3"/>
          <p:cNvSpPr>
            <a:spLocks noGrp="1"/>
          </p:cNvSpPr>
          <p:nvPr>
            <p:ph type="body" sz="half" idx="13"/>
          </p:nvPr>
        </p:nvSpPr>
        <p:spPr>
          <a:xfrm>
            <a:off x="4272712" y="11256280"/>
            <a:ext cx="21733736" cy="1330824"/>
          </a:xfrm>
        </p:spPr>
        <p:txBody>
          <a:bodyPr anchor="t">
            <a:normAutofit/>
          </a:bodyPr>
          <a:lstStyle>
            <a:lvl1pPr marL="0" indent="0" algn="r">
              <a:buNone/>
              <a:defRPr sz="4365"/>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4" name="Text Placeholder 3"/>
          <p:cNvSpPr>
            <a:spLocks noGrp="1"/>
          </p:cNvSpPr>
          <p:nvPr>
            <p:ph type="body" sz="half" idx="2"/>
          </p:nvPr>
        </p:nvSpPr>
        <p:spPr>
          <a:xfrm>
            <a:off x="2269135" y="13110865"/>
            <a:ext cx="25710496" cy="4946421"/>
          </a:xfrm>
        </p:spPr>
        <p:txBody>
          <a:bodyPr anchor="ctr">
            <a:normAutofit/>
          </a:bodyPr>
          <a:lstStyle>
            <a:lvl1pPr marL="0" indent="0" algn="ctr">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1672834" y="2001009"/>
            <a:ext cx="1513761" cy="1823364"/>
          </a:xfrm>
          <a:prstGeom prst="rect">
            <a:avLst/>
          </a:prstGeom>
        </p:spPr>
        <p:txBody>
          <a:bodyPr vert="horz" lIns="285115" tIns="142558" rIns="285115" bIns="14255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945" dirty="0">
                <a:solidFill>
                  <a:schemeClr val="tx1"/>
                </a:solidFill>
                <a:effectLst/>
              </a:rPr>
              <a:t>“</a:t>
            </a:r>
          </a:p>
        </p:txBody>
      </p:sp>
      <p:sp>
        <p:nvSpPr>
          <p:cNvPr id="14" name="TextBox 13"/>
          <p:cNvSpPr txBox="1"/>
          <p:nvPr/>
        </p:nvSpPr>
        <p:spPr>
          <a:xfrm>
            <a:off x="26311097" y="9582957"/>
            <a:ext cx="1513761" cy="1823364"/>
          </a:xfrm>
          <a:prstGeom prst="rect">
            <a:avLst/>
          </a:prstGeom>
        </p:spPr>
        <p:txBody>
          <a:bodyPr vert="horz" lIns="285115" tIns="142558" rIns="285115" bIns="14255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4945" dirty="0">
                <a:solidFill>
                  <a:schemeClr val="tx1"/>
                </a:solidFill>
                <a:effectLst/>
              </a:rPr>
              <a:t>”</a:t>
            </a:r>
          </a:p>
        </p:txBody>
      </p:sp>
    </p:spTree>
    <p:extLst>
      <p:ext uri="{BB962C8B-B14F-4D97-AF65-F5344CB8AC3E}">
        <p14:creationId xmlns:p14="http://schemas.microsoft.com/office/powerpoint/2010/main" val="3728997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69169" y="6631928"/>
            <a:ext cx="25714380" cy="7832041"/>
          </a:xfrm>
        </p:spPr>
        <p:txBody>
          <a:bodyPr anchor="b"/>
          <a:lstStyle>
            <a:lvl1pPr>
              <a:defRPr sz="9978"/>
            </a:lvl1pPr>
          </a:lstStyle>
          <a:p>
            <a:r>
              <a:rPr lang="en-US"/>
              <a:t>Click to edit Master title style</a:t>
            </a:r>
            <a:endParaRPr lang="en-US" dirty="0"/>
          </a:p>
        </p:txBody>
      </p:sp>
      <p:sp>
        <p:nvSpPr>
          <p:cNvPr id="4" name="Text Placeholder 3"/>
          <p:cNvSpPr>
            <a:spLocks noGrp="1"/>
          </p:cNvSpPr>
          <p:nvPr>
            <p:ph type="body" sz="half" idx="2"/>
          </p:nvPr>
        </p:nvSpPr>
        <p:spPr>
          <a:xfrm>
            <a:off x="2269138" y="14500692"/>
            <a:ext cx="25710496" cy="3556591"/>
          </a:xfrm>
        </p:spPr>
        <p:txBody>
          <a:bodyPr anchor="t"/>
          <a:lstStyle>
            <a:lvl1pPr marL="0" indent="0" algn="ctr">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247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269135" y="1900771"/>
            <a:ext cx="25710496" cy="4133179"/>
          </a:xfrm>
        </p:spPr>
        <p:txBody>
          <a:bodyPr/>
          <a:lstStyle/>
          <a:p>
            <a:r>
              <a:rPr lang="en-US"/>
              <a:t>Click to edit Master title style</a:t>
            </a:r>
            <a:endParaRPr lang="en-US" dirty="0"/>
          </a:p>
        </p:txBody>
      </p:sp>
      <p:sp>
        <p:nvSpPr>
          <p:cNvPr id="7" name="Text Placeholder 2"/>
          <p:cNvSpPr>
            <a:spLocks noGrp="1"/>
          </p:cNvSpPr>
          <p:nvPr>
            <p:ph type="body" idx="1"/>
          </p:nvPr>
        </p:nvSpPr>
        <p:spPr>
          <a:xfrm>
            <a:off x="2269139" y="6511499"/>
            <a:ext cx="8191978" cy="2567111"/>
          </a:xfrm>
        </p:spPr>
        <p:txBody>
          <a:bodyPr anchor="b">
            <a:noAutofit/>
          </a:bodyPr>
          <a:lstStyle>
            <a:lvl1pPr marL="0" indent="0" algn="ctr">
              <a:lnSpc>
                <a:spcPct val="100000"/>
              </a:lnSpc>
              <a:buNone/>
              <a:defRPr sz="7483" b="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8" name="Text Placeholder 3"/>
          <p:cNvSpPr>
            <a:spLocks noGrp="1"/>
          </p:cNvSpPr>
          <p:nvPr>
            <p:ph type="body" sz="half" idx="15"/>
          </p:nvPr>
        </p:nvSpPr>
        <p:spPr>
          <a:xfrm>
            <a:off x="2269139" y="9078605"/>
            <a:ext cx="8191978" cy="8978678"/>
          </a:xfrm>
        </p:spPr>
        <p:txBody>
          <a:bodyPr anchor="t">
            <a:normAutofit/>
          </a:bodyPr>
          <a:lstStyle>
            <a:lvl1pPr marL="0" indent="0" algn="ctr">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9" name="Text Placeholder 4"/>
          <p:cNvSpPr>
            <a:spLocks noGrp="1"/>
          </p:cNvSpPr>
          <p:nvPr>
            <p:ph type="body" sz="quarter" idx="3"/>
          </p:nvPr>
        </p:nvSpPr>
        <p:spPr>
          <a:xfrm>
            <a:off x="11037535" y="6511498"/>
            <a:ext cx="8190991" cy="2567108"/>
          </a:xfrm>
        </p:spPr>
        <p:txBody>
          <a:bodyPr anchor="b">
            <a:noAutofit/>
          </a:bodyPr>
          <a:lstStyle>
            <a:lvl1pPr marL="0" indent="0" algn="ctr">
              <a:lnSpc>
                <a:spcPct val="100000"/>
              </a:lnSpc>
              <a:buNone/>
              <a:defRPr sz="7483" b="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10" name="Text Placeholder 3"/>
          <p:cNvSpPr>
            <a:spLocks noGrp="1"/>
          </p:cNvSpPr>
          <p:nvPr>
            <p:ph type="body" sz="half" idx="16"/>
          </p:nvPr>
        </p:nvSpPr>
        <p:spPr>
          <a:xfrm>
            <a:off x="11037537" y="9078605"/>
            <a:ext cx="8194127" cy="8978678"/>
          </a:xfrm>
        </p:spPr>
        <p:txBody>
          <a:bodyPr anchor="t">
            <a:normAutofit/>
          </a:bodyPr>
          <a:lstStyle>
            <a:lvl1pPr marL="0" indent="0" algn="ctr">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11" name="Text Placeholder 4"/>
          <p:cNvSpPr>
            <a:spLocks noGrp="1"/>
          </p:cNvSpPr>
          <p:nvPr>
            <p:ph type="body" sz="quarter" idx="13"/>
          </p:nvPr>
        </p:nvSpPr>
        <p:spPr>
          <a:xfrm>
            <a:off x="19799320" y="6511498"/>
            <a:ext cx="8172745" cy="2567108"/>
          </a:xfrm>
        </p:spPr>
        <p:txBody>
          <a:bodyPr anchor="b">
            <a:noAutofit/>
          </a:bodyPr>
          <a:lstStyle>
            <a:lvl1pPr marL="0" indent="0" algn="ctr">
              <a:lnSpc>
                <a:spcPct val="100000"/>
              </a:lnSpc>
              <a:buNone/>
              <a:defRPr sz="7483" b="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12" name="Text Placeholder 3"/>
          <p:cNvSpPr>
            <a:spLocks noGrp="1"/>
          </p:cNvSpPr>
          <p:nvPr>
            <p:ph type="body" sz="half" idx="17"/>
          </p:nvPr>
        </p:nvSpPr>
        <p:spPr>
          <a:xfrm>
            <a:off x="19806889" y="9078605"/>
            <a:ext cx="8172745" cy="8978678"/>
          </a:xfrm>
        </p:spPr>
        <p:txBody>
          <a:bodyPr anchor="t">
            <a:normAutofit/>
          </a:bodyPr>
          <a:lstStyle>
            <a:lvl1pPr marL="0" indent="0" algn="ctr">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2448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269138" y="1900771"/>
            <a:ext cx="25710496" cy="413317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269141" y="12438382"/>
            <a:ext cx="8191975" cy="1796817"/>
          </a:xfrm>
        </p:spPr>
        <p:txBody>
          <a:bodyPr anchor="b">
            <a:noAutofit/>
          </a:bodyPr>
          <a:lstStyle>
            <a:lvl1pPr marL="0" indent="0" algn="ctr">
              <a:lnSpc>
                <a:spcPct val="100000"/>
              </a:lnSpc>
              <a:buNone/>
              <a:defRPr sz="6236" b="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20" name="Picture Placeholder 2"/>
          <p:cNvSpPr>
            <a:spLocks noGrp="1" noChangeAspect="1"/>
          </p:cNvSpPr>
          <p:nvPr>
            <p:ph type="pic" idx="15"/>
          </p:nvPr>
        </p:nvSpPr>
        <p:spPr>
          <a:xfrm>
            <a:off x="2711708" y="6523705"/>
            <a:ext cx="7300743" cy="4751917"/>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1" name="Text Placeholder 3"/>
          <p:cNvSpPr>
            <a:spLocks noGrp="1"/>
          </p:cNvSpPr>
          <p:nvPr>
            <p:ph type="body" sz="half" idx="18"/>
          </p:nvPr>
        </p:nvSpPr>
        <p:spPr>
          <a:xfrm>
            <a:off x="2269141" y="14235199"/>
            <a:ext cx="8191975" cy="3822088"/>
          </a:xfrm>
        </p:spPr>
        <p:txBody>
          <a:bodyPr anchor="t">
            <a:normAutofit/>
          </a:bodyPr>
          <a:lstStyle>
            <a:lvl1pPr marL="0" indent="0" algn="ctr">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22" name="Text Placeholder 4"/>
          <p:cNvSpPr>
            <a:spLocks noGrp="1"/>
          </p:cNvSpPr>
          <p:nvPr>
            <p:ph type="body" sz="quarter" idx="3"/>
          </p:nvPr>
        </p:nvSpPr>
        <p:spPr>
          <a:xfrm>
            <a:off x="11032132" y="12438382"/>
            <a:ext cx="8192044" cy="1796817"/>
          </a:xfrm>
        </p:spPr>
        <p:txBody>
          <a:bodyPr anchor="b">
            <a:noAutofit/>
          </a:bodyPr>
          <a:lstStyle>
            <a:lvl1pPr marL="0" indent="0" algn="ctr">
              <a:lnSpc>
                <a:spcPct val="100000"/>
              </a:lnSpc>
              <a:buNone/>
              <a:defRPr sz="6236" b="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23" name="Picture Placeholder 2"/>
          <p:cNvSpPr>
            <a:spLocks noGrp="1" noChangeAspect="1"/>
          </p:cNvSpPr>
          <p:nvPr>
            <p:ph type="pic" idx="21"/>
          </p:nvPr>
        </p:nvSpPr>
        <p:spPr>
          <a:xfrm>
            <a:off x="11345745" y="6523705"/>
            <a:ext cx="7277090" cy="4751917"/>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4" name="Text Placeholder 3"/>
          <p:cNvSpPr>
            <a:spLocks noGrp="1"/>
          </p:cNvSpPr>
          <p:nvPr>
            <p:ph type="body" sz="half" idx="19"/>
          </p:nvPr>
        </p:nvSpPr>
        <p:spPr>
          <a:xfrm>
            <a:off x="11028769" y="14235196"/>
            <a:ext cx="8195405" cy="3822088"/>
          </a:xfrm>
        </p:spPr>
        <p:txBody>
          <a:bodyPr anchor="t">
            <a:normAutofit/>
          </a:bodyPr>
          <a:lstStyle>
            <a:lvl1pPr marL="0" indent="0" algn="ctr">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25" name="Text Placeholder 4"/>
          <p:cNvSpPr>
            <a:spLocks noGrp="1"/>
          </p:cNvSpPr>
          <p:nvPr>
            <p:ph type="body" sz="quarter" idx="13"/>
          </p:nvPr>
        </p:nvSpPr>
        <p:spPr>
          <a:xfrm>
            <a:off x="19799630" y="12438382"/>
            <a:ext cx="8169490" cy="1796817"/>
          </a:xfrm>
        </p:spPr>
        <p:txBody>
          <a:bodyPr anchor="b">
            <a:noAutofit/>
          </a:bodyPr>
          <a:lstStyle>
            <a:lvl1pPr marL="0" indent="0" algn="ctr">
              <a:lnSpc>
                <a:spcPct val="100000"/>
              </a:lnSpc>
              <a:buNone/>
              <a:defRPr sz="6236" b="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26" name="Picture Placeholder 2"/>
          <p:cNvSpPr>
            <a:spLocks noGrp="1" noChangeAspect="1"/>
          </p:cNvSpPr>
          <p:nvPr>
            <p:ph type="pic" idx="22"/>
          </p:nvPr>
        </p:nvSpPr>
        <p:spPr>
          <a:xfrm>
            <a:off x="20245070" y="6523705"/>
            <a:ext cx="7281033" cy="4751917"/>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27" name="Text Placeholder 3"/>
          <p:cNvSpPr>
            <a:spLocks noGrp="1"/>
          </p:cNvSpPr>
          <p:nvPr>
            <p:ph type="body" sz="half" idx="20"/>
          </p:nvPr>
        </p:nvSpPr>
        <p:spPr>
          <a:xfrm>
            <a:off x="19799317" y="14235202"/>
            <a:ext cx="8180314" cy="3822081"/>
          </a:xfrm>
        </p:spPr>
        <p:txBody>
          <a:bodyPr anchor="t">
            <a:normAutofit/>
          </a:bodyPr>
          <a:lstStyle>
            <a:lvl1pPr marL="0" indent="0" algn="ctr">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180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8466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900768"/>
            <a:ext cx="6313935" cy="1615652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269140" y="1900768"/>
            <a:ext cx="19018121" cy="161565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719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225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52463" y="2049272"/>
            <a:ext cx="24170288" cy="8894992"/>
          </a:xfrm>
        </p:spPr>
        <p:txBody>
          <a:bodyPr anchor="b">
            <a:normAutofit/>
          </a:bodyPr>
          <a:lstStyle>
            <a:lvl1pPr>
              <a:defRPr sz="10602"/>
            </a:lvl1pPr>
          </a:lstStyle>
          <a:p>
            <a:r>
              <a:rPr lang="en-US"/>
              <a:t>Click to edit Master title style</a:t>
            </a:r>
            <a:endParaRPr lang="en-US" dirty="0"/>
          </a:p>
        </p:txBody>
      </p:sp>
      <p:sp>
        <p:nvSpPr>
          <p:cNvPr id="3" name="Text Placeholder 2"/>
          <p:cNvSpPr>
            <a:spLocks noGrp="1"/>
          </p:cNvSpPr>
          <p:nvPr>
            <p:ph type="body" idx="1"/>
          </p:nvPr>
        </p:nvSpPr>
        <p:spPr>
          <a:xfrm>
            <a:off x="3052463" y="11231359"/>
            <a:ext cx="24170288" cy="4677666"/>
          </a:xfrm>
        </p:spPr>
        <p:txBody>
          <a:bodyPr/>
          <a:lstStyle>
            <a:lvl1pPr marL="0" indent="0" algn="ctr">
              <a:buNone/>
              <a:defRPr sz="7483">
                <a:solidFill>
                  <a:schemeClr val="tx1">
                    <a:tint val="75000"/>
                  </a:schemeClr>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6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9143" y="1900771"/>
            <a:ext cx="25710493" cy="413554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69140" y="6511499"/>
            <a:ext cx="12679245" cy="115457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813" y="6511499"/>
            <a:ext cx="12649821" cy="115457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747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9143" y="1900771"/>
            <a:ext cx="25710493"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30921" y="6511498"/>
            <a:ext cx="11920455" cy="2569003"/>
          </a:xfrm>
        </p:spPr>
        <p:txBody>
          <a:bodyPr anchor="b"/>
          <a:lstStyle>
            <a:lvl1pPr marL="0" indent="0">
              <a:lnSpc>
                <a:spcPct val="100000"/>
              </a:lnSpc>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269138" y="9080501"/>
            <a:ext cx="12682235" cy="8976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88609" y="6511498"/>
            <a:ext cx="11891024" cy="2569003"/>
          </a:xfrm>
        </p:spPr>
        <p:txBody>
          <a:bodyPr anchor="b"/>
          <a:lstStyle>
            <a:lvl1pPr marL="0" indent="0">
              <a:lnSpc>
                <a:spcPct val="100000"/>
              </a:lnSpc>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7" y="9080501"/>
            <a:ext cx="12652807" cy="8976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656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485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586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7664" y="1900767"/>
            <a:ext cx="9764544" cy="7365471"/>
          </a:xfrm>
        </p:spPr>
        <p:txBody>
          <a:bodyPr anchor="b">
            <a:normAutofit/>
          </a:bodyPr>
          <a:lstStyle>
            <a:lvl1pPr>
              <a:defRPr sz="8731"/>
            </a:lvl1pPr>
          </a:lstStyle>
          <a:p>
            <a:r>
              <a:rPr lang="en-US"/>
              <a:t>Click to edit Master title style</a:t>
            </a:r>
            <a:endParaRPr lang="en-US" dirty="0"/>
          </a:p>
        </p:txBody>
      </p:sp>
      <p:sp>
        <p:nvSpPr>
          <p:cNvPr id="3" name="Content Placeholder 2"/>
          <p:cNvSpPr>
            <a:spLocks noGrp="1"/>
          </p:cNvSpPr>
          <p:nvPr>
            <p:ph idx="1"/>
          </p:nvPr>
        </p:nvSpPr>
        <p:spPr>
          <a:xfrm>
            <a:off x="12609866" y="1900767"/>
            <a:ext cx="15369766" cy="1615651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77664" y="9266242"/>
            <a:ext cx="9764544" cy="8791043"/>
          </a:xfrm>
        </p:spPr>
        <p:txBody>
          <a:bodyPr/>
          <a:lstStyle>
            <a:lvl1pPr marL="0" indent="0" algn="ctr">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8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7665" y="1900767"/>
            <a:ext cx="13798673" cy="7365471"/>
          </a:xfrm>
        </p:spPr>
        <p:txBody>
          <a:bodyPr anchor="b">
            <a:normAutofit/>
          </a:bodyPr>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82197" y="2366233"/>
            <a:ext cx="9823346" cy="15225584"/>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269138" y="9266237"/>
            <a:ext cx="13810722" cy="8791046"/>
          </a:xfrm>
        </p:spPr>
        <p:txBody>
          <a:bodyPr>
            <a:normAutofit/>
          </a:bodyPr>
          <a:lstStyle>
            <a:lvl1pPr marL="0" indent="0" algn="ctr">
              <a:buNone/>
              <a:defRPr sz="5613"/>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846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9143" y="1900771"/>
            <a:ext cx="25710493" cy="4135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9138" y="6535644"/>
            <a:ext cx="25710496" cy="115216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067862" y="18344383"/>
            <a:ext cx="6811923" cy="1138480"/>
          </a:xfrm>
          <a:prstGeom prst="rect">
            <a:avLst/>
          </a:prstGeom>
        </p:spPr>
        <p:txBody>
          <a:bodyPr vert="horz" lIns="91440" tIns="45720" rIns="91440" bIns="45720" rtlCol="0" anchor="ctr"/>
          <a:lstStyle>
            <a:lvl1pPr algn="r">
              <a:defRPr sz="3118">
                <a:solidFill>
                  <a:schemeClr val="tx1">
                    <a:tint val="75000"/>
                  </a:schemeClr>
                </a:solidFill>
              </a:defRPr>
            </a:lvl1pPr>
          </a:lstStyle>
          <a:p>
            <a:fld id="{48A87A34-81AB-432B-8DAE-1953F412C126}" type="datetimeFigureOut">
              <a:rPr lang="en-US" smtClean="0"/>
              <a:pPr/>
              <a:t>3/5/2017</a:t>
            </a:fld>
            <a:endParaRPr lang="en-US" dirty="0"/>
          </a:p>
        </p:txBody>
      </p:sp>
      <p:sp>
        <p:nvSpPr>
          <p:cNvPr id="5" name="Footer Placeholder 4"/>
          <p:cNvSpPr>
            <a:spLocks noGrp="1"/>
          </p:cNvSpPr>
          <p:nvPr>
            <p:ph type="ftr" sz="quarter" idx="3"/>
          </p:nvPr>
        </p:nvSpPr>
        <p:spPr>
          <a:xfrm>
            <a:off x="2269140" y="18344383"/>
            <a:ext cx="16570080" cy="1138480"/>
          </a:xfrm>
          <a:prstGeom prst="rect">
            <a:avLst/>
          </a:prstGeom>
        </p:spPr>
        <p:txBody>
          <a:bodyPr vert="horz" lIns="91440" tIns="45720" rIns="91440" bIns="45720" rtlCol="0" anchor="ctr"/>
          <a:lstStyle>
            <a:lvl1pPr algn="l">
              <a:defRPr sz="311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108430" y="18344383"/>
            <a:ext cx="1871206" cy="1138480"/>
          </a:xfrm>
          <a:prstGeom prst="rect">
            <a:avLst/>
          </a:prstGeom>
        </p:spPr>
        <p:txBody>
          <a:bodyPr vert="horz" lIns="91440" tIns="45720" rIns="91440" bIns="45720" rtlCol="0" anchor="ctr"/>
          <a:lstStyle>
            <a:lvl1pPr algn="r">
              <a:defRPr sz="3118">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231999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2851191" rtl="0" eaLnBrk="1" latinLnBrk="0" hangingPunct="1">
        <a:lnSpc>
          <a:spcPct val="90000"/>
        </a:lnSpc>
        <a:spcBef>
          <a:spcPct val="0"/>
        </a:spcBef>
        <a:buNone/>
        <a:defRPr sz="10602"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712798" indent="-712798" algn="l" defTabSz="2851191" rtl="0" eaLnBrk="1" latinLnBrk="0" hangingPunct="1">
        <a:lnSpc>
          <a:spcPct val="120000"/>
        </a:lnSpc>
        <a:spcBef>
          <a:spcPts val="3118"/>
        </a:spcBef>
        <a:buFont typeface="Arial" panose="020B0604020202020204" pitchFamily="34" charset="0"/>
        <a:buChar char="•"/>
        <a:defRPr sz="6236" kern="1200">
          <a:solidFill>
            <a:schemeClr val="tx1"/>
          </a:solidFill>
          <a:effectLst>
            <a:outerShdw blurRad="50800" dist="38100" dir="2700000" algn="tl" rotWithShape="0">
              <a:srgbClr val="000000">
                <a:alpha val="48000"/>
              </a:srgbClr>
            </a:outerShdw>
          </a:effectLst>
          <a:latin typeface="+mn-lt"/>
          <a:ea typeface="+mn-ea"/>
          <a:cs typeface="+mn-cs"/>
        </a:defRPr>
      </a:lvl1pPr>
      <a:lvl2pPr marL="2138393" indent="-712798" algn="l" defTabSz="2851191" rtl="0" eaLnBrk="1" latinLnBrk="0" hangingPunct="1">
        <a:lnSpc>
          <a:spcPct val="120000"/>
        </a:lnSpc>
        <a:spcBef>
          <a:spcPts val="1559"/>
        </a:spcBef>
        <a:buFont typeface="Arial" panose="020B0604020202020204" pitchFamily="34" charset="0"/>
        <a:buChar char="•"/>
        <a:defRPr sz="5613" kern="1200">
          <a:solidFill>
            <a:schemeClr val="tx1"/>
          </a:solidFill>
          <a:effectLst>
            <a:outerShdw blurRad="50800" dist="38100" dir="2700000" algn="tl" rotWithShape="0">
              <a:srgbClr val="000000">
                <a:alpha val="48000"/>
              </a:srgbClr>
            </a:outerShdw>
          </a:effectLst>
          <a:latin typeface="+mn-lt"/>
          <a:ea typeface="+mn-ea"/>
          <a:cs typeface="+mn-cs"/>
        </a:defRPr>
      </a:lvl2pPr>
      <a:lvl3pPr marL="3563988" indent="-712798" algn="l" defTabSz="2851191" rtl="0" eaLnBrk="1" latinLnBrk="0" hangingPunct="1">
        <a:lnSpc>
          <a:spcPct val="120000"/>
        </a:lnSpc>
        <a:spcBef>
          <a:spcPts val="1559"/>
        </a:spcBef>
        <a:buFont typeface="Arial" panose="020B0604020202020204" pitchFamily="34" charset="0"/>
        <a:buChar char="•"/>
        <a:defRPr sz="4989" kern="1200">
          <a:solidFill>
            <a:schemeClr val="tx1"/>
          </a:solidFill>
          <a:effectLst>
            <a:outerShdw blurRad="50800" dist="38100" dir="2700000" algn="tl" rotWithShape="0">
              <a:srgbClr val="000000">
                <a:alpha val="48000"/>
              </a:srgbClr>
            </a:outerShdw>
          </a:effectLst>
          <a:latin typeface="+mn-lt"/>
          <a:ea typeface="+mn-ea"/>
          <a:cs typeface="+mn-cs"/>
        </a:defRPr>
      </a:lvl3pPr>
      <a:lvl4pPr marL="4989584" indent="-712798" algn="l" defTabSz="2851191" rtl="0" eaLnBrk="1" latinLnBrk="0" hangingPunct="1">
        <a:lnSpc>
          <a:spcPct val="120000"/>
        </a:lnSpc>
        <a:spcBef>
          <a:spcPts val="1559"/>
        </a:spcBef>
        <a:buFont typeface="Arial" panose="020B0604020202020204" pitchFamily="34" charset="0"/>
        <a:buChar char="•"/>
        <a:defRPr sz="4365" kern="1200">
          <a:solidFill>
            <a:schemeClr val="tx1"/>
          </a:solidFill>
          <a:effectLst>
            <a:outerShdw blurRad="50800" dist="38100" dir="2700000" algn="tl" rotWithShape="0">
              <a:srgbClr val="000000">
                <a:alpha val="48000"/>
              </a:srgbClr>
            </a:outerShdw>
          </a:effectLst>
          <a:latin typeface="+mn-lt"/>
          <a:ea typeface="+mn-ea"/>
          <a:cs typeface="+mn-cs"/>
        </a:defRPr>
      </a:lvl4pPr>
      <a:lvl5pPr marL="6415179" indent="-712798" algn="l" defTabSz="2851191" rtl="0" eaLnBrk="1" latinLnBrk="0" hangingPunct="1">
        <a:lnSpc>
          <a:spcPct val="120000"/>
        </a:lnSpc>
        <a:spcBef>
          <a:spcPts val="1559"/>
        </a:spcBef>
        <a:buFont typeface="Arial" panose="020B0604020202020204" pitchFamily="34" charset="0"/>
        <a:buChar char="•"/>
        <a:defRPr sz="3742" kern="1200">
          <a:solidFill>
            <a:schemeClr val="tx1"/>
          </a:solidFill>
          <a:effectLst>
            <a:outerShdw blurRad="50800" dist="38100" dir="2700000" algn="tl" rotWithShape="0">
              <a:srgbClr val="000000">
                <a:alpha val="48000"/>
              </a:srgbClr>
            </a:outerShdw>
          </a:effectLst>
          <a:latin typeface="+mn-lt"/>
          <a:ea typeface="+mn-ea"/>
          <a:cs typeface="+mn-cs"/>
        </a:defRPr>
      </a:lvl5pPr>
      <a:lvl6pPr marL="7840774" indent="-712798" algn="l" defTabSz="2851191" rtl="0" eaLnBrk="1" latinLnBrk="0" hangingPunct="1">
        <a:lnSpc>
          <a:spcPct val="120000"/>
        </a:lnSpc>
        <a:spcBef>
          <a:spcPts val="1559"/>
        </a:spcBef>
        <a:buFont typeface="Arial" panose="020B0604020202020204" pitchFamily="34" charset="0"/>
        <a:buChar char="•"/>
        <a:defRPr sz="3742" kern="1200">
          <a:solidFill>
            <a:schemeClr val="tx1"/>
          </a:solidFill>
          <a:effectLst>
            <a:outerShdw blurRad="50800" dist="38100" dir="2700000" algn="tl" rotWithShape="0">
              <a:srgbClr val="000000">
                <a:alpha val="48000"/>
              </a:srgbClr>
            </a:outerShdw>
          </a:effectLst>
          <a:latin typeface="+mn-lt"/>
          <a:ea typeface="+mn-ea"/>
          <a:cs typeface="+mn-cs"/>
        </a:defRPr>
      </a:lvl6pPr>
      <a:lvl7pPr marL="9266370" indent="-712798" algn="l" defTabSz="2851191" rtl="0" eaLnBrk="1" latinLnBrk="0" hangingPunct="1">
        <a:lnSpc>
          <a:spcPct val="120000"/>
        </a:lnSpc>
        <a:spcBef>
          <a:spcPts val="1559"/>
        </a:spcBef>
        <a:buFont typeface="Arial" panose="020B0604020202020204" pitchFamily="34" charset="0"/>
        <a:buChar char="•"/>
        <a:defRPr sz="3742" kern="1200">
          <a:solidFill>
            <a:schemeClr val="tx1"/>
          </a:solidFill>
          <a:effectLst>
            <a:outerShdw blurRad="50800" dist="38100" dir="2700000" algn="tl" rotWithShape="0">
              <a:srgbClr val="000000">
                <a:alpha val="48000"/>
              </a:srgbClr>
            </a:outerShdw>
          </a:effectLst>
          <a:latin typeface="+mn-lt"/>
          <a:ea typeface="+mn-ea"/>
          <a:cs typeface="+mn-cs"/>
        </a:defRPr>
      </a:lvl7pPr>
      <a:lvl8pPr marL="10691965" indent="-712798" algn="l" defTabSz="2851191" rtl="0" eaLnBrk="1" latinLnBrk="0" hangingPunct="1">
        <a:lnSpc>
          <a:spcPct val="120000"/>
        </a:lnSpc>
        <a:spcBef>
          <a:spcPts val="1559"/>
        </a:spcBef>
        <a:buFont typeface="Arial" panose="020B0604020202020204" pitchFamily="34" charset="0"/>
        <a:buChar char="•"/>
        <a:defRPr sz="3742" kern="1200">
          <a:solidFill>
            <a:schemeClr val="tx1"/>
          </a:solidFill>
          <a:effectLst>
            <a:outerShdw blurRad="50800" dist="38100" dir="2700000" algn="tl" rotWithShape="0">
              <a:srgbClr val="000000">
                <a:alpha val="48000"/>
              </a:srgbClr>
            </a:outerShdw>
          </a:effectLst>
          <a:latin typeface="+mn-lt"/>
          <a:ea typeface="+mn-ea"/>
          <a:cs typeface="+mn-cs"/>
        </a:defRPr>
      </a:lvl8pPr>
      <a:lvl9pPr marL="12117560" indent="-712798" algn="l" defTabSz="2851191" rtl="0" eaLnBrk="1" latinLnBrk="0" hangingPunct="1">
        <a:lnSpc>
          <a:spcPct val="120000"/>
        </a:lnSpc>
        <a:spcBef>
          <a:spcPts val="1559"/>
        </a:spcBef>
        <a:buFont typeface="Arial" panose="020B0604020202020204" pitchFamily="34" charset="0"/>
        <a:buChar char="•"/>
        <a:defRPr sz="3742"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nodejs.org/" TargetMode="External"/><Relationship Id="rId7" Type="http://schemas.openxmlformats.org/officeDocument/2006/relationships/image" Target="../media/image2.jpeg"/><Relationship Id="rId2" Type="http://schemas.openxmlformats.org/officeDocument/2006/relationships/hyperlink" Target="https://www.heroku.com/" TargetMode="External"/><Relationship Id="rId1" Type="http://schemas.openxmlformats.org/officeDocument/2006/relationships/slideLayout" Target="../slideLayouts/slideLayout1.xml"/><Relationship Id="rId6" Type="http://schemas.openxmlformats.org/officeDocument/2006/relationships/hyperlink" Target="http://digitalnewsreport.org/publications/2016/predictions-2016/" TargetMode="External"/><Relationship Id="rId5" Type="http://schemas.openxmlformats.org/officeDocument/2006/relationships/hyperlink" Target="http://cacm.acm.org/magazines/2012/6/149793-why-rumors-spread-so-quickly-in-social-networks/fulltext" TargetMode="External"/><Relationship Id="rId10" Type="http://schemas.openxmlformats.org/officeDocument/2006/relationships/image" Target="../media/image5.png"/><Relationship Id="rId4" Type="http://schemas.openxmlformats.org/officeDocument/2006/relationships/hyperlink" Target="https://dev.twitter.com/overview/api" TargetMode="Externa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6899" y="705395"/>
            <a:ext cx="12820324" cy="2118147"/>
          </a:xfrm>
        </p:spPr>
        <p:txBody>
          <a:bodyPr>
            <a:normAutofit fontScale="90000"/>
          </a:bodyPr>
          <a:lstStyle/>
          <a:p>
            <a:r>
              <a:rPr lang="en-GB" dirty="0" err="1">
                <a:latin typeface="Alcubierre" panose="02000000000000000000" pitchFamily="50" charset="0"/>
              </a:rPr>
              <a:t>Whoseddit</a:t>
            </a:r>
            <a:endParaRPr lang="en-GB" dirty="0">
              <a:latin typeface="Alcubierre" panose="02000000000000000000" pitchFamily="50" charset="0"/>
            </a:endParaRPr>
          </a:p>
        </p:txBody>
      </p:sp>
      <p:sp>
        <p:nvSpPr>
          <p:cNvPr id="3" name="Subtitle 2"/>
          <p:cNvSpPr>
            <a:spLocks noGrp="1"/>
          </p:cNvSpPr>
          <p:nvPr>
            <p:ph type="subTitle" idx="1"/>
          </p:nvPr>
        </p:nvSpPr>
        <p:spPr>
          <a:xfrm>
            <a:off x="12217472" y="2823542"/>
            <a:ext cx="6479177" cy="1278195"/>
          </a:xfrm>
        </p:spPr>
        <p:txBody>
          <a:bodyPr>
            <a:normAutofit/>
          </a:bodyPr>
          <a:lstStyle/>
          <a:p>
            <a:r>
              <a:rPr lang="en-GB" sz="4400" dirty="0">
                <a:latin typeface="Alcubierre" panose="02000000000000000000" pitchFamily="50" charset="0"/>
              </a:rPr>
              <a:t>By Christian Holland</a:t>
            </a:r>
          </a:p>
        </p:txBody>
      </p:sp>
      <p:sp>
        <p:nvSpPr>
          <p:cNvPr id="4" name="Subtitle 2"/>
          <p:cNvSpPr txBox="1">
            <a:spLocks/>
          </p:cNvSpPr>
          <p:nvPr/>
        </p:nvSpPr>
        <p:spPr>
          <a:xfrm>
            <a:off x="282211" y="4208974"/>
            <a:ext cx="7602583" cy="1278195"/>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3600" u="sng" dirty="0">
                <a:latin typeface="Alcubierre" panose="02000000000000000000" pitchFamily="50" charset="0"/>
              </a:rPr>
              <a:t>The Rumour Analysis Engine</a:t>
            </a:r>
          </a:p>
        </p:txBody>
      </p:sp>
      <p:sp>
        <p:nvSpPr>
          <p:cNvPr id="5" name="Subtitle 2"/>
          <p:cNvSpPr txBox="1">
            <a:spLocks/>
          </p:cNvSpPr>
          <p:nvPr/>
        </p:nvSpPr>
        <p:spPr>
          <a:xfrm>
            <a:off x="4571019" y="2875370"/>
            <a:ext cx="6479177" cy="1018132"/>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800" dirty="0">
                <a:latin typeface="Alcubierre" panose="02000000000000000000" pitchFamily="50" charset="0"/>
              </a:rPr>
              <a:t>What?</a:t>
            </a:r>
          </a:p>
        </p:txBody>
      </p:sp>
      <p:cxnSp>
        <p:nvCxnSpPr>
          <p:cNvPr id="7" name="Straight Arrow Connector 6"/>
          <p:cNvCxnSpPr>
            <a:cxnSpLocks/>
          </p:cNvCxnSpPr>
          <p:nvPr/>
        </p:nvCxnSpPr>
        <p:spPr>
          <a:xfrm flipH="1">
            <a:off x="8673737" y="2063931"/>
            <a:ext cx="1209186" cy="759611"/>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6217920" y="3462639"/>
            <a:ext cx="831342" cy="639098"/>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Subtitle 2"/>
          <p:cNvSpPr txBox="1">
            <a:spLocks/>
          </p:cNvSpPr>
          <p:nvPr/>
        </p:nvSpPr>
        <p:spPr>
          <a:xfrm>
            <a:off x="12217472" y="4730294"/>
            <a:ext cx="6479177" cy="756875"/>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800" dirty="0">
                <a:latin typeface="Alcubierre" panose="02000000000000000000" pitchFamily="50" charset="0"/>
              </a:rPr>
              <a:t>HOW?</a:t>
            </a:r>
          </a:p>
        </p:txBody>
      </p:sp>
      <p:cxnSp>
        <p:nvCxnSpPr>
          <p:cNvPr id="19" name="Straight Arrow Connector 18"/>
          <p:cNvCxnSpPr>
            <a:cxnSpLocks/>
          </p:cNvCxnSpPr>
          <p:nvPr/>
        </p:nvCxnSpPr>
        <p:spPr>
          <a:xfrm>
            <a:off x="15457060" y="3971108"/>
            <a:ext cx="0" cy="757430"/>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21031200" y="2280345"/>
            <a:ext cx="905037" cy="543197"/>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Subtitle 2"/>
          <p:cNvSpPr txBox="1">
            <a:spLocks/>
          </p:cNvSpPr>
          <p:nvPr/>
        </p:nvSpPr>
        <p:spPr>
          <a:xfrm>
            <a:off x="21031198" y="2715309"/>
            <a:ext cx="3574542" cy="756875"/>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800" dirty="0">
                <a:latin typeface="Alcubierre" panose="02000000000000000000" pitchFamily="50" charset="0"/>
              </a:rPr>
              <a:t>Expansion</a:t>
            </a:r>
          </a:p>
        </p:txBody>
      </p:sp>
      <p:sp>
        <p:nvSpPr>
          <p:cNvPr id="34" name="Subtitle 2"/>
          <p:cNvSpPr txBox="1">
            <a:spLocks/>
          </p:cNvSpPr>
          <p:nvPr/>
        </p:nvSpPr>
        <p:spPr>
          <a:xfrm>
            <a:off x="747793" y="5121409"/>
            <a:ext cx="7137000" cy="5381907"/>
          </a:xfrm>
          <a:prstGeom prst="rect">
            <a:avLst/>
          </a:prstGeom>
        </p:spPr>
        <p:txBody>
          <a:bodyPr vert="horz" lIns="91440" tIns="45720" rIns="91440" bIns="45720" rtlCol="0">
            <a:normAutofit fontScale="85000" lnSpcReduction="1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2400" dirty="0" err="1">
                <a:latin typeface="Alcubierre" panose="02000000000000000000" pitchFamily="50" charset="0"/>
              </a:rPr>
              <a:t>WhoSeddit</a:t>
            </a:r>
            <a:r>
              <a:rPr lang="en-GB" sz="2400" dirty="0">
                <a:latin typeface="Alcubierre" panose="02000000000000000000" pitchFamily="50" charset="0"/>
              </a:rPr>
              <a:t> allows the user to enter a hashtag resembling a rumour, and provides an in-depth breakdown of the first time it was posted. It then shows the spread of the rumour throughout other users; whether it was retweeted or simply posted by another user – and shows the link. It shows this breakdown in a graphical user-friendly manner. Due to the (rising) millions of users on Social and Messaging networks, it is important to have a dynamic system that can find links and rumours between the networks to find out the factual basis at the source.</a:t>
            </a:r>
          </a:p>
          <a:p>
            <a:pPr algn="l"/>
            <a:r>
              <a:rPr lang="en-GB" sz="2400" dirty="0">
                <a:latin typeface="Alcubierre" panose="02000000000000000000" pitchFamily="50" charset="0"/>
              </a:rPr>
              <a:t>At the moment, </a:t>
            </a:r>
            <a:r>
              <a:rPr lang="en-GB" sz="2400" dirty="0" err="1">
                <a:latin typeface="Alcubierre" panose="02000000000000000000" pitchFamily="50" charset="0"/>
              </a:rPr>
              <a:t>WhoSeddit’s</a:t>
            </a:r>
            <a:r>
              <a:rPr lang="en-GB" sz="2400" dirty="0">
                <a:latin typeface="Alcubierre" panose="02000000000000000000" pitchFamily="50" charset="0"/>
              </a:rPr>
              <a:t> progress has allowed it to permit the user to enter any keyword, and it returns the oldest Tweet obtainable by the Twitter API. The current process is beginning to find the relative spread between this Tweet and others.</a:t>
            </a:r>
          </a:p>
        </p:txBody>
      </p:sp>
      <p:cxnSp>
        <p:nvCxnSpPr>
          <p:cNvPr id="17" name="Straight Arrow Connector 16"/>
          <p:cNvCxnSpPr>
            <a:cxnSpLocks/>
          </p:cNvCxnSpPr>
          <p:nvPr/>
        </p:nvCxnSpPr>
        <p:spPr>
          <a:xfrm flipH="1">
            <a:off x="14248553" y="5264722"/>
            <a:ext cx="651486" cy="378422"/>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Subtitle 2"/>
          <p:cNvSpPr txBox="1">
            <a:spLocks/>
          </p:cNvSpPr>
          <p:nvPr/>
        </p:nvSpPr>
        <p:spPr>
          <a:xfrm>
            <a:off x="9600709" y="5121409"/>
            <a:ext cx="4486221" cy="1278195"/>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3600" u="sng" dirty="0">
                <a:latin typeface="Alcubierre" panose="02000000000000000000" pitchFamily="50" charset="0"/>
              </a:rPr>
              <a:t>Heroku/Node.js</a:t>
            </a:r>
          </a:p>
        </p:txBody>
      </p:sp>
      <p:sp>
        <p:nvSpPr>
          <p:cNvPr id="22" name="Subtitle 2"/>
          <p:cNvSpPr txBox="1">
            <a:spLocks/>
          </p:cNvSpPr>
          <p:nvPr/>
        </p:nvSpPr>
        <p:spPr>
          <a:xfrm>
            <a:off x="16067315" y="5266698"/>
            <a:ext cx="4486221" cy="915948"/>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3600" u="sng" dirty="0">
                <a:latin typeface="Alcubierre" panose="02000000000000000000" pitchFamily="50" charset="0"/>
              </a:rPr>
              <a:t>Twitter API</a:t>
            </a:r>
          </a:p>
        </p:txBody>
      </p:sp>
      <p:cxnSp>
        <p:nvCxnSpPr>
          <p:cNvPr id="25" name="Straight Arrow Connector 24"/>
          <p:cNvCxnSpPr>
            <a:cxnSpLocks/>
          </p:cNvCxnSpPr>
          <p:nvPr/>
        </p:nvCxnSpPr>
        <p:spPr>
          <a:xfrm>
            <a:off x="15985071" y="5251269"/>
            <a:ext cx="735386" cy="391875"/>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Subtitle 2"/>
          <p:cNvSpPr txBox="1">
            <a:spLocks/>
          </p:cNvSpPr>
          <p:nvPr/>
        </p:nvSpPr>
        <p:spPr>
          <a:xfrm>
            <a:off x="10245959" y="10503317"/>
            <a:ext cx="5821356" cy="6063127"/>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endParaRPr lang="en-GB" sz="3200" dirty="0">
              <a:latin typeface="Alcubierre" panose="02000000000000000000" pitchFamily="50" charset="0"/>
            </a:endParaRPr>
          </a:p>
        </p:txBody>
      </p:sp>
      <p:sp>
        <p:nvSpPr>
          <p:cNvPr id="33" name="Subtitle 2"/>
          <p:cNvSpPr txBox="1">
            <a:spLocks/>
          </p:cNvSpPr>
          <p:nvPr/>
        </p:nvSpPr>
        <p:spPr>
          <a:xfrm>
            <a:off x="7986084" y="6033839"/>
            <a:ext cx="7105216" cy="6455013"/>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2400" dirty="0" err="1">
                <a:latin typeface="Alcubierre" panose="02000000000000000000" pitchFamily="50" charset="0"/>
              </a:rPr>
              <a:t>WhoSeddit</a:t>
            </a:r>
            <a:r>
              <a:rPr lang="en-GB" sz="2400" dirty="0">
                <a:latin typeface="Alcubierre" panose="02000000000000000000" pitchFamily="50" charset="0"/>
              </a:rPr>
              <a:t> is written in Node.js and is hosted on Heroku. Node.js was chosen over the usual PHP/HTML combination; it uses Node Packet Manager allowing third party code to be installed and used easily – which is useful as there are Twitter nodes for creating RESTful applications like </a:t>
            </a:r>
            <a:r>
              <a:rPr lang="en-GB" sz="2400" dirty="0" err="1">
                <a:latin typeface="Alcubierre" panose="02000000000000000000" pitchFamily="50" charset="0"/>
              </a:rPr>
              <a:t>WhoSeddit</a:t>
            </a:r>
            <a:r>
              <a:rPr lang="en-GB" sz="2400" dirty="0">
                <a:latin typeface="Alcubierre" panose="02000000000000000000" pitchFamily="50" charset="0"/>
              </a:rPr>
              <a:t>. Node.js also allows the front and backend to be written in one language – </a:t>
            </a:r>
            <a:r>
              <a:rPr lang="en-GB" sz="2400" dirty="0" err="1">
                <a:latin typeface="Alcubierre" panose="02000000000000000000" pitchFamily="50" charset="0"/>
              </a:rPr>
              <a:t>Javascript</a:t>
            </a:r>
            <a:r>
              <a:rPr lang="en-GB" sz="2400" dirty="0">
                <a:latin typeface="Alcubierre" panose="02000000000000000000" pitchFamily="50" charset="0"/>
              </a:rPr>
              <a:t> - which makes coding easier. Heroku is used as a platform due to its free usage.</a:t>
            </a:r>
          </a:p>
        </p:txBody>
      </p:sp>
      <p:sp>
        <p:nvSpPr>
          <p:cNvPr id="36" name="Subtitle 2"/>
          <p:cNvSpPr txBox="1">
            <a:spLocks/>
          </p:cNvSpPr>
          <p:nvPr/>
        </p:nvSpPr>
        <p:spPr>
          <a:xfrm>
            <a:off x="15975383" y="6182645"/>
            <a:ext cx="7562416" cy="4597708"/>
          </a:xfrm>
          <a:prstGeom prst="rect">
            <a:avLst/>
          </a:prstGeom>
        </p:spPr>
        <p:txBody>
          <a:bodyPr vert="horz" lIns="91440" tIns="45720" rIns="91440" bIns="45720" rtlCol="0">
            <a:normAutofit fontScale="85000" lnSpcReduction="1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2400" dirty="0" err="1">
                <a:latin typeface="Alcubierre" panose="02000000000000000000" pitchFamily="50" charset="0"/>
              </a:rPr>
              <a:t>WhoSeddit</a:t>
            </a:r>
            <a:r>
              <a:rPr lang="en-GB" sz="2400" dirty="0">
                <a:latin typeface="Alcubierre" panose="02000000000000000000" pitchFamily="50" charset="0"/>
              </a:rPr>
              <a:t> communicates with the Twitter API in order to retrieve the Tweets required for the analysis. The API offers control over all aspects of Tweets; the furthest of which are 9 days into the past. </a:t>
            </a:r>
            <a:r>
              <a:rPr lang="en-GB" sz="2400" dirty="0" err="1">
                <a:latin typeface="Alcubierre" panose="02000000000000000000" pitchFamily="50" charset="0"/>
              </a:rPr>
              <a:t>WhoSeddit</a:t>
            </a:r>
            <a:r>
              <a:rPr lang="en-GB" sz="2400" dirty="0">
                <a:latin typeface="Alcubierre" panose="02000000000000000000" pitchFamily="50" charset="0"/>
              </a:rPr>
              <a:t> will also store the results in its Mongo Database, thus if the rumour has already been analysed before, the results can be merged with the historic tweets in the database. The 9 days limit has been a severe technical issue, as this voids any rumours before the 9 days. Unfortunately there is no workaround for this as of yet, although alternate options are always being investigated. Another technical issue is that the API only allows for 100 Tweets to be retrieved at any one time. This has resulted in the </a:t>
            </a:r>
            <a:r>
              <a:rPr lang="en-GB" sz="2400" dirty="0" err="1">
                <a:latin typeface="Alcubierre" panose="02000000000000000000" pitchFamily="50" charset="0"/>
              </a:rPr>
              <a:t>WhoSeddit</a:t>
            </a:r>
            <a:r>
              <a:rPr lang="en-GB" sz="2400" dirty="0">
                <a:latin typeface="Alcubierre" panose="02000000000000000000" pitchFamily="50" charset="0"/>
              </a:rPr>
              <a:t> server having a high load, as it needs to loop through hundreds of requests for 100 Tweets at a time.</a:t>
            </a:r>
          </a:p>
        </p:txBody>
      </p:sp>
      <p:cxnSp>
        <p:nvCxnSpPr>
          <p:cNvPr id="37" name="Straight Arrow Connector 36"/>
          <p:cNvCxnSpPr>
            <a:cxnSpLocks/>
          </p:cNvCxnSpPr>
          <p:nvPr/>
        </p:nvCxnSpPr>
        <p:spPr>
          <a:xfrm>
            <a:off x="23424261" y="3370001"/>
            <a:ext cx="1181479" cy="601107"/>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Subtitle 2"/>
          <p:cNvSpPr txBox="1">
            <a:spLocks/>
          </p:cNvSpPr>
          <p:nvPr/>
        </p:nvSpPr>
        <p:spPr>
          <a:xfrm>
            <a:off x="24234594" y="4717226"/>
            <a:ext cx="5614362" cy="6063127"/>
          </a:xfrm>
          <a:prstGeom prst="rect">
            <a:avLst/>
          </a:prstGeom>
        </p:spPr>
        <p:txBody>
          <a:bodyPr vert="horz" lIns="91440" tIns="45720" rIns="91440" bIns="45720" rtlCol="0">
            <a:normAutofit fontScale="925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2400" dirty="0">
                <a:latin typeface="Alcubierre" panose="02000000000000000000" pitchFamily="50" charset="0"/>
              </a:rPr>
              <a:t>Google and Facebook are currently in scope for </a:t>
            </a:r>
            <a:r>
              <a:rPr lang="en-GB" sz="2400" dirty="0" err="1">
                <a:latin typeface="Alcubierre" panose="02000000000000000000" pitchFamily="50" charset="0"/>
              </a:rPr>
              <a:t>WhoSeddit’s</a:t>
            </a:r>
            <a:r>
              <a:rPr lang="en-GB" sz="2400" dirty="0">
                <a:latin typeface="Alcubierre" panose="02000000000000000000" pitchFamily="50" charset="0"/>
              </a:rPr>
              <a:t> expansion. The hashtag element of </a:t>
            </a:r>
            <a:r>
              <a:rPr lang="en-GB" sz="2400" dirty="0" err="1">
                <a:latin typeface="Alcubierre" panose="02000000000000000000" pitchFamily="50" charset="0"/>
              </a:rPr>
              <a:t>WhoSeddit</a:t>
            </a:r>
            <a:r>
              <a:rPr lang="en-GB" sz="2400" dirty="0">
                <a:latin typeface="Alcubierre" panose="02000000000000000000" pitchFamily="50" charset="0"/>
              </a:rPr>
              <a:t> will eventually be only one aspect of the rumour analysis, and the user will be able to choose how they wish to analyse their rumour; through social network choice. This will be implemented as the hashtag is not the only way a rumour can be started – even though hashtags are used on Facebook as well. Websites such as blogs also post content based on a rumour, thus </a:t>
            </a:r>
            <a:r>
              <a:rPr lang="en-GB" sz="2400" dirty="0" err="1">
                <a:latin typeface="Alcubierre" panose="02000000000000000000" pitchFamily="50" charset="0"/>
              </a:rPr>
              <a:t>WhoSeddit</a:t>
            </a:r>
            <a:r>
              <a:rPr lang="en-GB" sz="2400" dirty="0">
                <a:latin typeface="Alcubierre" panose="02000000000000000000" pitchFamily="50" charset="0"/>
              </a:rPr>
              <a:t> will eventually provide links to these websites and their references, if the user so chooses.</a:t>
            </a:r>
          </a:p>
        </p:txBody>
      </p:sp>
      <p:sp>
        <p:nvSpPr>
          <p:cNvPr id="39" name="Subtitle 2"/>
          <p:cNvSpPr txBox="1">
            <a:spLocks/>
          </p:cNvSpPr>
          <p:nvPr/>
        </p:nvSpPr>
        <p:spPr>
          <a:xfrm>
            <a:off x="24378639" y="3971108"/>
            <a:ext cx="5097727" cy="1278195"/>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3600" u="sng" dirty="0">
                <a:latin typeface="Alcubierre" panose="02000000000000000000" pitchFamily="50" charset="0"/>
              </a:rPr>
              <a:t>Google/Facebook</a:t>
            </a:r>
          </a:p>
        </p:txBody>
      </p:sp>
      <p:sp>
        <p:nvSpPr>
          <p:cNvPr id="31" name="Subtitle 2"/>
          <p:cNvSpPr txBox="1">
            <a:spLocks/>
          </p:cNvSpPr>
          <p:nvPr/>
        </p:nvSpPr>
        <p:spPr>
          <a:xfrm>
            <a:off x="11240125" y="19805947"/>
            <a:ext cx="6479177" cy="756875"/>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400" dirty="0">
                <a:latin typeface="Alcubierre" panose="02000000000000000000" pitchFamily="50" charset="0"/>
              </a:rPr>
              <a:t>References:</a:t>
            </a:r>
          </a:p>
        </p:txBody>
      </p:sp>
      <p:sp>
        <p:nvSpPr>
          <p:cNvPr id="35" name="Subtitle 2"/>
          <p:cNvSpPr txBox="1">
            <a:spLocks/>
          </p:cNvSpPr>
          <p:nvPr/>
        </p:nvSpPr>
        <p:spPr>
          <a:xfrm>
            <a:off x="13691224" y="20353223"/>
            <a:ext cx="6479177" cy="1326679"/>
          </a:xfrm>
          <a:prstGeom prst="rect">
            <a:avLst/>
          </a:prstGeom>
        </p:spPr>
        <p:txBody>
          <a:bodyPr vert="horz" lIns="91440" tIns="45720" rIns="91440" bIns="45720" rtlCol="0">
            <a:normAutofit fontScale="55000" lnSpcReduction="2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0000"/>
              </a:lnSpc>
            </a:pPr>
            <a:r>
              <a:rPr lang="en-GB" sz="2000" dirty="0">
                <a:latin typeface="Alcubierre" panose="02000000000000000000" pitchFamily="50" charset="0"/>
              </a:rPr>
              <a:t>Heroku: </a:t>
            </a:r>
            <a:r>
              <a:rPr lang="en-GB" sz="2000" dirty="0">
                <a:latin typeface="Alcubierre" panose="02000000000000000000" pitchFamily="50" charset="0"/>
                <a:hlinkClick r:id="rId2"/>
              </a:rPr>
              <a:t>https://www.heroku.com/</a:t>
            </a:r>
            <a:br>
              <a:rPr lang="en-GB" sz="2000" dirty="0">
                <a:latin typeface="Alcubierre" panose="02000000000000000000" pitchFamily="50" charset="0"/>
              </a:rPr>
            </a:br>
            <a:r>
              <a:rPr lang="en-GB" sz="2000" dirty="0">
                <a:latin typeface="Alcubierre" panose="02000000000000000000" pitchFamily="50" charset="0"/>
              </a:rPr>
              <a:t>Node.js: </a:t>
            </a:r>
            <a:r>
              <a:rPr lang="en-GB" sz="2000" dirty="0">
                <a:latin typeface="Alcubierre" panose="02000000000000000000" pitchFamily="50" charset="0"/>
                <a:hlinkClick r:id="rId3"/>
              </a:rPr>
              <a:t>https://nodejs.org/</a:t>
            </a:r>
            <a:br>
              <a:rPr lang="en-GB" sz="2000" dirty="0">
                <a:latin typeface="Alcubierre" panose="02000000000000000000" pitchFamily="50" charset="0"/>
              </a:rPr>
            </a:br>
            <a:r>
              <a:rPr lang="en-GB" sz="2000" dirty="0">
                <a:latin typeface="Alcubierre" panose="02000000000000000000" pitchFamily="50" charset="0"/>
              </a:rPr>
              <a:t>Twitter API: </a:t>
            </a:r>
            <a:r>
              <a:rPr lang="en-GB" sz="2000" dirty="0">
                <a:latin typeface="Alcubierre" panose="02000000000000000000" pitchFamily="50" charset="0"/>
                <a:hlinkClick r:id="rId4"/>
              </a:rPr>
              <a:t>https://dev.twitter.com/overview/api</a:t>
            </a:r>
            <a:br>
              <a:rPr lang="en-GB" sz="2000" dirty="0">
                <a:latin typeface="Alcubierre" panose="02000000000000000000" pitchFamily="50" charset="0"/>
              </a:rPr>
            </a:br>
            <a:r>
              <a:rPr lang="en-GB" sz="2000" dirty="0">
                <a:latin typeface="Alcubierre" panose="02000000000000000000" pitchFamily="50" charset="0"/>
              </a:rPr>
              <a:t>Diagrams 1-3: </a:t>
            </a:r>
            <a:r>
              <a:rPr lang="en-GB" sz="2000" dirty="0">
                <a:latin typeface="Alcubierre" panose="02000000000000000000" pitchFamily="50" charset="0"/>
                <a:hlinkClick r:id="rId5"/>
              </a:rPr>
              <a:t>http://cacm.acm.org/magazines/2012/6/149793-why-rumors-spread-so-quickly-in-social-networks/fulltext</a:t>
            </a:r>
            <a:br>
              <a:rPr lang="en-GB" sz="2000" dirty="0">
                <a:latin typeface="Alcubierre" panose="02000000000000000000" pitchFamily="50" charset="0"/>
              </a:rPr>
            </a:br>
            <a:r>
              <a:rPr lang="en-GB" sz="2000" dirty="0">
                <a:latin typeface="Alcubierre" panose="02000000000000000000" pitchFamily="50" charset="0"/>
              </a:rPr>
              <a:t>Diagram 4: </a:t>
            </a:r>
            <a:r>
              <a:rPr lang="en-GB" sz="2000" dirty="0">
                <a:latin typeface="Alcubierre" panose="02000000000000000000" pitchFamily="50" charset="0"/>
                <a:hlinkClick r:id="rId6"/>
              </a:rPr>
              <a:t>http://digitalnewsreport.org/publications/2016/predictions-2016/</a:t>
            </a:r>
            <a:br>
              <a:rPr lang="en-GB" sz="2000" dirty="0">
                <a:latin typeface="Alcubierre" panose="02000000000000000000" pitchFamily="50" charset="0"/>
              </a:rPr>
            </a:br>
            <a:br>
              <a:rPr lang="en-GB" sz="2000" dirty="0">
                <a:latin typeface="Alcubierre" panose="02000000000000000000" pitchFamily="50" charset="0"/>
              </a:rPr>
            </a:br>
            <a:br>
              <a:rPr lang="en-GB" sz="2000" dirty="0">
                <a:latin typeface="Alcubierre" panose="02000000000000000000" pitchFamily="50" charset="0"/>
              </a:rPr>
            </a:br>
            <a:endParaRPr lang="en-GB" sz="2000" dirty="0">
              <a:latin typeface="Alcubierre" panose="02000000000000000000" pitchFamily="50" charset="0"/>
            </a:endParaRPr>
          </a:p>
          <a:p>
            <a:pPr algn="l">
              <a:lnSpc>
                <a:spcPct val="100000"/>
              </a:lnSpc>
            </a:pPr>
            <a:endParaRPr lang="en-GB" sz="2000" dirty="0">
              <a:latin typeface="Alcubierre" panose="02000000000000000000" pitchFamily="50" charset="0"/>
            </a:endParaRPr>
          </a:p>
          <a:p>
            <a:pPr algn="l">
              <a:lnSpc>
                <a:spcPct val="100000"/>
              </a:lnSpc>
            </a:pPr>
            <a:endParaRPr lang="en-GB" sz="2000" dirty="0">
              <a:latin typeface="Alcubierre" panose="02000000000000000000" pitchFamily="50" charset="0"/>
            </a:endParaRPr>
          </a:p>
        </p:txBody>
      </p:sp>
      <p:pic>
        <p:nvPicPr>
          <p:cNvPr id="1026" name="Picture 2" descr="http://deliveryimages.acm.org/10.1145/2190000/2184338/figs/f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9104" y="12488852"/>
            <a:ext cx="4017330" cy="3908753"/>
          </a:xfrm>
          <a:prstGeom prst="rect">
            <a:avLst/>
          </a:prstGeom>
          <a:noFill/>
          <a:extLst>
            <a:ext uri="{909E8E84-426E-40DD-AFC4-6F175D3DCCD1}">
              <a14:hiddenFill xmlns:a14="http://schemas.microsoft.com/office/drawing/2010/main">
                <a:solidFill>
                  <a:srgbClr val="FFFFFF"/>
                </a:solidFill>
              </a14:hiddenFill>
            </a:ext>
          </a:extLst>
        </p:spPr>
      </p:pic>
      <p:sp>
        <p:nvSpPr>
          <p:cNvPr id="40" name="Subtitle 2"/>
          <p:cNvSpPr txBox="1">
            <a:spLocks/>
          </p:cNvSpPr>
          <p:nvPr/>
        </p:nvSpPr>
        <p:spPr>
          <a:xfrm>
            <a:off x="7733479" y="11675327"/>
            <a:ext cx="3316717" cy="832897"/>
          </a:xfrm>
          <a:prstGeom prst="rect">
            <a:avLst/>
          </a:prstGeom>
        </p:spPr>
        <p:txBody>
          <a:bodyPr vert="horz" lIns="91440" tIns="45720" rIns="91440" bIns="45720" rtlCol="0">
            <a:normAutofit fontScale="92500" lnSpcReduction="1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400" dirty="0">
                <a:latin typeface="Alcubierre" panose="02000000000000000000" pitchFamily="50" charset="0"/>
              </a:rPr>
              <a:t>Diagram 2: Rumour spread within Twitter</a:t>
            </a:r>
          </a:p>
        </p:txBody>
      </p:sp>
      <p:sp>
        <p:nvSpPr>
          <p:cNvPr id="41" name="Subtitle 2"/>
          <p:cNvSpPr txBox="1">
            <a:spLocks/>
          </p:cNvSpPr>
          <p:nvPr/>
        </p:nvSpPr>
        <p:spPr>
          <a:xfrm>
            <a:off x="13233081" y="10559867"/>
            <a:ext cx="4486221" cy="1278195"/>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3600" u="sng" dirty="0">
                <a:latin typeface="Alcubierre" panose="02000000000000000000" pitchFamily="50" charset="0"/>
              </a:rPr>
              <a:t>Statistics</a:t>
            </a:r>
          </a:p>
        </p:txBody>
      </p:sp>
      <p:cxnSp>
        <p:nvCxnSpPr>
          <p:cNvPr id="42" name="Straight Arrow Connector 41"/>
          <p:cNvCxnSpPr>
            <a:cxnSpLocks/>
            <a:stCxn id="18" idx="2"/>
          </p:cNvCxnSpPr>
          <p:nvPr/>
        </p:nvCxnSpPr>
        <p:spPr>
          <a:xfrm flipH="1">
            <a:off x="15430132" y="5487169"/>
            <a:ext cx="26929" cy="4999971"/>
          </a:xfrm>
          <a:prstGeom prst="straightConnector1">
            <a:avLst/>
          </a:prstGeom>
          <a:ln w="825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3" name="Subtitle 2"/>
          <p:cNvSpPr txBox="1">
            <a:spLocks/>
          </p:cNvSpPr>
          <p:nvPr/>
        </p:nvSpPr>
        <p:spPr>
          <a:xfrm>
            <a:off x="981096" y="16475302"/>
            <a:ext cx="4864062" cy="3709082"/>
          </a:xfrm>
          <a:prstGeom prst="rect">
            <a:avLst/>
          </a:prstGeom>
        </p:spPr>
        <p:txBody>
          <a:bodyPr vert="horz" lIns="91440" tIns="45720" rIns="91440" bIns="45720" rtlCol="0">
            <a:normAutofit fontScale="85000" lnSpcReduction="2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2400" dirty="0">
                <a:latin typeface="Alcubierre" panose="02000000000000000000" pitchFamily="50" charset="0"/>
              </a:rPr>
              <a:t>Diagram 1 shows how quickly rumours can spread when the social circle is small. The nature of the social circle signifies that C will pass on the rumour faster than A or B as there are less people to pass it on to. By the time C has passed on the rumour to its connections, A and B will have only passed the rumour to a small fraction of its connections. By this time, C’s connections would have passed on the rumour to their connections.</a:t>
            </a:r>
          </a:p>
        </p:txBody>
      </p:sp>
      <p:sp>
        <p:nvSpPr>
          <p:cNvPr id="44" name="Subtitle 2"/>
          <p:cNvSpPr txBox="1">
            <a:spLocks/>
          </p:cNvSpPr>
          <p:nvPr/>
        </p:nvSpPr>
        <p:spPr>
          <a:xfrm>
            <a:off x="6599990" y="16582621"/>
            <a:ext cx="5729645" cy="3707428"/>
          </a:xfrm>
          <a:prstGeom prst="rect">
            <a:avLst/>
          </a:prstGeom>
        </p:spPr>
        <p:txBody>
          <a:bodyPr vert="horz" lIns="91440" tIns="45720" rIns="91440" bIns="45720" rtlCol="0">
            <a:normAutofit fontScale="92500" lnSpcReduction="1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1800" dirty="0">
                <a:latin typeface="Alcubierre" panose="02000000000000000000" pitchFamily="50" charset="0"/>
              </a:rPr>
              <a:t>Diagram 2 shows the amount of informed nodes of a rumour on Twitter. The amount of informed nodes goes up quickly, most likely due to the Discover section whereby the user is able to see rising and “hot” hashtags on the platform.  As more people see the hashtag, more people are inclined to use it, resulting in the sharp rise within a small amount of time. The diagram also shows the preferred attachment; whereby the user consciously shared the rumour from the person they found it from (</a:t>
            </a:r>
            <a:r>
              <a:rPr lang="en-GB" sz="1800" dirty="0" err="1">
                <a:latin typeface="Alcubierre" panose="02000000000000000000" pitchFamily="50" charset="0"/>
              </a:rPr>
              <a:t>e.g</a:t>
            </a:r>
            <a:r>
              <a:rPr lang="en-GB" sz="1800" dirty="0">
                <a:latin typeface="Alcubierre" panose="02000000000000000000" pitchFamily="50" charset="0"/>
              </a:rPr>
              <a:t> retweets or through the Search feature). The diagram also shows the random attachment, whereby the rumour is coincidently shared between social circles.</a:t>
            </a:r>
          </a:p>
        </p:txBody>
      </p:sp>
      <p:sp>
        <p:nvSpPr>
          <p:cNvPr id="45" name="Subtitle 2"/>
          <p:cNvSpPr txBox="1">
            <a:spLocks/>
          </p:cNvSpPr>
          <p:nvPr/>
        </p:nvSpPr>
        <p:spPr>
          <a:xfrm>
            <a:off x="1754769" y="11655955"/>
            <a:ext cx="3316717" cy="832897"/>
          </a:xfrm>
          <a:prstGeom prst="rect">
            <a:avLst/>
          </a:prstGeom>
        </p:spPr>
        <p:txBody>
          <a:bodyPr vert="horz" lIns="91440" tIns="45720" rIns="91440" bIns="45720" rtlCol="0">
            <a:normAutofit fontScale="92500" lnSpcReduction="1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400" dirty="0">
                <a:latin typeface="Alcubierre" panose="02000000000000000000" pitchFamily="50" charset="0"/>
              </a:rPr>
              <a:t>Diagram 1: Rumours within friend circles</a:t>
            </a:r>
          </a:p>
        </p:txBody>
      </p:sp>
      <p:pic>
        <p:nvPicPr>
          <p:cNvPr id="1030" name="Picture 6" descr="http://deliveryimages.acm.org/10.1145/2190000/2184338/figs/f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9990" y="12488852"/>
            <a:ext cx="5363174" cy="39087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deliveryimages.acm.org/10.1145/2190000/2184338/figs/uf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62676" y="12518694"/>
            <a:ext cx="6540384" cy="3901065"/>
          </a:xfrm>
          <a:prstGeom prst="rect">
            <a:avLst/>
          </a:prstGeom>
          <a:noFill/>
          <a:extLst>
            <a:ext uri="{909E8E84-426E-40DD-AFC4-6F175D3DCCD1}">
              <a14:hiddenFill xmlns:a14="http://schemas.microsoft.com/office/drawing/2010/main">
                <a:solidFill>
                  <a:srgbClr val="FFFFFF"/>
                </a:solidFill>
              </a14:hiddenFill>
            </a:ext>
          </a:extLst>
        </p:spPr>
      </p:pic>
      <p:sp>
        <p:nvSpPr>
          <p:cNvPr id="46" name="Subtitle 2"/>
          <p:cNvSpPr txBox="1">
            <a:spLocks/>
          </p:cNvSpPr>
          <p:nvPr/>
        </p:nvSpPr>
        <p:spPr>
          <a:xfrm>
            <a:off x="15041067" y="11655955"/>
            <a:ext cx="3316717" cy="832897"/>
          </a:xfrm>
          <a:prstGeom prst="rect">
            <a:avLst/>
          </a:prstGeom>
        </p:spPr>
        <p:txBody>
          <a:bodyPr vert="horz" lIns="91440" tIns="45720" rIns="91440" bIns="45720" rtlCol="0">
            <a:normAutofit fontScale="85000" lnSpcReduction="1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400" dirty="0">
                <a:latin typeface="Alcubierre" panose="02000000000000000000" pitchFamily="50" charset="0"/>
              </a:rPr>
              <a:t>Diagram 3: Rumour spread globally through Twitter</a:t>
            </a:r>
          </a:p>
        </p:txBody>
      </p:sp>
      <p:sp>
        <p:nvSpPr>
          <p:cNvPr id="47" name="Subtitle 2"/>
          <p:cNvSpPr txBox="1">
            <a:spLocks/>
          </p:cNvSpPr>
          <p:nvPr/>
        </p:nvSpPr>
        <p:spPr>
          <a:xfrm>
            <a:off x="13475425" y="16449601"/>
            <a:ext cx="6627635" cy="3707428"/>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1800" dirty="0">
                <a:latin typeface="Alcubierre" panose="02000000000000000000" pitchFamily="50" charset="0"/>
              </a:rPr>
              <a:t>Diagram 3 shows how news and rumours can be spread globally so easily. The diagram displays how Japan alone has a huge foothold on global communication; the diagram is only showing incoming and outgoing Tweets from a single hour period, in March 2011. With the sheer volume of Tweets, this is where </a:t>
            </a:r>
            <a:r>
              <a:rPr lang="en-GB" sz="1800" dirty="0" err="1">
                <a:latin typeface="Alcubierre" panose="02000000000000000000" pitchFamily="50" charset="0"/>
              </a:rPr>
              <a:t>WhoSeddit</a:t>
            </a:r>
            <a:r>
              <a:rPr lang="en-GB" sz="1800" dirty="0">
                <a:latin typeface="Alcubierre" panose="02000000000000000000" pitchFamily="50" charset="0"/>
              </a:rPr>
              <a:t> will thrive – getting to the bottom of how they started and the nature of their spread throughout countries, social networks and online platforms.</a:t>
            </a:r>
          </a:p>
        </p:txBody>
      </p:sp>
      <p:pic>
        <p:nvPicPr>
          <p:cNvPr id="1034" name="Picture 10" descr="Image result for spread of internet rumours graph"/>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67223" y="12502696"/>
            <a:ext cx="7002481" cy="3911777"/>
          </a:xfrm>
          <a:prstGeom prst="rect">
            <a:avLst/>
          </a:prstGeom>
          <a:noFill/>
          <a:extLst>
            <a:ext uri="{909E8E84-426E-40DD-AFC4-6F175D3DCCD1}">
              <a14:hiddenFill xmlns:a14="http://schemas.microsoft.com/office/drawing/2010/main">
                <a:solidFill>
                  <a:srgbClr val="FFFFFF"/>
                </a:solidFill>
              </a14:hiddenFill>
            </a:ext>
          </a:extLst>
        </p:spPr>
      </p:pic>
      <p:sp>
        <p:nvSpPr>
          <p:cNvPr id="50" name="Subtitle 2"/>
          <p:cNvSpPr txBox="1">
            <a:spLocks/>
          </p:cNvSpPr>
          <p:nvPr/>
        </p:nvSpPr>
        <p:spPr>
          <a:xfrm>
            <a:off x="23725058" y="11746252"/>
            <a:ext cx="3316717" cy="652302"/>
          </a:xfrm>
          <a:prstGeom prst="rect">
            <a:avLst/>
          </a:prstGeom>
        </p:spPr>
        <p:txBody>
          <a:bodyPr vert="horz" lIns="91440" tIns="45720" rIns="91440" bIns="45720" rtlCol="0">
            <a:normAutofit fontScale="70000" lnSpcReduction="20000"/>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400" dirty="0">
                <a:latin typeface="Alcubierre" panose="02000000000000000000" pitchFamily="50" charset="0"/>
              </a:rPr>
              <a:t>Diagram 4: Increase of users on social and messaging networks</a:t>
            </a:r>
          </a:p>
        </p:txBody>
      </p:sp>
      <p:sp>
        <p:nvSpPr>
          <p:cNvPr id="51" name="Subtitle 2"/>
          <p:cNvSpPr txBox="1">
            <a:spLocks/>
          </p:cNvSpPr>
          <p:nvPr/>
        </p:nvSpPr>
        <p:spPr>
          <a:xfrm>
            <a:off x="21816321" y="16475302"/>
            <a:ext cx="6627635" cy="3707428"/>
          </a:xfrm>
          <a:prstGeom prst="rect">
            <a:avLst/>
          </a:prstGeom>
        </p:spPr>
        <p:txBody>
          <a:bodyPr vert="horz" lIns="91440" tIns="45720" rIns="91440" bIns="45720" rtlCol="0">
            <a:normAutofit/>
          </a:bodyPr>
          <a:lstStyle>
            <a:lvl1pPr marL="0" indent="0" algn="ctr" defTabSz="2851191" rtl="0" eaLnBrk="1" latinLnBrk="0" hangingPunct="1">
              <a:lnSpc>
                <a:spcPct val="120000"/>
              </a:lnSpc>
              <a:spcBef>
                <a:spcPts val="3118"/>
              </a:spcBef>
              <a:buFont typeface="Arial" panose="020B0604020202020204" pitchFamily="34" charset="0"/>
              <a:buNone/>
              <a:defRPr sz="7483" kern="1200">
                <a:solidFill>
                  <a:schemeClr val="tx1"/>
                </a:solidFill>
                <a:effectLst>
                  <a:outerShdw blurRad="50800" dist="38100" dir="2700000" algn="tl" rotWithShape="0">
                    <a:srgbClr val="000000">
                      <a:alpha val="48000"/>
                    </a:srgbClr>
                  </a:outerShdw>
                </a:effectLst>
                <a:latin typeface="+mn-lt"/>
                <a:ea typeface="+mn-ea"/>
                <a:cs typeface="+mn-cs"/>
              </a:defRPr>
            </a:lvl1pPr>
            <a:lvl2pPr marL="1425595" indent="0" algn="ctr" defTabSz="2851191" rtl="0" eaLnBrk="1" latinLnBrk="0" hangingPunct="1">
              <a:lnSpc>
                <a:spcPct val="120000"/>
              </a:lnSpc>
              <a:spcBef>
                <a:spcPts val="1559"/>
              </a:spcBef>
              <a:buFont typeface="Arial" panose="020B0604020202020204" pitchFamily="34" charset="0"/>
              <a:buNone/>
              <a:defRPr sz="6236" kern="1200">
                <a:solidFill>
                  <a:schemeClr val="tx1"/>
                </a:solidFill>
                <a:effectLst>
                  <a:outerShdw blurRad="50800" dist="38100" dir="2700000" algn="tl" rotWithShape="0">
                    <a:srgbClr val="000000">
                      <a:alpha val="48000"/>
                    </a:srgbClr>
                  </a:outerShdw>
                </a:effectLst>
                <a:latin typeface="+mn-lt"/>
                <a:ea typeface="+mn-ea"/>
                <a:cs typeface="+mn-cs"/>
              </a:defRPr>
            </a:lvl2pPr>
            <a:lvl3pPr marL="2851191" indent="0" algn="ctr" defTabSz="2851191" rtl="0" eaLnBrk="1" latinLnBrk="0" hangingPunct="1">
              <a:lnSpc>
                <a:spcPct val="120000"/>
              </a:lnSpc>
              <a:spcBef>
                <a:spcPts val="1559"/>
              </a:spcBef>
              <a:buFont typeface="Arial" panose="020B0604020202020204" pitchFamily="34" charset="0"/>
              <a:buNone/>
              <a:defRPr sz="5613" kern="1200">
                <a:solidFill>
                  <a:schemeClr val="tx1"/>
                </a:solidFill>
                <a:effectLst>
                  <a:outerShdw blurRad="50800" dist="38100" dir="2700000" algn="tl" rotWithShape="0">
                    <a:srgbClr val="000000">
                      <a:alpha val="48000"/>
                    </a:srgbClr>
                  </a:outerShdw>
                </a:effectLst>
                <a:latin typeface="+mn-lt"/>
                <a:ea typeface="+mn-ea"/>
                <a:cs typeface="+mn-cs"/>
              </a:defRPr>
            </a:lvl3pPr>
            <a:lvl4pPr marL="4276786"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4pPr>
            <a:lvl5pPr marL="5702381"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5pPr>
            <a:lvl6pPr marL="712797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6pPr>
            <a:lvl7pPr marL="8553572"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7pPr>
            <a:lvl8pPr marL="9979167"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8pPr>
            <a:lvl9pPr marL="11404763" indent="0" algn="ctr" defTabSz="2851191" rtl="0" eaLnBrk="1" latinLnBrk="0" hangingPunct="1">
              <a:lnSpc>
                <a:spcPct val="120000"/>
              </a:lnSpc>
              <a:spcBef>
                <a:spcPts val="1559"/>
              </a:spcBef>
              <a:buFont typeface="Arial" panose="020B0604020202020204" pitchFamily="34" charset="0"/>
              <a:buNone/>
              <a:defRPr sz="4989"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GB" sz="1800" dirty="0">
                <a:latin typeface="Alcubierre" panose="02000000000000000000" pitchFamily="50" charset="0"/>
              </a:rPr>
              <a:t>Diagram 4 shows the amount of users on social and messaging networks over a 4 year period. The increase is proof of the need to understand trends and spread of rumours. For example, WhatsApp has 900 million active users as of the end of 2015. With so many users, it can be almost impossible to track who said what and who begun a rumour, however </a:t>
            </a:r>
            <a:r>
              <a:rPr lang="en-GB" sz="1800" dirty="0" err="1">
                <a:latin typeface="Alcubierre" panose="02000000000000000000" pitchFamily="50" charset="0"/>
              </a:rPr>
              <a:t>WhoSeddit</a:t>
            </a:r>
            <a:r>
              <a:rPr lang="en-GB" sz="1800" dirty="0">
                <a:latin typeface="Alcubierre" panose="02000000000000000000" pitchFamily="50" charset="0"/>
              </a:rPr>
              <a:t> aims to be able to achieve this. With so many users on different networks, the link between them for a rumour would be hard to track without a formidable algorithm; that </a:t>
            </a:r>
            <a:r>
              <a:rPr lang="en-GB" sz="1800" dirty="0" err="1">
                <a:latin typeface="Alcubierre" panose="02000000000000000000" pitchFamily="50" charset="0"/>
              </a:rPr>
              <a:t>WhoSeddit</a:t>
            </a:r>
            <a:r>
              <a:rPr lang="en-GB" sz="1800" dirty="0">
                <a:latin typeface="Alcubierre" panose="02000000000000000000" pitchFamily="50" charset="0"/>
              </a:rPr>
              <a:t> will be able to provide.</a:t>
            </a:r>
          </a:p>
        </p:txBody>
      </p:sp>
    </p:spTree>
    <p:extLst>
      <p:ext uri="{BB962C8B-B14F-4D97-AF65-F5344CB8AC3E}">
        <p14:creationId xmlns:p14="http://schemas.microsoft.com/office/powerpoint/2010/main" val="2421039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306</TotalTime>
  <Words>992</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Alcubierre</vt:lpstr>
      <vt:lpstr>Arial</vt:lpstr>
      <vt:lpstr>Bookman Old Style</vt:lpstr>
      <vt:lpstr>Rockwell</vt:lpstr>
      <vt:lpstr>Damask</vt:lpstr>
      <vt:lpstr>Whoseddit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Whoseddit</dc:title>
  <dc:creator>Christian</dc:creator>
  <cp:lastModifiedBy>Christian</cp:lastModifiedBy>
  <cp:revision>22</cp:revision>
  <dcterms:created xsi:type="dcterms:W3CDTF">2017-03-01T11:16:28Z</dcterms:created>
  <dcterms:modified xsi:type="dcterms:W3CDTF">2017-03-05T16:52:15Z</dcterms:modified>
</cp:coreProperties>
</file>