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58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9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6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90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86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5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3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8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378A-8B0F-F316-1207-330B49A63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Clasificación de texto con redes neuronales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8A85-5CA2-9488-CC5F-DA421145D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Contratos inteligentes de Ethereum</a:t>
            </a:r>
          </a:p>
        </p:txBody>
      </p:sp>
    </p:spTree>
    <p:extLst>
      <p:ext uri="{BB962C8B-B14F-4D97-AF65-F5344CB8AC3E}">
        <p14:creationId xmlns:p14="http://schemas.microsoft.com/office/powerpoint/2010/main" val="39471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07AC-D6EB-A8CF-29B3-ABF95FC7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Qué son los contratos inteligentes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E31B-EE5D-C2BE-1F90-DBAE66FD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Programa que corre en el </a:t>
            </a:r>
            <a:r>
              <a:rPr lang="es-ES_tradnl" dirty="0" err="1"/>
              <a:t>blockchain</a:t>
            </a:r>
            <a:r>
              <a:rPr lang="es-ES_tradnl" dirty="0"/>
              <a:t> de Ethereum. </a:t>
            </a:r>
          </a:p>
          <a:p>
            <a:r>
              <a:rPr lang="es-ES_tradnl" dirty="0"/>
              <a:t>Tipo de cuenta dentro de Ethereum. </a:t>
            </a:r>
          </a:p>
          <a:p>
            <a:r>
              <a:rPr lang="es-ES_tradnl" dirty="0"/>
              <a:t>Son automáticos, no son controlados por usuarios, son lanzados a la red y corren como fueron programados. </a:t>
            </a:r>
          </a:p>
          <a:p>
            <a:r>
              <a:rPr lang="es-ES_tradnl" dirty="0"/>
              <a:t>Minimiza factor humano y crea registros públicos.</a:t>
            </a:r>
          </a:p>
        </p:txBody>
      </p:sp>
    </p:spTree>
    <p:extLst>
      <p:ext uri="{BB962C8B-B14F-4D97-AF65-F5344CB8AC3E}">
        <p14:creationId xmlns:p14="http://schemas.microsoft.com/office/powerpoint/2010/main" val="52360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11C4-F7A2-AE3A-C838-15CE4F9A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 clasificación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7B3D-2B10-3633-4A93-D61EBFAB6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Lista de contratos inteligentes verificados por </a:t>
            </a:r>
            <a:r>
              <a:rPr lang="es-ES_tradnl" dirty="0" err="1"/>
              <a:t>Etherscan.io</a:t>
            </a:r>
            <a:r>
              <a:rPr lang="es-ES_tradnl" dirty="0"/>
              <a:t>.</a:t>
            </a:r>
          </a:p>
          <a:p>
            <a:r>
              <a:rPr lang="es-ES_tradnl" dirty="0"/>
              <a:t>Clasificación binaria (la lista original tenía cinco tipos de contratos).</a:t>
            </a:r>
          </a:p>
          <a:p>
            <a:r>
              <a:rPr lang="es-ES_tradnl" dirty="0"/>
              <a:t>Se proponen dos modelos de procesamiento de lenguaje natural: RNN y LSTM. Se evaluó cada modelo basado en precisión binaria.</a:t>
            </a:r>
          </a:p>
          <a:p>
            <a:r>
              <a:rPr lang="es-ES_tradnl" dirty="0"/>
              <a:t>Bases de datos desbalanceadas en favor de contratos no seguros, se </a:t>
            </a:r>
            <a:r>
              <a:rPr lang="es-ES_tradnl" dirty="0" err="1"/>
              <a:t>rebalancearon</a:t>
            </a:r>
            <a:r>
              <a:rPr lang="es-ES_tradnl" dirty="0"/>
              <a:t> tal que muestra quedara 50%-50%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58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83C1-0138-53A6-FCDC-4153F645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las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98E4-910C-BEF9-B848-6915C079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Bases de datos original: 1</a:t>
            </a:r>
            <a:r>
              <a:rPr lang="es-ES_tradnl"/>
              <a:t>) entrenamiento: </a:t>
            </a:r>
            <a:r>
              <a:rPr lang="es-ES_tradnl" dirty="0"/>
              <a:t>79,641 contratos; 2</a:t>
            </a:r>
            <a:r>
              <a:rPr lang="es-ES_tradnl"/>
              <a:t>) validación: </a:t>
            </a:r>
            <a:r>
              <a:rPr lang="es-ES_tradnl" dirty="0"/>
              <a:t>5,422 contratos.</a:t>
            </a:r>
          </a:p>
          <a:p>
            <a:r>
              <a:rPr lang="es-ES_tradnl" dirty="0"/>
              <a:t>Preprocesamiento: remoción de símbolos, id. de palabras, vectores de representación</a:t>
            </a:r>
          </a:p>
          <a:p>
            <a:r>
              <a:rPr lang="es-ES_tradnl" dirty="0"/>
              <a:t>Se consideraron dos tipos de bases:</a:t>
            </a:r>
          </a:p>
          <a:p>
            <a:pPr lvl="1"/>
            <a:r>
              <a:rPr lang="es-ES_tradnl" dirty="0"/>
              <a:t> </a:t>
            </a:r>
            <a:r>
              <a:rPr lang="es-ES_tradnl" dirty="0" err="1"/>
              <a:t>source_code</a:t>
            </a:r>
            <a:r>
              <a:rPr lang="es-ES_tradnl" dirty="0"/>
              <a:t>: versión simplificada del *</a:t>
            </a:r>
            <a:r>
              <a:rPr lang="es-ES_tradnl" dirty="0" err="1"/>
              <a:t>codebase</a:t>
            </a:r>
            <a:r>
              <a:rPr lang="es-ES_tradnl" dirty="0"/>
              <a:t>* del </a:t>
            </a:r>
            <a:r>
              <a:rPr lang="es-ES_tradnl" dirty="0" err="1"/>
              <a:t>smart</a:t>
            </a:r>
            <a:r>
              <a:rPr lang="es-ES_tradnl" dirty="0"/>
              <a:t> </a:t>
            </a:r>
            <a:r>
              <a:rPr lang="es-ES_tradnl" dirty="0" err="1"/>
              <a:t>contract</a:t>
            </a:r>
            <a:r>
              <a:rPr lang="es-ES_tradnl" dirty="0"/>
              <a:t> en </a:t>
            </a:r>
            <a:r>
              <a:rPr lang="es-ES_tradnl" dirty="0" err="1"/>
              <a:t>Solidity</a:t>
            </a:r>
            <a:r>
              <a:rPr lang="es-ES_tradnl" dirty="0"/>
              <a:t> (lo que se ejecuta cuando los usuarios interactúan con el contrato)</a:t>
            </a:r>
          </a:p>
          <a:p>
            <a:pPr lvl="1"/>
            <a:r>
              <a:rPr lang="es-ES_tradnl" dirty="0" err="1"/>
              <a:t>bytecode</a:t>
            </a:r>
            <a:r>
              <a:rPr lang="es-ES_tradnl" dirty="0"/>
              <a:t>: clasificación de </a:t>
            </a:r>
            <a:r>
              <a:rPr lang="es-ES_tradnl" dirty="0" err="1"/>
              <a:t>sourcecode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6199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CE91-C442-6B77-4E91-4407A2FD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A90A-5594-EBB2-13D2-65AC0025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RNN: 10 épocas, 1,923,137 parámetros</a:t>
            </a:r>
          </a:p>
          <a:p>
            <a:pPr marL="457200" lvl="1" indent="0">
              <a:buNone/>
            </a:pPr>
            <a:r>
              <a:rPr lang="es-ES_tradnl" dirty="0"/>
              <a:t>procesamiento de texto (128 tokens) + </a:t>
            </a:r>
            <a:r>
              <a:rPr lang="es-ES_tradnl" dirty="0" err="1"/>
              <a:t>embedding</a:t>
            </a:r>
            <a:r>
              <a:rPr lang="es-ES_tradnl" dirty="0"/>
              <a:t> (64) + </a:t>
            </a:r>
            <a:r>
              <a:rPr lang="es-ES_tradnl" dirty="0" err="1"/>
              <a:t>dropout</a:t>
            </a:r>
            <a:r>
              <a:rPr lang="es-ES_tradnl" dirty="0"/>
              <a:t> 0.1 + capa RNN (32) + </a:t>
            </a:r>
            <a:r>
              <a:rPr lang="es-ES_tradnl" dirty="0" err="1"/>
              <a:t>dropout</a:t>
            </a:r>
            <a:r>
              <a:rPr lang="es-ES_tradnl" dirty="0"/>
              <a:t> 0.1 + sigmoide (1)</a:t>
            </a:r>
          </a:p>
          <a:p>
            <a:r>
              <a:rPr lang="es-ES_tradnl" dirty="0"/>
              <a:t>LSTM: 10 épocas, 1,932,449 parámetros</a:t>
            </a:r>
          </a:p>
          <a:p>
            <a:pPr marL="457200" lvl="1" indent="0">
              <a:buNone/>
            </a:pPr>
            <a:r>
              <a:rPr lang="es-ES_tradnl" dirty="0"/>
              <a:t>procesamiento de texto (128 tokens) + </a:t>
            </a:r>
            <a:r>
              <a:rPr lang="es-ES_tradnl" dirty="0" err="1"/>
              <a:t>embedding</a:t>
            </a:r>
            <a:r>
              <a:rPr lang="es-ES_tradnl" dirty="0"/>
              <a:t> (64) + </a:t>
            </a:r>
            <a:r>
              <a:rPr lang="es-ES_tradnl" dirty="0" err="1"/>
              <a:t>lstm</a:t>
            </a:r>
            <a:r>
              <a:rPr lang="es-ES_tradnl" dirty="0"/>
              <a:t> (32) +clasificador (1)</a:t>
            </a:r>
          </a:p>
        </p:txBody>
      </p:sp>
    </p:spTree>
    <p:extLst>
      <p:ext uri="{BB962C8B-B14F-4D97-AF65-F5344CB8AC3E}">
        <p14:creationId xmlns:p14="http://schemas.microsoft.com/office/powerpoint/2010/main" val="33740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B276-1AA0-3D6C-632B-6B205CCD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modelos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2F18C1-F50A-56A6-07DF-6A8BF9D20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00117"/>
              </p:ext>
            </p:extLst>
          </p:nvPr>
        </p:nvGraphicFramePr>
        <p:xfrm>
          <a:off x="1450975" y="2016125"/>
          <a:ext cx="9779735" cy="21062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5947">
                  <a:extLst>
                    <a:ext uri="{9D8B030D-6E8A-4147-A177-3AD203B41FA5}">
                      <a16:colId xmlns:a16="http://schemas.microsoft.com/office/drawing/2014/main" val="421793411"/>
                    </a:ext>
                  </a:extLst>
                </a:gridCol>
                <a:gridCol w="1955947">
                  <a:extLst>
                    <a:ext uri="{9D8B030D-6E8A-4147-A177-3AD203B41FA5}">
                      <a16:colId xmlns:a16="http://schemas.microsoft.com/office/drawing/2014/main" val="3667428233"/>
                    </a:ext>
                  </a:extLst>
                </a:gridCol>
                <a:gridCol w="1955947">
                  <a:extLst>
                    <a:ext uri="{9D8B030D-6E8A-4147-A177-3AD203B41FA5}">
                      <a16:colId xmlns:a16="http://schemas.microsoft.com/office/drawing/2014/main" val="4245897551"/>
                    </a:ext>
                  </a:extLst>
                </a:gridCol>
                <a:gridCol w="1955947">
                  <a:extLst>
                    <a:ext uri="{9D8B030D-6E8A-4147-A177-3AD203B41FA5}">
                      <a16:colId xmlns:a16="http://schemas.microsoft.com/office/drawing/2014/main" val="215881991"/>
                    </a:ext>
                  </a:extLst>
                </a:gridCol>
                <a:gridCol w="1955947">
                  <a:extLst>
                    <a:ext uri="{9D8B030D-6E8A-4147-A177-3AD203B41FA5}">
                      <a16:colId xmlns:a16="http://schemas.microsoft.com/office/drawing/2014/main" val="3487834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MX" sz="1200" dirty="0">
                        <a:effectLst/>
                      </a:endParaRPr>
                    </a:p>
                    <a:p>
                      <a:pPr algn="l"/>
                      <a:r>
                        <a:rPr lang="en-MX" sz="1200" b="1" dirty="0">
                          <a:effectLst/>
                        </a:rPr>
                        <a:t> model</a:t>
                      </a:r>
                    </a:p>
                    <a:p>
                      <a:pPr algn="l"/>
                      <a:endParaRPr lang="en-MX" sz="1200" b="0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train_loss</a:t>
                      </a:r>
                      <a:endParaRPr lang="en-US" sz="1200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train_accuracy</a:t>
                      </a:r>
                      <a:endParaRPr lang="en-US" sz="1200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val_loss</a:t>
                      </a:r>
                      <a:endParaRPr lang="en-US" sz="1200" dirty="0">
                        <a:effectLst/>
                      </a:endParaRPr>
                    </a:p>
                  </a:txBody>
                  <a:tcPr marL="57150" marR="57150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val_accuracy</a:t>
                      </a:r>
                      <a:endParaRPr lang="en-US" sz="1200" dirty="0">
                        <a:effectLst/>
                      </a:endParaRPr>
                    </a:p>
                  </a:txBody>
                  <a:tcPr marL="57150" marR="57150" marB="28575" anchor="ctr"/>
                </a:tc>
                <a:extLst>
                  <a:ext uri="{0D108BD9-81ED-4DB2-BD59-A6C34878D82A}">
                    <a16:rowId xmlns:a16="http://schemas.microsoft.com/office/drawing/2014/main" val="115262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RNN_SOURCECODE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0.3369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0.8454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0.4897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0.779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84769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RNN_BYTECODE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0.6936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0.4975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0.694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0.5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10447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LSTM_SOURCECODE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0.2989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0.8598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 i="1">
                        <a:effectLst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 i="1">
                        <a:effectLst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59730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LSTM_BYTECODE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0.6932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X" sz="1200">
                          <a:effectLst/>
                        </a:rPr>
                        <a:t>0.5008</a:t>
                      </a: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NA</a:t>
                      </a:r>
                      <a:endParaRPr lang="en-US" sz="1200" i="1">
                        <a:effectLst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NA</a:t>
                      </a:r>
                      <a:endParaRPr lang="en-US" sz="1200" i="1" dirty="0">
                        <a:effectLst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28723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6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9B8D6-34C9-6BBD-05CF-955494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2204871"/>
            <a:ext cx="3177581" cy="16100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época</a:t>
            </a:r>
            <a:endParaRPr lang="en-US" dirty="0"/>
          </a:p>
        </p:txBody>
      </p:sp>
      <p:pic>
        <p:nvPicPr>
          <p:cNvPr id="5" name="Content Placeholder 4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68A97ECA-5B53-C465-43B2-DACF55F96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41" y="3621296"/>
            <a:ext cx="7500014" cy="1800000"/>
          </a:xfrm>
          <a:prstGeom prst="rect">
            <a:avLst/>
          </a:prstGeom>
        </p:spPr>
      </p:pic>
      <p:pic>
        <p:nvPicPr>
          <p:cNvPr id="15" name="Content Placeholder 6" descr="A picture containing line, plot, diagram&#10;&#10;Description automatically generated">
            <a:extLst>
              <a:ext uri="{FF2B5EF4-FFF2-40B4-BE49-F238E27FC236}">
                <a16:creationId xmlns:a16="http://schemas.microsoft.com/office/drawing/2014/main" id="{329AE260-6A83-E960-FA85-CC777B9100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4303041" y="1209917"/>
            <a:ext cx="75000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0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F330-F6DE-3242-1897-ED2BD56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78DD-F5B6-D90F-8AEF-FD681C0A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base de </a:t>
            </a:r>
            <a:r>
              <a:rPr lang="es-ES_tradnl" dirty="0" err="1"/>
              <a:t>sourcecode</a:t>
            </a:r>
            <a:r>
              <a:rPr lang="es-ES_tradnl" dirty="0"/>
              <a:t> tardaba más tiempo en compilar que </a:t>
            </a:r>
            <a:r>
              <a:rPr lang="es-ES_tradnl" dirty="0" err="1"/>
              <a:t>bytecode</a:t>
            </a:r>
            <a:r>
              <a:rPr lang="es-ES_tradnl" dirty="0"/>
              <a:t>, pero tenía más información</a:t>
            </a:r>
          </a:p>
          <a:p>
            <a:r>
              <a:rPr lang="es-ES_tradnl" dirty="0"/>
              <a:t>modelos con base de datos </a:t>
            </a:r>
            <a:r>
              <a:rPr lang="es-ES_tradnl" dirty="0" err="1"/>
              <a:t>sourcecode</a:t>
            </a:r>
            <a:r>
              <a:rPr lang="es-ES_tradnl" dirty="0"/>
              <a:t> se desempeñaban mejor, </a:t>
            </a:r>
            <a:r>
              <a:rPr lang="es-ES_tradnl" dirty="0" err="1"/>
              <a:t>overfitting</a:t>
            </a:r>
            <a:r>
              <a:rPr lang="es-ES_tradnl" dirty="0"/>
              <a:t> en </a:t>
            </a:r>
            <a:r>
              <a:rPr lang="es-ES_tradnl" dirty="0" err="1"/>
              <a:t>bytecode</a:t>
            </a:r>
            <a:r>
              <a:rPr lang="es-ES_tradnl" dirty="0"/>
              <a:t> (</a:t>
            </a:r>
            <a:r>
              <a:rPr lang="es-ES_tradnl" dirty="0" err="1"/>
              <a:t>loss</a:t>
            </a:r>
            <a:r>
              <a:rPr lang="es-ES_tradnl" dirty="0"/>
              <a:t> en </a:t>
            </a:r>
            <a:r>
              <a:rPr lang="es-ES_tradnl" dirty="0" err="1"/>
              <a:t>sourcecode</a:t>
            </a:r>
            <a:r>
              <a:rPr lang="es-ES_tradnl" dirty="0"/>
              <a:t>?)</a:t>
            </a:r>
          </a:p>
          <a:p>
            <a:r>
              <a:rPr lang="es-ES_tradnl" dirty="0" err="1"/>
              <a:t>bytecode</a:t>
            </a:r>
            <a:r>
              <a:rPr lang="es-ES_tradnl" dirty="0"/>
              <a:t>: hash de </a:t>
            </a:r>
            <a:r>
              <a:rPr lang="es-ES_tradnl" dirty="0" err="1"/>
              <a:t>sourcecode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31042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{2089678B-21FA-7841-B48B-C93D2438D14B}tf10001119</Template>
  <TotalTime>24</TotalTime>
  <Words>366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Clasificación de texto con redes neuronales</vt:lpstr>
      <vt:lpstr>Qué son los contratos inteligentes</vt:lpstr>
      <vt:lpstr>Modelo de clasificación de texto</vt:lpstr>
      <vt:lpstr>Características de las bases de datos</vt:lpstr>
      <vt:lpstr>Características de modelos</vt:lpstr>
      <vt:lpstr>Resumen de modelos</vt:lpstr>
      <vt:lpstr>Resultados por época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texto con redes neuronales</dc:title>
  <dc:creator>Thalia Espana</dc:creator>
  <cp:lastModifiedBy>Thalia Espana</cp:lastModifiedBy>
  <cp:revision>11</cp:revision>
  <dcterms:created xsi:type="dcterms:W3CDTF">2023-05-16T14:52:43Z</dcterms:created>
  <dcterms:modified xsi:type="dcterms:W3CDTF">2023-05-16T15:19:54Z</dcterms:modified>
</cp:coreProperties>
</file>