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77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3323605"/>
          </a:xfrm>
        </p:spPr>
        <p:txBody>
          <a:bodyPr/>
          <a:lstStyle/>
          <a:p>
            <a:r>
              <a:rPr lang="en-US" dirty="0" smtClean="0"/>
              <a:t>Concepts to Level Up </a:t>
            </a:r>
            <a:r>
              <a:rPr lang="en-US" dirty="0" err="1" smtClean="0"/>
              <a:t>Javascript</a:t>
            </a:r>
            <a:r>
              <a:rPr lang="en-US" dirty="0" smtClean="0"/>
              <a:t>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028" y="2603500"/>
            <a:ext cx="5444084" cy="39129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b="1" dirty="0" smtClean="0">
                <a:latin typeface="Bahnschrift Light" panose="020B0502040204020203" pitchFamily="34" charset="0"/>
              </a:rPr>
              <a:t>Clone Array – Wrong way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let original = [‘zero’, ‘one’];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let new = original;</a:t>
            </a: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</a:t>
            </a:r>
            <a:r>
              <a:rPr lang="en-IN" sz="1600" dirty="0" err="1" smtClean="0">
                <a:latin typeface="Bahnschrift Light" panose="020B0502040204020203" pitchFamily="34" charset="0"/>
              </a:rPr>
              <a:t>newArray</a:t>
            </a:r>
            <a:r>
              <a:rPr lang="en-IN" sz="1600" dirty="0" smtClean="0">
                <a:latin typeface="Bahnschrift Light" panose="020B0502040204020203" pitchFamily="34" charset="0"/>
              </a:rPr>
              <a:t>[1] = ‘nothing’;</a:t>
            </a: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console.log(</a:t>
            </a:r>
            <a:r>
              <a:rPr lang="en-IN" sz="1600" dirty="0" err="1" smtClean="0">
                <a:latin typeface="Bahnschrift Light" panose="020B0502040204020203" pitchFamily="34" charset="0"/>
              </a:rPr>
              <a:t>newArray</a:t>
            </a:r>
            <a:r>
              <a:rPr lang="en-IN" sz="1600" dirty="0" smtClean="0">
                <a:latin typeface="Bahnschrift Light" panose="020B0502040204020203" pitchFamily="34" charset="0"/>
              </a:rPr>
              <a:t>)    // [‘zero’, ‘nothing’]</a:t>
            </a: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console.log(original)       // [‘zero’, ‘nothing’]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Changing “</a:t>
            </a:r>
            <a:r>
              <a:rPr lang="en-IN" sz="1600" dirty="0" err="1" smtClean="0">
                <a:latin typeface="Bahnschrift Light" panose="020B0502040204020203" pitchFamily="34" charset="0"/>
              </a:rPr>
              <a:t>newArray</a:t>
            </a:r>
            <a:r>
              <a:rPr lang="en-IN" sz="1600" dirty="0" smtClean="0">
                <a:latin typeface="Bahnschrift Light" panose="020B0502040204020203" pitchFamily="34" charset="0"/>
              </a:rPr>
              <a:t>” will mutate “original” array</a:t>
            </a:r>
            <a:endParaRPr lang="en-IN" sz="1600" dirty="0"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5457771" cy="39129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b="1" dirty="0" smtClean="0">
                <a:latin typeface="Bahnschrift Light" panose="020B0502040204020203" pitchFamily="34" charset="0"/>
              </a:rPr>
              <a:t>Clone Array - </a:t>
            </a:r>
            <a:r>
              <a:rPr lang="en-IN" sz="1600" b="1" dirty="0">
                <a:latin typeface="Bahnschrift Light" panose="020B0502040204020203" pitchFamily="34" charset="0"/>
              </a:rPr>
              <a:t>Right </a:t>
            </a:r>
            <a:r>
              <a:rPr lang="en-IN" sz="1600" b="1" dirty="0" smtClean="0">
                <a:latin typeface="Bahnschrift Light" panose="020B0502040204020203" pitchFamily="34" charset="0"/>
              </a:rPr>
              <a:t>way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Bahnschrift Light" panose="020B0502040204020203" pitchFamily="34" charset="0"/>
              </a:rPr>
              <a:t>	let original = [‘zero’, ‘one’];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Bahnschrift Light" panose="020B0502040204020203" pitchFamily="34" charset="0"/>
              </a:rPr>
              <a:t>	let new = </a:t>
            </a:r>
            <a:r>
              <a:rPr lang="en-IN" sz="1600" dirty="0" smtClean="0">
                <a:latin typeface="Bahnschrift Light" panose="020B0502040204020203" pitchFamily="34" charset="0"/>
              </a:rPr>
              <a:t>[…original];</a:t>
            </a: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Bahnschrift Light" panose="020B0502040204020203" pitchFamily="34" charset="0"/>
              </a:rPr>
              <a:t>	</a:t>
            </a:r>
            <a:r>
              <a:rPr lang="en-IN" sz="1600" dirty="0" err="1">
                <a:latin typeface="Bahnschrift Light" panose="020B0502040204020203" pitchFamily="34" charset="0"/>
              </a:rPr>
              <a:t>newArray</a:t>
            </a:r>
            <a:r>
              <a:rPr lang="en-IN" sz="1600" dirty="0">
                <a:latin typeface="Bahnschrift Light" panose="020B0502040204020203" pitchFamily="34" charset="0"/>
              </a:rPr>
              <a:t>[1] = ‘nothing’;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Bahnschrift Light" panose="020B0502040204020203" pitchFamily="34" charset="0"/>
              </a:rPr>
              <a:t>	</a:t>
            </a:r>
            <a:r>
              <a:rPr lang="en-IN" sz="1600" dirty="0" smtClean="0">
                <a:latin typeface="Bahnschrift Light" panose="020B0502040204020203" pitchFamily="34" charset="0"/>
              </a:rPr>
              <a:t>console.log(</a:t>
            </a:r>
            <a:r>
              <a:rPr lang="en-IN" sz="1600" dirty="0" err="1" smtClean="0">
                <a:latin typeface="Bahnschrift Light" panose="020B0502040204020203" pitchFamily="34" charset="0"/>
              </a:rPr>
              <a:t>newArray</a:t>
            </a:r>
            <a:r>
              <a:rPr lang="en-IN" sz="1600" dirty="0" smtClean="0">
                <a:latin typeface="Bahnschrift Light" panose="020B0502040204020203" pitchFamily="34" charset="0"/>
              </a:rPr>
              <a:t>)    </a:t>
            </a:r>
            <a:r>
              <a:rPr lang="en-IN" sz="1600" dirty="0">
                <a:latin typeface="Bahnschrift Light" panose="020B0502040204020203" pitchFamily="34" charset="0"/>
              </a:rPr>
              <a:t>// [‘zero’, ‘nothing’]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Bahnschrift Light" panose="020B0502040204020203" pitchFamily="34" charset="0"/>
              </a:rPr>
              <a:t>	</a:t>
            </a:r>
            <a:r>
              <a:rPr lang="en-IN" sz="1600" dirty="0" smtClean="0">
                <a:latin typeface="Bahnschrift Light" panose="020B0502040204020203" pitchFamily="34" charset="0"/>
              </a:rPr>
              <a:t>console.log(original)       </a:t>
            </a:r>
            <a:r>
              <a:rPr lang="en-IN" sz="1600" dirty="0">
                <a:latin typeface="Bahnschrift Light" panose="020B0502040204020203" pitchFamily="34" charset="0"/>
              </a:rPr>
              <a:t>// [‘zero’, </a:t>
            </a:r>
            <a:r>
              <a:rPr lang="en-IN" sz="1600" dirty="0" smtClean="0">
                <a:latin typeface="Bahnschrift Light" panose="020B0502040204020203" pitchFamily="34" charset="0"/>
              </a:rPr>
              <a:t>‘one’]</a:t>
            </a: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“</a:t>
            </a:r>
            <a:r>
              <a:rPr lang="en-IN" sz="1600" dirty="0">
                <a:latin typeface="Bahnschrift Light" panose="020B0502040204020203" pitchFamily="34" charset="0"/>
              </a:rPr>
              <a:t>original” </a:t>
            </a:r>
            <a:r>
              <a:rPr lang="en-IN" sz="1600" dirty="0" smtClean="0">
                <a:latin typeface="Bahnschrift Light" panose="020B0502040204020203" pitchFamily="34" charset="0"/>
              </a:rPr>
              <a:t>array is not affected</a:t>
            </a: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48" y="2207172"/>
            <a:ext cx="11046371" cy="44143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Bahnschrift Light" panose="020B0502040204020203" pitchFamily="34" charset="0"/>
              </a:rPr>
              <a:t>Clone an object -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err="1">
                <a:latin typeface="Bahnschrift Light" panose="020B0502040204020203" pitchFamily="34" charset="0"/>
              </a:rPr>
              <a:t>const</a:t>
            </a:r>
            <a:r>
              <a:rPr lang="en-IN" dirty="0">
                <a:latin typeface="Bahnschrift Light" panose="020B0502040204020203" pitchFamily="34" charset="0"/>
              </a:rPr>
              <a:t> circle = { radius: 10 };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err="1">
                <a:latin typeface="Bahnschrift Light" panose="020B0502040204020203" pitchFamily="34" charset="0"/>
              </a:rPr>
              <a:t>const</a:t>
            </a:r>
            <a:r>
              <a:rPr lang="en-IN" dirty="0">
                <a:latin typeface="Bahnschrift Light" panose="020B0502040204020203" pitchFamily="34" charset="0"/>
              </a:rPr>
              <a:t> </a:t>
            </a:r>
            <a:r>
              <a:rPr lang="en-IN" dirty="0" err="1">
                <a:latin typeface="Bahnschrift Light" panose="020B0502040204020203" pitchFamily="34" charset="0"/>
              </a:rPr>
              <a:t>clonedCircle</a:t>
            </a:r>
            <a:r>
              <a:rPr lang="en-IN" dirty="0">
                <a:latin typeface="Bahnschrift Light" panose="020B0502040204020203" pitchFamily="34" charset="0"/>
              </a:rPr>
              <a:t> = { ...circle };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console.log(</a:t>
            </a:r>
            <a:r>
              <a:rPr lang="en-IN" dirty="0" err="1">
                <a:latin typeface="Bahnschrift Light" panose="020B0502040204020203" pitchFamily="34" charset="0"/>
              </a:rPr>
              <a:t>clonedCircle</a:t>
            </a:r>
            <a:r>
              <a:rPr lang="en-IN" dirty="0">
                <a:latin typeface="Bahnschrift Light" panose="020B0502040204020203" pitchFamily="34" charset="0"/>
              </a:rPr>
              <a:t>);   //   { radius: 10 </a:t>
            </a:r>
            <a:r>
              <a:rPr lang="en-IN" dirty="0" smtClean="0">
                <a:latin typeface="Bahnschrift Light" panose="020B0502040204020203" pitchFamily="34" charset="0"/>
              </a:rPr>
              <a:t>}</a:t>
            </a:r>
            <a:endParaRPr lang="en-US" b="1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Bahnschrift Light" panose="020B0502040204020203" pitchFamily="34" charset="0"/>
              </a:rPr>
              <a:t>Merging Object -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err="1">
                <a:latin typeface="Bahnschrift Light" panose="020B0502040204020203" pitchFamily="34" charset="0"/>
              </a:rPr>
              <a:t>const</a:t>
            </a:r>
            <a:r>
              <a:rPr lang="en-IN" dirty="0">
                <a:latin typeface="Bahnschrift Light" panose="020B0502040204020203" pitchFamily="34" charset="0"/>
              </a:rPr>
              <a:t> circle = { radius: 10 }; </a:t>
            </a:r>
            <a:endParaRPr lang="en-IN" dirty="0" smtClean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err="1" smtClean="0">
                <a:latin typeface="Bahnschrift Light" panose="020B0502040204020203" pitchFamily="34" charset="0"/>
              </a:rPr>
              <a:t>const</a:t>
            </a:r>
            <a:r>
              <a:rPr lang="en-IN" dirty="0" smtClean="0">
                <a:latin typeface="Bahnschrift Light" panose="020B0502040204020203" pitchFamily="34" charset="0"/>
              </a:rPr>
              <a:t> </a:t>
            </a:r>
            <a:r>
              <a:rPr lang="en-IN" dirty="0">
                <a:latin typeface="Bahnschrift Light" panose="020B0502040204020203" pitchFamily="34" charset="0"/>
              </a:rPr>
              <a:t>style = { </a:t>
            </a:r>
            <a:r>
              <a:rPr lang="en-IN" dirty="0" err="1">
                <a:latin typeface="Bahnschrift Light" panose="020B0502040204020203" pitchFamily="34" charset="0"/>
              </a:rPr>
              <a:t>backgroundColor</a:t>
            </a:r>
            <a:r>
              <a:rPr lang="en-IN" dirty="0">
                <a:latin typeface="Bahnschrift Light" panose="020B0502040204020203" pitchFamily="34" charset="0"/>
              </a:rPr>
              <a:t>: 'red' }; </a:t>
            </a:r>
            <a:endParaRPr lang="en-IN" dirty="0" smtClean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err="1" smtClean="0">
                <a:latin typeface="Bahnschrift Light" panose="020B0502040204020203" pitchFamily="34" charset="0"/>
              </a:rPr>
              <a:t>const</a:t>
            </a:r>
            <a:r>
              <a:rPr lang="en-IN" dirty="0" smtClean="0">
                <a:latin typeface="Bahnschrift Light" panose="020B0502040204020203" pitchFamily="34" charset="0"/>
              </a:rPr>
              <a:t> </a:t>
            </a:r>
            <a:r>
              <a:rPr lang="en-IN" dirty="0" err="1">
                <a:latin typeface="Bahnschrift Light" panose="020B0502040204020203" pitchFamily="34" charset="0"/>
              </a:rPr>
              <a:t>solidCircle</a:t>
            </a:r>
            <a:r>
              <a:rPr lang="en-IN" dirty="0">
                <a:latin typeface="Bahnschrift Light" panose="020B0502040204020203" pitchFamily="34" charset="0"/>
              </a:rPr>
              <a:t> = { ...circle, ...style }; </a:t>
            </a:r>
            <a:endParaRPr lang="en-IN" dirty="0" smtClean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smtClean="0">
                <a:latin typeface="Bahnschrift Light" panose="020B0502040204020203" pitchFamily="34" charset="0"/>
              </a:rPr>
              <a:t>console.log(</a:t>
            </a:r>
            <a:r>
              <a:rPr lang="en-IN" dirty="0" err="1" smtClean="0">
                <a:latin typeface="Bahnschrift Light" panose="020B0502040204020203" pitchFamily="34" charset="0"/>
              </a:rPr>
              <a:t>solidCircle</a:t>
            </a:r>
            <a:r>
              <a:rPr lang="en-IN" dirty="0" smtClean="0">
                <a:latin typeface="Bahnschrift Light" panose="020B0502040204020203" pitchFamily="34" charset="0"/>
              </a:rPr>
              <a:t>);   //  </a:t>
            </a:r>
            <a:r>
              <a:rPr lang="en-IN" dirty="0">
                <a:latin typeface="Bahnschrift Light" panose="020B0502040204020203" pitchFamily="34" charset="0"/>
              </a:rPr>
              <a:t>{ radius: 10, </a:t>
            </a:r>
            <a:r>
              <a:rPr lang="en-IN" dirty="0" err="1">
                <a:latin typeface="Bahnschrift Light" panose="020B0502040204020203" pitchFamily="34" charset="0"/>
              </a:rPr>
              <a:t>backgroundColor</a:t>
            </a:r>
            <a:r>
              <a:rPr lang="en-IN" dirty="0">
                <a:latin typeface="Bahnschrift Light" panose="020B0502040204020203" pitchFamily="34" charset="0"/>
              </a:rPr>
              <a:t>: 'red' }</a:t>
            </a:r>
          </a:p>
        </p:txBody>
      </p:sp>
    </p:spTree>
    <p:extLst>
      <p:ext uri="{BB962C8B-B14F-4D97-AF65-F5344CB8AC3E}">
        <p14:creationId xmlns:p14="http://schemas.microsoft.com/office/powerpoint/2010/main" val="859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028" y="2603500"/>
            <a:ext cx="11130455" cy="38498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Bahnschrift Light" panose="020B0502040204020203" pitchFamily="34" charset="0"/>
              </a:rPr>
              <a:t>Can pass array to a function </a:t>
            </a:r>
            <a:r>
              <a:rPr lang="en-US" sz="1600" dirty="0" smtClean="0">
                <a:latin typeface="Bahnschrift Light" panose="020B0502040204020203" pitchFamily="34" charset="0"/>
              </a:rPr>
              <a:t>– it could iterate the array and assign the elements to the relevant argument of the function.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 smtClean="0">
                <a:latin typeface="Bahnschrift Light" panose="020B0502040204020203" pitchFamily="34" charset="0"/>
              </a:rPr>
              <a:t>function sum (a, b, c)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 smtClean="0">
                <a:latin typeface="Bahnschrift Light" panose="020B0502040204020203" pitchFamily="34" charset="0"/>
              </a:rPr>
              <a:t>	return a + b + c;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 smtClean="0">
                <a:latin typeface="Bahnschrift Light" panose="020B0502040204020203" pitchFamily="34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	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const</a:t>
            </a:r>
            <a:r>
              <a:rPr lang="en-US" sz="1600" dirty="0" smtClean="0">
                <a:latin typeface="Bahnschrift Light" panose="020B0502040204020203" pitchFamily="34" charset="0"/>
              </a:rPr>
              <a:t> numbers = [1, 2, 3];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IN" sz="1600" dirty="0" smtClean="0">
                <a:latin typeface="Bahnschrift Light" panose="020B0502040204020203" pitchFamily="34" charset="0"/>
              </a:rPr>
              <a:t>console.log(sum</a:t>
            </a:r>
            <a:r>
              <a:rPr lang="en-IN" sz="1600" dirty="0">
                <a:latin typeface="Bahnschrift Light" panose="020B0502040204020203" pitchFamily="34" charset="0"/>
              </a:rPr>
              <a:t>(...numbers</a:t>
            </a:r>
            <a:r>
              <a:rPr lang="en-IN" sz="1600" dirty="0" smtClean="0">
                <a:latin typeface="Bahnschrift Light" panose="020B0502040204020203" pitchFamily="34" charset="0"/>
              </a:rPr>
              <a:t>));    // returns 6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Rest </a:t>
            </a:r>
            <a:r>
              <a:rPr lang="en-IN" dirty="0" smtClean="0"/>
              <a:t>Syntax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8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7" y="2403804"/>
            <a:ext cx="11151475" cy="42072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Bahnschrift Light" panose="020B0502040204020203" pitchFamily="34" charset="0"/>
              </a:rPr>
              <a:t>The rest parameter allows you to represent an indefinite number of arguments as an </a:t>
            </a:r>
            <a:r>
              <a:rPr lang="en-US" sz="1600" dirty="0" smtClean="0">
                <a:latin typeface="Bahnschrift Light" panose="020B0502040204020203" pitchFamily="34" charset="0"/>
              </a:rPr>
              <a:t>array.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Bahnschrift Light" panose="020B0502040204020203" pitchFamily="34" charset="0"/>
              </a:rPr>
              <a:t>It has a prefix </a:t>
            </a:r>
            <a:r>
              <a:rPr lang="en-IN" sz="1600" dirty="0">
                <a:latin typeface="Bahnschrift Light" panose="020B0502040204020203" pitchFamily="34" charset="0"/>
              </a:rPr>
              <a:t>of three dots </a:t>
            </a:r>
            <a:r>
              <a:rPr lang="en-IN" sz="1600" dirty="0" smtClean="0">
                <a:latin typeface="Bahnschrift Light" panose="020B0502040204020203" pitchFamily="34" charset="0"/>
              </a:rPr>
              <a:t>(…)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IN" sz="1600" dirty="0" smtClean="0">
                <a:latin typeface="Bahnschrift Light" panose="020B0502040204020203" pitchFamily="34" charset="0"/>
              </a:rPr>
              <a:t>function </a:t>
            </a:r>
            <a:r>
              <a:rPr lang="en-IN" sz="1600" dirty="0" err="1" smtClean="0">
                <a:latin typeface="Bahnschrift Light" panose="020B0502040204020203" pitchFamily="34" charset="0"/>
              </a:rPr>
              <a:t>fn</a:t>
            </a:r>
            <a:r>
              <a:rPr lang="en-IN" sz="1600" dirty="0" smtClean="0">
                <a:latin typeface="Bahnschrift Light" panose="020B0502040204020203" pitchFamily="34" charset="0"/>
              </a:rPr>
              <a:t> (</a:t>
            </a:r>
            <a:r>
              <a:rPr lang="en-IN" sz="1600" dirty="0">
                <a:latin typeface="Bahnschrift Light" panose="020B0502040204020203" pitchFamily="34" charset="0"/>
              </a:rPr>
              <a:t>a</a:t>
            </a:r>
            <a:r>
              <a:rPr lang="en-IN" sz="1600" dirty="0" smtClean="0">
                <a:latin typeface="Bahnschrift Light" panose="020B0502040204020203" pitchFamily="34" charset="0"/>
              </a:rPr>
              <a:t>, b, ...</a:t>
            </a:r>
            <a:r>
              <a:rPr lang="en-IN" sz="1600" dirty="0" err="1">
                <a:latin typeface="Bahnschrift Light" panose="020B0502040204020203" pitchFamily="34" charset="0"/>
              </a:rPr>
              <a:t>args</a:t>
            </a:r>
            <a:r>
              <a:rPr lang="en-IN" sz="1600" dirty="0">
                <a:latin typeface="Bahnschrift Light" panose="020B0502040204020203" pitchFamily="34" charset="0"/>
              </a:rPr>
              <a:t>) </a:t>
            </a:r>
            <a:r>
              <a:rPr lang="en-IN" sz="1600" dirty="0" smtClean="0">
                <a:latin typeface="Bahnschrift Light" panose="020B0502040204020203" pitchFamily="34" charset="0"/>
              </a:rPr>
              <a:t>{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IN" sz="1600" dirty="0" err="1" smtClean="0">
                <a:latin typeface="Bahnschrift Light" panose="020B0502040204020203" pitchFamily="34" charset="0"/>
              </a:rPr>
              <a:t>fn</a:t>
            </a:r>
            <a:r>
              <a:rPr lang="en-IN" sz="1600" dirty="0" smtClean="0">
                <a:latin typeface="Bahnschrift Light" panose="020B0502040204020203" pitchFamily="34" charset="0"/>
              </a:rPr>
              <a:t> (</a:t>
            </a:r>
            <a:r>
              <a:rPr lang="en-IN" sz="1600" dirty="0">
                <a:latin typeface="Bahnschrift Light" panose="020B0502040204020203" pitchFamily="34" charset="0"/>
              </a:rPr>
              <a:t>1</a:t>
            </a:r>
            <a:r>
              <a:rPr lang="en-IN" sz="1600" dirty="0" smtClean="0">
                <a:latin typeface="Bahnschrift Light" panose="020B0502040204020203" pitchFamily="34" charset="0"/>
              </a:rPr>
              <a:t>, 2, 3, 'A', 'B', 'C');     </a:t>
            </a:r>
            <a:r>
              <a:rPr lang="en-I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//  </a:t>
            </a:r>
            <a:r>
              <a:rPr lang="en-IN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args</a:t>
            </a:r>
            <a:r>
              <a:rPr lang="en-I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 are </a:t>
            </a:r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[3</a:t>
            </a:r>
            <a:r>
              <a:rPr lang="en-I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, 'A', 'B', 'C']</a:t>
            </a:r>
            <a:endParaRPr lang="en-IN" sz="1600" dirty="0">
              <a:solidFill>
                <a:schemeClr val="tx2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</a:t>
            </a:r>
            <a:r>
              <a:rPr lang="en-IN" sz="1600" dirty="0" err="1" smtClean="0">
                <a:latin typeface="Bahnschrift Light" panose="020B0502040204020203" pitchFamily="34" charset="0"/>
              </a:rPr>
              <a:t>fn</a:t>
            </a:r>
            <a:r>
              <a:rPr lang="en-IN" sz="1600" dirty="0" smtClean="0">
                <a:latin typeface="Bahnschrift Light" panose="020B0502040204020203" pitchFamily="34" charset="0"/>
              </a:rPr>
              <a:t> (1, 2);    </a:t>
            </a:r>
            <a:r>
              <a:rPr lang="en-I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// </a:t>
            </a:r>
            <a:r>
              <a:rPr lang="en-IN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args</a:t>
            </a:r>
            <a:r>
              <a:rPr lang="en-I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 are [ ]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Note - </a:t>
            </a:r>
            <a:r>
              <a:rPr lang="en-US" sz="1600" dirty="0">
                <a:latin typeface="Bahnschrift Light" panose="020B0502040204020203" pitchFamily="34" charset="0"/>
              </a:rPr>
              <a:t>R</a:t>
            </a:r>
            <a:r>
              <a:rPr lang="en-US" sz="1600" dirty="0" smtClean="0">
                <a:latin typeface="Bahnschrift Light" panose="020B0502040204020203" pitchFamily="34" charset="0"/>
              </a:rPr>
              <a:t>est </a:t>
            </a:r>
            <a:r>
              <a:rPr lang="en-US" sz="1600" dirty="0">
                <a:latin typeface="Bahnschrift Light" panose="020B0502040204020203" pitchFamily="34" charset="0"/>
              </a:rPr>
              <a:t>parameters must be at the end of the argument </a:t>
            </a:r>
            <a:r>
              <a:rPr lang="en-US" sz="1600" dirty="0" smtClean="0">
                <a:latin typeface="Bahnschrift Light" panose="020B0502040204020203" pitchFamily="34" charset="0"/>
              </a:rPr>
              <a:t>list</a:t>
            </a:r>
          </a:p>
          <a:p>
            <a:pPr marL="0" indent="0"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	function </a:t>
            </a:r>
            <a:r>
              <a:rPr lang="en-US" sz="1600" dirty="0">
                <a:latin typeface="Bahnschrift Light" panose="020B0502040204020203" pitchFamily="34" charset="0"/>
              </a:rPr>
              <a:t>foo(a,...rest, b) </a:t>
            </a:r>
            <a:r>
              <a:rPr lang="en-US" sz="1600" dirty="0" smtClean="0">
                <a:latin typeface="Bahnschrift Light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i="1" dirty="0">
                <a:latin typeface="Bahnschrift Light" panose="020B0502040204020203" pitchFamily="34" charset="0"/>
              </a:rPr>
              <a:t>	</a:t>
            </a:r>
            <a:r>
              <a:rPr lang="en-US" sz="1600" i="1" dirty="0" smtClean="0">
                <a:latin typeface="Bahnschrift Light" panose="020B0502040204020203" pitchFamily="34" charset="0"/>
              </a:rPr>
              <a:t>	</a:t>
            </a:r>
            <a:r>
              <a:rPr lang="en-US" sz="1600" dirty="0" smtClean="0">
                <a:latin typeface="Bahnschrift Light" panose="020B0502040204020203" pitchFamily="34" charset="0"/>
              </a:rPr>
              <a:t>// error</a:t>
            </a:r>
          </a:p>
          <a:p>
            <a:pPr marL="0" indent="0"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	};</a:t>
            </a:r>
            <a:endParaRPr lang="en-IN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987" y="2603500"/>
            <a:ext cx="3541986" cy="37552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	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const</a:t>
            </a:r>
            <a:r>
              <a:rPr lang="en-US" sz="1600" dirty="0" smtClean="0">
                <a:latin typeface="Bahnschrift Light" panose="020B0502040204020203" pitchFamily="34" charset="0"/>
              </a:rPr>
              <a:t> numbers = [1, 2, 3, 4, 5];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const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>
                <a:latin typeface="Bahnschrift Light" panose="020B0502040204020203" pitchFamily="34" charset="0"/>
              </a:rPr>
              <a:t>[1, 3, ...rest] = numbers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console.log(rest); </a:t>
            </a:r>
            <a:r>
              <a:rPr lang="en-IN" sz="1600" dirty="0">
                <a:latin typeface="Bahnschrift Light" panose="020B0502040204020203" pitchFamily="34" charset="0"/>
              </a:rPr>
              <a:t>// </a:t>
            </a:r>
            <a:r>
              <a:rPr lang="en-IN" sz="1600" dirty="0" smtClean="0">
                <a:latin typeface="Bahnschrift Light" panose="020B0502040204020203" pitchFamily="34" charset="0"/>
              </a:rPr>
              <a:t> [</a:t>
            </a:r>
            <a:r>
              <a:rPr lang="en-IN" sz="1600" dirty="0">
                <a:latin typeface="Bahnschrift Light" panose="020B0502040204020203" pitchFamily="34" charset="0"/>
              </a:rPr>
              <a:t>2</a:t>
            </a:r>
            <a:r>
              <a:rPr lang="en-IN" sz="1600">
                <a:latin typeface="Bahnschrift Light" panose="020B0502040204020203" pitchFamily="34" charset="0"/>
              </a:rPr>
              <a:t>, </a:t>
            </a:r>
            <a:r>
              <a:rPr lang="en-IN" sz="1600" smtClean="0">
                <a:latin typeface="Bahnschrift Light" panose="020B0502040204020203" pitchFamily="34" charset="0"/>
              </a:rPr>
              <a:t>4, </a:t>
            </a:r>
            <a:r>
              <a:rPr lang="en-IN" sz="1600" dirty="0">
                <a:latin typeface="Bahnschrift Light" panose="020B0502040204020203" pitchFamily="34" charset="0"/>
              </a:rPr>
              <a:t>5</a:t>
            </a:r>
            <a:r>
              <a:rPr lang="en-IN" sz="1600" smtClean="0">
                <a:latin typeface="Bahnschrift Light" panose="020B0502040204020203" pitchFamily="34" charset="0"/>
              </a:rPr>
              <a:t>]</a:t>
            </a:r>
            <a:endParaRPr lang="en-IN" sz="1600" dirty="0" smtClean="0">
              <a:latin typeface="Bahnschrift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93629" y="2603499"/>
            <a:ext cx="7535916" cy="37552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Example</a:t>
            </a:r>
            <a:endParaRPr lang="en-IN" sz="1600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</a:t>
            </a:r>
            <a:r>
              <a:rPr lang="en-IN" sz="1600" dirty="0" err="1" smtClean="0">
                <a:latin typeface="Bahnschrift Light" panose="020B0502040204020203" pitchFamily="34" charset="0"/>
              </a:rPr>
              <a:t>const</a:t>
            </a:r>
            <a:r>
              <a:rPr lang="en-IN" sz="1600" dirty="0" smtClean="0">
                <a:latin typeface="Bahnschrift Light" panose="020B0502040204020203" pitchFamily="34" charset="0"/>
              </a:rPr>
              <a:t> </a:t>
            </a:r>
            <a:r>
              <a:rPr lang="en-IN" sz="1600" dirty="0">
                <a:latin typeface="Bahnschrift Light" panose="020B0502040204020203" pitchFamily="34" charset="0"/>
              </a:rPr>
              <a:t>combine = (...</a:t>
            </a:r>
            <a:r>
              <a:rPr lang="en-IN" sz="1600" dirty="0" err="1">
                <a:latin typeface="Bahnschrift Light" panose="020B0502040204020203" pitchFamily="34" charset="0"/>
              </a:rPr>
              <a:t>args</a:t>
            </a:r>
            <a:r>
              <a:rPr lang="en-IN" sz="1600" dirty="0">
                <a:latin typeface="Bahnschrift Light" panose="020B0502040204020203" pitchFamily="34" charset="0"/>
              </a:rPr>
              <a:t>) =&gt; </a:t>
            </a:r>
            <a:r>
              <a:rPr lang="en-IN" sz="1600" dirty="0" smtClean="0">
                <a:latin typeface="Bahnschrift Light" panose="020B0502040204020203" pitchFamily="34" charset="0"/>
              </a:rPr>
              <a:t>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 smtClean="0">
                <a:latin typeface="Bahnschrift Light" panose="020B0502040204020203" pitchFamily="34" charset="0"/>
              </a:rPr>
              <a:t>	console.log(</a:t>
            </a:r>
            <a:r>
              <a:rPr lang="en-US" sz="1600" dirty="0" err="1" smtClean="0">
                <a:latin typeface="Bahnschrift Light" panose="020B0502040204020203" pitchFamily="34" charset="0"/>
              </a:rPr>
              <a:t>args</a:t>
            </a:r>
            <a:r>
              <a:rPr lang="en-US" sz="1600" dirty="0" smtClean="0">
                <a:latin typeface="Bahnschrift Light" panose="020B0502040204020203" pitchFamily="34" charset="0"/>
              </a:rPr>
              <a:t>);         //  [</a:t>
            </a:r>
            <a:r>
              <a:rPr lang="en-IN" sz="1600" dirty="0">
                <a:latin typeface="Bahnschrift Light" panose="020B0502040204020203" pitchFamily="34" charset="0"/>
              </a:rPr>
              <a:t>'JavaScript', 'Rest</a:t>
            </a:r>
            <a:r>
              <a:rPr lang="en-IN" sz="1600" dirty="0" smtClean="0">
                <a:latin typeface="Bahnschrift Light" panose="020B0502040204020203" pitchFamily="34" charset="0"/>
              </a:rPr>
              <a:t>', 'Parameters’</a:t>
            </a:r>
            <a:r>
              <a:rPr lang="en-US" sz="1600" dirty="0" smtClean="0">
                <a:latin typeface="Bahnschrift Light" panose="020B0502040204020203" pitchFamily="34" charset="0"/>
              </a:rPr>
              <a:t>],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 smtClean="0">
                <a:latin typeface="Bahnschrift Light" panose="020B0502040204020203" pitchFamily="34" charset="0"/>
              </a:rPr>
              <a:t>	console.log(</a:t>
            </a:r>
            <a:r>
              <a:rPr lang="en-US" sz="1600" dirty="0" err="1" smtClean="0">
                <a:latin typeface="Bahnschrift Light" panose="020B0502040204020203" pitchFamily="34" charset="0"/>
              </a:rPr>
              <a:t>args</a:t>
            </a:r>
            <a:r>
              <a:rPr lang="en-US" sz="1600" dirty="0" smtClean="0">
                <a:latin typeface="Bahnschrift Light" panose="020B0502040204020203" pitchFamily="34" charset="0"/>
              </a:rPr>
              <a:t>[0]);    // </a:t>
            </a:r>
            <a:r>
              <a:rPr lang="en-IN" sz="1600" dirty="0" smtClean="0">
                <a:latin typeface="Bahnschrift Light" panose="020B0502040204020203" pitchFamily="34" charset="0"/>
              </a:rPr>
              <a:t>JavaScript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1600" dirty="0">
                <a:latin typeface="Bahnschrift Light" panose="020B0502040204020203" pitchFamily="34" charset="0"/>
              </a:rPr>
              <a:t>	</a:t>
            </a:r>
            <a:r>
              <a:rPr lang="en-IN" sz="1600" dirty="0" smtClean="0">
                <a:latin typeface="Bahnschrift Light" panose="020B0502040204020203" pitchFamily="34" charset="0"/>
              </a:rPr>
              <a:t>	return </a:t>
            </a:r>
            <a:r>
              <a:rPr lang="en-IN" sz="1600" dirty="0" err="1">
                <a:latin typeface="Bahnschrift Light" panose="020B0502040204020203" pitchFamily="34" charset="0"/>
              </a:rPr>
              <a:t>args.join</a:t>
            </a:r>
            <a:r>
              <a:rPr lang="en-IN" sz="1600" dirty="0">
                <a:latin typeface="Bahnschrift Light" panose="020B0502040204020203" pitchFamily="34" charset="0"/>
              </a:rPr>
              <a:t>(' </a:t>
            </a:r>
            <a:r>
              <a:rPr lang="en-IN" sz="1600" dirty="0" smtClean="0">
                <a:latin typeface="Bahnschrift Light" panose="020B0502040204020203" pitchFamily="34" charset="0"/>
              </a:rPr>
              <a:t>');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};</a:t>
            </a: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let </a:t>
            </a:r>
            <a:r>
              <a:rPr lang="en-IN" sz="1600" dirty="0">
                <a:latin typeface="Bahnschrift Light" panose="020B0502040204020203" pitchFamily="34" charset="0"/>
              </a:rPr>
              <a:t>message = </a:t>
            </a:r>
            <a:r>
              <a:rPr lang="en-IN" sz="1600" dirty="0" smtClean="0">
                <a:latin typeface="Bahnschrift Light" panose="020B0502040204020203" pitchFamily="34" charset="0"/>
              </a:rPr>
              <a:t>combine(</a:t>
            </a:r>
            <a:r>
              <a:rPr lang="en-IN" sz="1600" dirty="0">
                <a:latin typeface="Bahnschrift Light" panose="020B0502040204020203" pitchFamily="34" charset="0"/>
              </a:rPr>
              <a:t>'JavaScript', 'Rest', 'Parameters</a:t>
            </a:r>
            <a:r>
              <a:rPr lang="en-IN" sz="1600" dirty="0" smtClean="0">
                <a:latin typeface="Bahnschrift Light" panose="020B0502040204020203" pitchFamily="34" charset="0"/>
              </a:rPr>
              <a:t>');</a:t>
            </a:r>
            <a:endParaRPr lang="en-IN" sz="1600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console.log(message</a:t>
            </a:r>
            <a:r>
              <a:rPr lang="en-IN" sz="1600" dirty="0">
                <a:latin typeface="Bahnschrift Light" panose="020B0502040204020203" pitchFamily="34" charset="0"/>
              </a:rPr>
              <a:t>); </a:t>
            </a:r>
            <a:r>
              <a:rPr lang="en-IN" sz="1600" dirty="0" smtClean="0">
                <a:latin typeface="Bahnschrift Light" panose="020B0502040204020203" pitchFamily="34" charset="0"/>
              </a:rPr>
              <a:t>       // </a:t>
            </a:r>
            <a:r>
              <a:rPr lang="en-IN" sz="1600" dirty="0">
                <a:latin typeface="Bahnschrift Light" panose="020B0502040204020203" pitchFamily="34" charset="0"/>
              </a:rPr>
              <a:t>JavaScript Rest Parameters</a:t>
            </a:r>
          </a:p>
        </p:txBody>
      </p:sp>
    </p:spTree>
    <p:extLst>
      <p:ext uri="{BB962C8B-B14F-4D97-AF65-F5344CB8AC3E}">
        <p14:creationId xmlns:p14="http://schemas.microsoft.com/office/powerpoint/2010/main" val="17330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 important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79" y="2603500"/>
            <a:ext cx="11088413" cy="39864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Loop </a:t>
            </a:r>
            <a:r>
              <a:rPr lang="en-US" sz="1600" dirty="0">
                <a:latin typeface="Bahnschrift Light" panose="020B0502040204020203" pitchFamily="34" charset="0"/>
              </a:rPr>
              <a:t>to iterate over the elements, transform each individual one, and push the results into a new array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Map method </a:t>
            </a:r>
            <a:r>
              <a:rPr lang="en-US" sz="1600" dirty="0">
                <a:latin typeface="Bahnschrift Light" panose="020B0502040204020203" pitchFamily="34" charset="0"/>
              </a:rPr>
              <a:t>does not mutate the original data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latin typeface="Bahnschrift Light" panose="020B0502040204020203" pitchFamily="34" charset="0"/>
              </a:rPr>
              <a:t>Example -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numbers = </a:t>
            </a:r>
            <a:r>
              <a:rPr lang="en-US" dirty="0"/>
              <a:t>[1, 2, 3</a:t>
            </a:r>
            <a:r>
              <a:rPr lang="en-US" dirty="0" smtClean="0"/>
              <a:t>];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err="1"/>
              <a:t>const</a:t>
            </a:r>
            <a:r>
              <a:rPr lang="en-IN" dirty="0"/>
              <a:t> mapped = </a:t>
            </a:r>
            <a:r>
              <a:rPr lang="en-US" dirty="0"/>
              <a:t>numbers</a:t>
            </a:r>
            <a:r>
              <a:rPr lang="en-IN" dirty="0" smtClean="0"/>
              <a:t>.map((element, index) </a:t>
            </a:r>
            <a:r>
              <a:rPr lang="en-IN" dirty="0"/>
              <a:t>=&gt; </a:t>
            </a:r>
            <a:r>
              <a:rPr lang="en-IN" dirty="0" smtClean="0"/>
              <a:t>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dirty="0" smtClean="0"/>
              <a:t>element </a:t>
            </a:r>
            <a:r>
              <a:rPr lang="en-IN" dirty="0"/>
              <a:t>* </a:t>
            </a:r>
            <a:r>
              <a:rPr lang="en-IN" dirty="0" smtClean="0"/>
              <a:t>2;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}</a:t>
            </a:r>
            <a:r>
              <a:rPr lang="en-IN" dirty="0" smtClean="0"/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console.log(mapped</a:t>
            </a:r>
            <a:r>
              <a:rPr lang="en-IN" dirty="0" smtClean="0"/>
              <a:t>);	</a:t>
            </a:r>
            <a:r>
              <a:rPr lang="en-IN" dirty="0"/>
              <a:t> // [2, 4, 6</a:t>
            </a:r>
            <a:r>
              <a:rPr lang="en-IN" dirty="0" smtClean="0"/>
              <a:t>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700" dirty="0">
                <a:latin typeface="Century Gothic" panose="020B0502020202020204" pitchFamily="34" charset="0"/>
              </a:rPr>
              <a:t>console.log(numbers);   // [1, 2, </a:t>
            </a:r>
            <a:r>
              <a:rPr lang="en-US" sz="1700" dirty="0" smtClean="0">
                <a:latin typeface="Century Gothic" panose="020B0502020202020204" pitchFamily="34" charset="0"/>
              </a:rPr>
              <a:t>3]</a:t>
            </a:r>
            <a:endParaRPr lang="en-IN" sz="17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07" y="2603500"/>
            <a:ext cx="11088413" cy="36816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Bahnschrift Light" panose="020B0502040204020203" pitchFamily="34" charset="0"/>
              </a:rPr>
              <a:t>C</a:t>
            </a:r>
            <a:r>
              <a:rPr lang="en-US" sz="1600" dirty="0" smtClean="0">
                <a:latin typeface="Bahnschrift Light" panose="020B0502040204020203" pitchFamily="34" charset="0"/>
              </a:rPr>
              <a:t>reate </a:t>
            </a:r>
            <a:r>
              <a:rPr lang="en-US" sz="1600" dirty="0">
                <a:latin typeface="Bahnschrift Light" panose="020B0502040204020203" pitchFamily="34" charset="0"/>
              </a:rPr>
              <a:t>a new array that contains a subset of elements of the original array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Filter method </a:t>
            </a:r>
            <a:r>
              <a:rPr lang="en-US" sz="1600" dirty="0">
                <a:latin typeface="Bahnschrift Light" panose="020B0502040204020203" pitchFamily="34" charset="0"/>
              </a:rPr>
              <a:t>includes only the element in the result array if the element satisfies the test in the function that we pass into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Bahnschrift Light" panose="020B0502040204020203" pitchFamily="34" charset="0"/>
              </a:rPr>
              <a:t>Example -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numbers = [1, 2, 3, 4, 5, 6</a:t>
            </a:r>
            <a:r>
              <a:rPr lang="en-US" dirty="0" smtClean="0"/>
              <a:t>];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evenNumbers</a:t>
            </a:r>
            <a:r>
              <a:rPr lang="en-US" dirty="0"/>
              <a:t> = </a:t>
            </a:r>
            <a:r>
              <a:rPr lang="en-US" dirty="0" err="1"/>
              <a:t>numbers.filter</a:t>
            </a:r>
            <a:r>
              <a:rPr lang="en-US" dirty="0"/>
              <a:t>(element =&gt; element % 2 === 0</a:t>
            </a:r>
            <a:r>
              <a:rPr lang="en-US" dirty="0" smtClean="0"/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console.log(</a:t>
            </a:r>
            <a:r>
              <a:rPr lang="en-IN" dirty="0" err="1"/>
              <a:t>evenNumbers</a:t>
            </a:r>
            <a:r>
              <a:rPr lang="en-IN" dirty="0" smtClean="0"/>
              <a:t>); </a:t>
            </a:r>
            <a:r>
              <a:rPr lang="en-IN" dirty="0"/>
              <a:t>// [2, 4, 6</a:t>
            </a:r>
            <a:r>
              <a:rPr lang="en-IN" dirty="0" smtClean="0"/>
              <a:t>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entury Gothic" panose="020B0502020202020204" pitchFamily="34" charset="0"/>
              </a:rPr>
              <a:t>c</a:t>
            </a:r>
            <a:r>
              <a:rPr lang="en-US" dirty="0" smtClean="0">
                <a:latin typeface="Century Gothic" panose="020B0502020202020204" pitchFamily="34" charset="0"/>
              </a:rPr>
              <a:t>onsole.log(numbers);   // [1, 2, 3, 4, 5, 6</a:t>
            </a:r>
            <a:r>
              <a:rPr lang="en-US" sz="1400" dirty="0" smtClean="0">
                <a:latin typeface="Century Gothic" panose="020B0502020202020204" pitchFamily="34" charset="0"/>
              </a:rPr>
              <a:t>]</a:t>
            </a:r>
            <a:endParaRPr lang="en-IN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03499"/>
            <a:ext cx="11035862" cy="36396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Bahnschrift Light" panose="020B0502040204020203" pitchFamily="34" charset="0"/>
              </a:rPr>
              <a:t>R</a:t>
            </a:r>
            <a:r>
              <a:rPr lang="en-US" sz="1600" dirty="0" smtClean="0">
                <a:latin typeface="Bahnschrift Light" panose="020B0502040204020203" pitchFamily="34" charset="0"/>
              </a:rPr>
              <a:t>educe </a:t>
            </a:r>
            <a:r>
              <a:rPr lang="en-US" sz="1600" dirty="0">
                <a:latin typeface="Bahnschrift Light" panose="020B0502040204020203" pitchFamily="34" charset="0"/>
              </a:rPr>
              <a:t>an array to a single </a:t>
            </a:r>
            <a:r>
              <a:rPr lang="en-US" sz="1600" dirty="0" smtClean="0">
                <a:latin typeface="Bahnschrift Light" panose="020B0502040204020203" pitchFamily="34" charset="0"/>
              </a:rPr>
              <a:t>value.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ahnschrift Light" panose="020B0502040204020203" pitchFamily="34" charset="0"/>
              </a:rPr>
              <a:t>This method accumulates values as specified by a </a:t>
            </a:r>
            <a:r>
              <a:rPr lang="en-US" sz="1600" dirty="0" smtClean="0">
                <a:latin typeface="Bahnschrift Light" panose="020B0502040204020203" pitchFamily="34" charset="0"/>
              </a:rPr>
              <a:t>function.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latin typeface="Bahnschrift Light" panose="020B0502040204020203" pitchFamily="34" charset="0"/>
              </a:rPr>
              <a:t>Example 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IN" dirty="0" err="1">
                <a:latin typeface="Century Gothic" panose="020B0502020202020204" pitchFamily="34" charset="0"/>
              </a:rPr>
              <a:t>const</a:t>
            </a:r>
            <a:r>
              <a:rPr lang="en-IN" dirty="0">
                <a:latin typeface="Century Gothic" panose="020B0502020202020204" pitchFamily="34" charset="0"/>
              </a:rPr>
              <a:t> </a:t>
            </a:r>
            <a:r>
              <a:rPr lang="en-IN" dirty="0" err="1">
                <a:latin typeface="Century Gothic" panose="020B0502020202020204" pitchFamily="34" charset="0"/>
              </a:rPr>
              <a:t>arr</a:t>
            </a:r>
            <a:r>
              <a:rPr lang="en-IN" dirty="0">
                <a:latin typeface="Century Gothic" panose="020B0502020202020204" pitchFamily="34" charset="0"/>
              </a:rPr>
              <a:t> = [1, 2, 3, 4, 5, 6</a:t>
            </a:r>
            <a:r>
              <a:rPr lang="en-IN" dirty="0" smtClean="0">
                <a:latin typeface="Century Gothic" panose="020B0502020202020204" pitchFamily="34" charset="0"/>
              </a:rPr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latin typeface="Century Gothic" panose="020B0502020202020204" pitchFamily="34" charset="0"/>
              </a:rPr>
              <a:t>const</a:t>
            </a:r>
            <a:r>
              <a:rPr lang="en-US" dirty="0">
                <a:latin typeface="Century Gothic" panose="020B0502020202020204" pitchFamily="34" charset="0"/>
              </a:rPr>
              <a:t> reduced = </a:t>
            </a:r>
            <a:r>
              <a:rPr lang="en-US" dirty="0" err="1">
                <a:latin typeface="Century Gothic" panose="020B0502020202020204" pitchFamily="34" charset="0"/>
              </a:rPr>
              <a:t>arr.reduce</a:t>
            </a:r>
            <a:r>
              <a:rPr lang="en-US" dirty="0">
                <a:latin typeface="Century Gothic" panose="020B0502020202020204" pitchFamily="34" charset="0"/>
              </a:rPr>
              <a:t>((total, current) =&gt; total + current</a:t>
            </a:r>
            <a:r>
              <a:rPr lang="en-US" dirty="0" smtClean="0">
                <a:latin typeface="Century Gothic" panose="020B050202020202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IN" dirty="0">
                <a:latin typeface="Century Gothic" panose="020B0502020202020204" pitchFamily="34" charset="0"/>
              </a:rPr>
              <a:t>console.log(reduced</a:t>
            </a:r>
            <a:r>
              <a:rPr lang="en-IN" dirty="0" smtClean="0">
                <a:latin typeface="Century Gothic" panose="020B0502020202020204" pitchFamily="34" charset="0"/>
              </a:rPr>
              <a:t>);   // 21</a:t>
            </a:r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172" y="2603499"/>
            <a:ext cx="10951780" cy="36921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latin typeface="Bahnschrift Light" panose="020B0502040204020203" pitchFamily="34" charset="0"/>
              </a:rPr>
              <a:t>Array –</a:t>
            </a:r>
            <a:endParaRPr lang="en-IN" sz="1600" b="1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Arrays </a:t>
            </a:r>
            <a:r>
              <a:rPr lang="en-US" sz="1600" dirty="0">
                <a:latin typeface="Bahnschrift Light" panose="020B0502040204020203" pitchFamily="34" charset="0"/>
              </a:rPr>
              <a:t>are used to store multiple values in a single variable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latin typeface="Bahnschrift Light" panose="020B0502040204020203" pitchFamily="34" charset="0"/>
              </a:rPr>
              <a:t>     Declaration – </a:t>
            </a:r>
            <a:r>
              <a:rPr lang="en-US" sz="1600" dirty="0" smtClean="0">
                <a:latin typeface="Bahnschrift Light" panose="020B0502040204020203" pitchFamily="34" charset="0"/>
              </a:rPr>
              <a:t>Two ways to declare an array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Bahnschrift Light" panose="020B0502040204020203" pitchFamily="34" charset="0"/>
              </a:rPr>
              <a:t>By array </a:t>
            </a:r>
            <a:r>
              <a:rPr lang="en-IN" dirty="0" smtClean="0">
                <a:latin typeface="Bahnschrift Light" panose="020B0502040204020203" pitchFamily="34" charset="0"/>
              </a:rPr>
              <a:t>literal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IN" sz="1600" dirty="0" err="1">
                <a:latin typeface="Lucida Bright" panose="02040602050505020304" pitchFamily="18" charset="0"/>
              </a:rPr>
              <a:t>var</a:t>
            </a:r>
            <a:r>
              <a:rPr lang="en-IN" sz="1600" dirty="0">
                <a:latin typeface="Lucida Bright" panose="02040602050505020304" pitchFamily="18" charset="0"/>
              </a:rPr>
              <a:t> </a:t>
            </a:r>
            <a:r>
              <a:rPr lang="en-IN" sz="1600" dirty="0" err="1" smtClean="0">
                <a:latin typeface="Lucida Bright" panose="02040602050505020304" pitchFamily="18" charset="0"/>
              </a:rPr>
              <a:t>arrayname</a:t>
            </a:r>
            <a:r>
              <a:rPr lang="en-IN" sz="1600" dirty="0" smtClean="0">
                <a:latin typeface="Lucida Bright" panose="02040602050505020304" pitchFamily="18" charset="0"/>
              </a:rPr>
              <a:t> = [ value1, value2 .....</a:t>
            </a:r>
            <a:r>
              <a:rPr lang="en-IN" sz="1600" dirty="0" err="1" smtClean="0">
                <a:latin typeface="Lucida Bright" panose="02040602050505020304" pitchFamily="18" charset="0"/>
              </a:rPr>
              <a:t>valueN</a:t>
            </a:r>
            <a:r>
              <a:rPr lang="en-IN" sz="1600" dirty="0" smtClean="0">
                <a:latin typeface="Lucida Bright" panose="02040602050505020304" pitchFamily="18" charset="0"/>
              </a:rPr>
              <a:t> ];</a:t>
            </a:r>
            <a:endParaRPr lang="en-US" sz="1600" dirty="0">
              <a:latin typeface="Lucida Bright" panose="020406020505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By creating instance of Array directly</a:t>
            </a:r>
            <a:endParaRPr lang="en-IN" dirty="0" smtClean="0">
              <a:latin typeface="Bahnschrift Light" panose="020B0502040204020203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IN" sz="1600" dirty="0" err="1">
                <a:latin typeface="Lucida Bright" panose="02040602050505020304" pitchFamily="18" charset="0"/>
              </a:rPr>
              <a:t>var</a:t>
            </a:r>
            <a:r>
              <a:rPr lang="en-IN" sz="1600" dirty="0">
                <a:latin typeface="Lucida Bright" panose="02040602050505020304" pitchFamily="18" charset="0"/>
              </a:rPr>
              <a:t> </a:t>
            </a:r>
            <a:r>
              <a:rPr lang="en-IN" sz="1600" dirty="0" err="1" smtClean="0">
                <a:latin typeface="Lucida Bright" panose="02040602050505020304" pitchFamily="18" charset="0"/>
              </a:rPr>
              <a:t>arrayname</a:t>
            </a:r>
            <a:r>
              <a:rPr lang="en-IN" sz="1600" dirty="0" smtClean="0">
                <a:latin typeface="Lucida Bright" panose="02040602050505020304" pitchFamily="18" charset="0"/>
              </a:rPr>
              <a:t> = new</a:t>
            </a:r>
            <a:r>
              <a:rPr lang="en-IN" sz="1600" dirty="0">
                <a:latin typeface="Lucida Bright" panose="02040602050505020304" pitchFamily="18" charset="0"/>
              </a:rPr>
              <a:t> Array();</a:t>
            </a:r>
            <a:r>
              <a:rPr lang="en-IN" sz="1600" dirty="0">
                <a:latin typeface="Bahnschrift Light" panose="020B0502040204020203" pitchFamily="34" charset="0"/>
              </a:rPr>
              <a:t>  </a:t>
            </a:r>
          </a:p>
          <a:p>
            <a:pPr marL="914400" lvl="2" indent="0">
              <a:buNone/>
            </a:pPr>
            <a:endParaRPr lang="en-IN" sz="1600" dirty="0">
              <a:latin typeface="Bahnschrift Light" panose="020B0502040204020203" pitchFamily="34" charset="0"/>
            </a:endParaRPr>
          </a:p>
          <a:p>
            <a:pPr marL="914400" lvl="2" indent="0">
              <a:buNone/>
            </a:pPr>
            <a:endParaRPr lang="en-IN" sz="1600" dirty="0">
              <a:latin typeface="Bahnschrift Light" panose="020B0502040204020203" pitchFamily="34" charset="0"/>
            </a:endParaRPr>
          </a:p>
          <a:p>
            <a:pPr lvl="1"/>
            <a:endParaRPr lang="en-US" b="1" dirty="0" smtClean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2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79" y="2571969"/>
            <a:ext cx="11056883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Returns </a:t>
            </a:r>
            <a:r>
              <a:rPr lang="en-US" sz="1600" i="1" u="sng" dirty="0" smtClean="0">
                <a:latin typeface="Bahnschrift Light" panose="020B0502040204020203" pitchFamily="34" charset="0"/>
              </a:rPr>
              <a:t>true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>
                <a:latin typeface="Bahnschrift Light" panose="020B0502040204020203" pitchFamily="34" charset="0"/>
              </a:rPr>
              <a:t>if </a:t>
            </a:r>
            <a:r>
              <a:rPr lang="en-US" sz="1600" b="1" dirty="0">
                <a:latin typeface="Bahnschrift Light" panose="020B0502040204020203" pitchFamily="34" charset="0"/>
              </a:rPr>
              <a:t>some </a:t>
            </a:r>
            <a:r>
              <a:rPr lang="en-US" sz="1600" dirty="0">
                <a:latin typeface="Bahnschrift Light" panose="020B0502040204020203" pitchFamily="34" charset="0"/>
              </a:rPr>
              <a:t>element in the array passes the test specified by the given </a:t>
            </a:r>
            <a:r>
              <a:rPr lang="en-US" sz="1600" dirty="0" smtClean="0">
                <a:latin typeface="Bahnschrift Light" panose="020B0502040204020203" pitchFamily="34" charset="0"/>
              </a:rPr>
              <a:t>function.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ahnschrift Light" panose="020B0502040204020203" pitchFamily="34" charset="0"/>
              </a:rPr>
              <a:t>If none of the elements corresponds to the function, this method </a:t>
            </a:r>
            <a:r>
              <a:rPr lang="en-US" sz="1600" dirty="0" smtClean="0">
                <a:latin typeface="Bahnschrift Light" panose="020B0502040204020203" pitchFamily="34" charset="0"/>
              </a:rPr>
              <a:t>returns </a:t>
            </a:r>
            <a:r>
              <a:rPr lang="en-US" sz="1600" i="1" u="sng" dirty="0" smtClean="0">
                <a:latin typeface="Bahnschrift Light" panose="020B0502040204020203" pitchFamily="34" charset="0"/>
              </a:rPr>
              <a:t>false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latin typeface="Bahnschrift Light" panose="020B0502040204020203" pitchFamily="34" charset="0"/>
              </a:rPr>
              <a:t>Example 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	</a:t>
            </a:r>
            <a:r>
              <a:rPr lang="en-US" dirty="0" err="1" smtClean="0">
                <a:latin typeface="Century Gothic" panose="020B0502020202020204" pitchFamily="34" charset="0"/>
              </a:rPr>
              <a:t>const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array = [1, 2, 3, 4, 5</a:t>
            </a:r>
            <a:r>
              <a:rPr lang="en-US" dirty="0" smtClean="0">
                <a:latin typeface="Century Gothic" panose="020B0502020202020204" pitchFamily="34" charset="0"/>
              </a:rPr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latin typeface="Century Gothic" panose="020B0502020202020204" pitchFamily="34" charset="0"/>
              </a:rPr>
              <a:t>const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isEven</a:t>
            </a:r>
            <a:r>
              <a:rPr lang="en-US" dirty="0">
                <a:latin typeface="Century Gothic" panose="020B0502020202020204" pitchFamily="34" charset="0"/>
              </a:rPr>
              <a:t> = (element) =&gt; element % 2 === 0</a:t>
            </a:r>
            <a:r>
              <a:rPr lang="en-US" dirty="0" smtClean="0">
                <a:latin typeface="Century Gothic" panose="020B050202020202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IN" dirty="0">
                <a:latin typeface="Century Gothic" panose="020B0502020202020204" pitchFamily="34" charset="0"/>
              </a:rPr>
              <a:t>console.log(</a:t>
            </a:r>
            <a:r>
              <a:rPr lang="en-IN" dirty="0" err="1">
                <a:latin typeface="Century Gothic" panose="020B0502020202020204" pitchFamily="34" charset="0"/>
              </a:rPr>
              <a:t>array.some</a:t>
            </a:r>
            <a:r>
              <a:rPr lang="en-IN" dirty="0">
                <a:latin typeface="Century Gothic" panose="020B0502020202020204" pitchFamily="34" charset="0"/>
              </a:rPr>
              <a:t>(</a:t>
            </a:r>
            <a:r>
              <a:rPr lang="en-IN" dirty="0" err="1">
                <a:latin typeface="Century Gothic" panose="020B0502020202020204" pitchFamily="34" charset="0"/>
              </a:rPr>
              <a:t>isEven</a:t>
            </a:r>
            <a:r>
              <a:rPr lang="en-IN" dirty="0" smtClean="0">
                <a:latin typeface="Century Gothic" panose="020B0502020202020204" pitchFamily="34" charset="0"/>
              </a:rPr>
              <a:t>));    // true</a:t>
            </a:r>
            <a:endParaRPr lang="en-IN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465" y="1637278"/>
            <a:ext cx="9670700" cy="1063881"/>
          </a:xfrm>
        </p:spPr>
        <p:txBody>
          <a:bodyPr/>
          <a:lstStyle/>
          <a:p>
            <a:pPr algn="ctr"/>
            <a:r>
              <a:rPr lang="en-US" dirty="0" smtClean="0"/>
              <a:t>Any Queries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1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7407" y="2068202"/>
            <a:ext cx="5503206" cy="2125426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445876"/>
            <a:ext cx="8825658" cy="1192924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 smtClean="0"/>
              <a:t>Shobika</a:t>
            </a:r>
            <a:r>
              <a:rPr lang="en-US" sz="3200" dirty="0" smtClean="0"/>
              <a:t> </a:t>
            </a:r>
            <a:r>
              <a:rPr lang="en-US" sz="3200" dirty="0" err="1" smtClean="0"/>
              <a:t>Babu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977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41" y="2532992"/>
            <a:ext cx="11035862" cy="4056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latin typeface="Bahnschrift Light" panose="020B0502040204020203" pitchFamily="34" charset="0"/>
              </a:rPr>
              <a:t>Objects –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ahnschrift Light" panose="020B0502040204020203" pitchFamily="34" charset="0"/>
              </a:rPr>
              <a:t>O</a:t>
            </a:r>
            <a:r>
              <a:rPr lang="en-US" sz="1600" dirty="0" smtClean="0">
                <a:latin typeface="Bahnschrift Light" panose="020B0502040204020203" pitchFamily="34" charset="0"/>
              </a:rPr>
              <a:t>bjects </a:t>
            </a:r>
            <a:r>
              <a:rPr lang="en-US" sz="1600" dirty="0">
                <a:latin typeface="Bahnschrift Light" panose="020B0502040204020203" pitchFamily="34" charset="0"/>
              </a:rPr>
              <a:t>in JavaScript may be defined as an unordered collection of related data, </a:t>
            </a:r>
            <a:r>
              <a:rPr lang="en-US" sz="1600" dirty="0" smtClean="0">
                <a:latin typeface="Bahnschrift Light" panose="020B0502040204020203" pitchFamily="34" charset="0"/>
              </a:rPr>
              <a:t>in </a:t>
            </a:r>
            <a:r>
              <a:rPr lang="en-US" sz="1600" dirty="0">
                <a:latin typeface="Bahnschrift Light" panose="020B0502040204020203" pitchFamily="34" charset="0"/>
              </a:rPr>
              <a:t>the form of “key: value” </a:t>
            </a:r>
            <a:r>
              <a:rPr lang="en-US" sz="1600" dirty="0" smtClean="0">
                <a:latin typeface="Bahnschrift Light" panose="020B0502040204020203" pitchFamily="34" charset="0"/>
              </a:rPr>
              <a:t>pairs.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b="1" dirty="0">
                <a:latin typeface="Bahnschrift Light" panose="020B0502040204020203" pitchFamily="34" charset="0"/>
              </a:rPr>
              <a:t>Declaration – </a:t>
            </a:r>
            <a:r>
              <a:rPr lang="en-US" sz="1600" dirty="0">
                <a:latin typeface="Bahnschrift Light" panose="020B0502040204020203" pitchFamily="34" charset="0"/>
              </a:rPr>
              <a:t>Two ways to declare an array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Bahnschrift Light" panose="020B0502040204020203" pitchFamily="34" charset="0"/>
              </a:rPr>
              <a:t>By object </a:t>
            </a:r>
            <a:r>
              <a:rPr lang="en-IN" dirty="0" smtClean="0">
                <a:latin typeface="Bahnschrift Light" panose="020B0502040204020203" pitchFamily="34" charset="0"/>
              </a:rPr>
              <a:t>literal</a:t>
            </a:r>
            <a:endParaRPr lang="en-IN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	</a:t>
            </a:r>
            <a:r>
              <a:rPr lang="en-IN" sz="1600" dirty="0" err="1" smtClean="0">
                <a:latin typeface="Lucida Bright" panose="02040602050505020304" pitchFamily="18" charset="0"/>
              </a:rPr>
              <a:t>var</a:t>
            </a:r>
            <a:r>
              <a:rPr lang="en-IN" sz="1600" dirty="0">
                <a:latin typeface="Lucida Bright" panose="02040602050505020304" pitchFamily="18" charset="0"/>
              </a:rPr>
              <a:t> </a:t>
            </a:r>
            <a:r>
              <a:rPr lang="en-IN" sz="1600" dirty="0" smtClean="0">
                <a:latin typeface="Lucida Bright" panose="02040602050505020304" pitchFamily="18" charset="0"/>
              </a:rPr>
              <a:t>object = { key1: value1, key2: value2 .....</a:t>
            </a:r>
            <a:r>
              <a:rPr lang="en-IN" sz="1600" dirty="0" err="1" smtClean="0">
                <a:latin typeface="Lucida Bright" panose="02040602050505020304" pitchFamily="18" charset="0"/>
              </a:rPr>
              <a:t>keyN</a:t>
            </a:r>
            <a:r>
              <a:rPr lang="en-IN" sz="1600" dirty="0" smtClean="0">
                <a:latin typeface="Lucida Bright" panose="02040602050505020304" pitchFamily="18" charset="0"/>
              </a:rPr>
              <a:t>: </a:t>
            </a:r>
            <a:r>
              <a:rPr lang="en-IN" sz="1600" dirty="0" err="1" smtClean="0">
                <a:latin typeface="Lucida Bright" panose="02040602050505020304" pitchFamily="18" charset="0"/>
              </a:rPr>
              <a:t>valueN</a:t>
            </a:r>
            <a:r>
              <a:rPr lang="en-IN" sz="1600" dirty="0" smtClean="0">
                <a:latin typeface="Lucida Bright" panose="02040602050505020304" pitchFamily="18" charset="0"/>
              </a:rPr>
              <a:t> }</a:t>
            </a:r>
            <a:r>
              <a:rPr lang="en-IN" sz="1600" dirty="0">
                <a:latin typeface="Bahnschrift Light" panose="020B0502040204020203" pitchFamily="34" charset="0"/>
              </a:rPr>
              <a:t>  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By </a:t>
            </a:r>
            <a:r>
              <a:rPr lang="en-US" dirty="0">
                <a:latin typeface="Bahnschrift Light" panose="020B0502040204020203" pitchFamily="34" charset="0"/>
              </a:rPr>
              <a:t>creating instance of </a:t>
            </a:r>
            <a:r>
              <a:rPr lang="en-IN" dirty="0">
                <a:latin typeface="Bahnschrift Light" panose="020B0502040204020203" pitchFamily="34" charset="0"/>
              </a:rPr>
              <a:t>object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</a:rPr>
              <a:t>directly</a:t>
            </a:r>
            <a:endParaRPr lang="en-IN" dirty="0">
              <a:latin typeface="Bahnschrift Light" panose="020B0502040204020203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IN" sz="1600" dirty="0" err="1" smtClean="0">
                <a:latin typeface="Lucida Bright" panose="02040602050505020304" pitchFamily="18" charset="0"/>
              </a:rPr>
              <a:t>var</a:t>
            </a:r>
            <a:r>
              <a:rPr lang="en-IN" sz="1600" dirty="0">
                <a:latin typeface="Lucida Bright" panose="02040602050505020304" pitchFamily="18" charset="0"/>
              </a:rPr>
              <a:t> </a:t>
            </a:r>
            <a:r>
              <a:rPr lang="en-IN" sz="1600" dirty="0" err="1" smtClean="0">
                <a:latin typeface="Lucida Bright" panose="02040602050505020304" pitchFamily="18" charset="0"/>
              </a:rPr>
              <a:t>objectname</a:t>
            </a:r>
            <a:r>
              <a:rPr lang="en-IN" sz="1600" dirty="0" smtClean="0">
                <a:latin typeface="Lucida Bright" panose="02040602050505020304" pitchFamily="18" charset="0"/>
              </a:rPr>
              <a:t> = new</a:t>
            </a:r>
            <a:r>
              <a:rPr lang="en-IN" sz="1600" dirty="0">
                <a:latin typeface="Lucida Bright" panose="02040602050505020304" pitchFamily="18" charset="0"/>
              </a:rPr>
              <a:t> Object();</a:t>
            </a:r>
            <a:r>
              <a:rPr lang="en-IN" sz="1600" dirty="0">
                <a:latin typeface="Bahnschrift Light" panose="020B0502040204020203" pitchFamily="34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8997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3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Destructuring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E</a:t>
            </a:r>
            <a:r>
              <a:rPr lang="en-US" dirty="0" smtClean="0">
                <a:latin typeface="Bahnschrift Light" panose="020B0502040204020203" pitchFamily="34" charset="0"/>
              </a:rPr>
              <a:t>xtract </a:t>
            </a:r>
            <a:r>
              <a:rPr lang="en-US" dirty="0">
                <a:latin typeface="Bahnschrift Light" panose="020B0502040204020203" pitchFamily="34" charset="0"/>
              </a:rPr>
              <a:t>properties from an </a:t>
            </a:r>
            <a:r>
              <a:rPr lang="en-US" dirty="0" smtClean="0">
                <a:latin typeface="Bahnschrift Light" panose="020B0502040204020203" pitchFamily="34" charset="0"/>
              </a:rPr>
              <a:t>object.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W</a:t>
            </a:r>
            <a:r>
              <a:rPr lang="en-US" dirty="0" smtClean="0">
                <a:latin typeface="Bahnschrift Light" panose="020B0502040204020203" pitchFamily="34" charset="0"/>
              </a:rPr>
              <a:t>hy </a:t>
            </a:r>
            <a:r>
              <a:rPr lang="en-US" dirty="0">
                <a:latin typeface="Bahnschrift Light" panose="020B0502040204020203" pitchFamily="34" charset="0"/>
              </a:rPr>
              <a:t>is it better than other methods</a:t>
            </a:r>
            <a:r>
              <a:rPr lang="en-US" dirty="0" smtClean="0">
                <a:latin typeface="Bahnschrift Light" panose="020B0502040204020203" pitchFamily="34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E</a:t>
            </a:r>
            <a:r>
              <a:rPr lang="en-US" dirty="0" smtClean="0">
                <a:latin typeface="Bahnschrift Light" panose="020B0502040204020203" pitchFamily="34" charset="0"/>
              </a:rPr>
              <a:t>xtracting </a:t>
            </a:r>
            <a:r>
              <a:rPr lang="en-US" dirty="0">
                <a:latin typeface="Bahnschrift Light" panose="020B0502040204020203" pitchFamily="34" charset="0"/>
              </a:rPr>
              <a:t>multiple properties in a single </a:t>
            </a:r>
            <a:r>
              <a:rPr lang="en-US" dirty="0" smtClean="0">
                <a:latin typeface="Bahnschrift Light" panose="020B0502040204020203" pitchFamily="34" charset="0"/>
              </a:rPr>
              <a:t>statement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C</a:t>
            </a:r>
            <a:r>
              <a:rPr lang="en-US" dirty="0" smtClean="0">
                <a:latin typeface="Bahnschrift Light" panose="020B0502040204020203" pitchFamily="34" charset="0"/>
              </a:rPr>
              <a:t>an </a:t>
            </a:r>
            <a:r>
              <a:rPr lang="en-US" dirty="0">
                <a:latin typeface="Bahnschrift Light" panose="020B0502040204020203" pitchFamily="34" charset="0"/>
              </a:rPr>
              <a:t>access properties from nested </a:t>
            </a:r>
            <a:r>
              <a:rPr lang="en-US" dirty="0" smtClean="0">
                <a:latin typeface="Bahnschrift Light" panose="020B0502040204020203" pitchFamily="34" charset="0"/>
              </a:rPr>
              <a:t>objects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A</a:t>
            </a:r>
            <a:r>
              <a:rPr lang="en-US" dirty="0" smtClean="0">
                <a:latin typeface="Bahnschrift Light" panose="020B0502040204020203" pitchFamily="34" charset="0"/>
              </a:rPr>
              <a:t>ssign </a:t>
            </a:r>
            <a:r>
              <a:rPr lang="en-US" dirty="0">
                <a:latin typeface="Bahnschrift Light" panose="020B0502040204020203" pitchFamily="34" charset="0"/>
              </a:rPr>
              <a:t>default values to </a:t>
            </a:r>
            <a:r>
              <a:rPr lang="en-US" dirty="0" smtClean="0">
                <a:latin typeface="Bahnschrift Light" panose="020B0502040204020203" pitchFamily="34" charset="0"/>
              </a:rPr>
              <a:t>properties if it does not exist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38" y="2511972"/>
            <a:ext cx="11088414" cy="3888828"/>
          </a:xfrm>
        </p:spPr>
        <p:txBody>
          <a:bodyPr numCol="2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Consider the following object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	let </a:t>
            </a:r>
            <a:r>
              <a:rPr lang="en-US" sz="1600" dirty="0">
                <a:latin typeface="Bahnschrift Light" panose="020B0502040204020203" pitchFamily="34" charset="0"/>
              </a:rPr>
              <a:t>profile = { 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 smtClean="0">
                <a:latin typeface="Bahnschrift Light" panose="020B0502040204020203" pitchFamily="34" charset="0"/>
              </a:rPr>
              <a:t>	name</a:t>
            </a:r>
            <a:r>
              <a:rPr lang="en-US" sz="1600" dirty="0">
                <a:latin typeface="Bahnschrift Light" panose="020B0502040204020203" pitchFamily="34" charset="0"/>
              </a:rPr>
              <a:t>: "Harry", 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 smtClean="0">
                <a:latin typeface="Bahnschrift Light" panose="020B0502040204020203" pitchFamily="34" charset="0"/>
              </a:rPr>
              <a:t>	age</a:t>
            </a:r>
            <a:r>
              <a:rPr lang="en-US" sz="1600" dirty="0">
                <a:latin typeface="Bahnschrift Light" panose="020B0502040204020203" pitchFamily="34" charset="0"/>
              </a:rPr>
              <a:t>: 15, 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 smtClean="0">
                <a:latin typeface="Bahnschrift Light" panose="020B0502040204020203" pitchFamily="34" charset="0"/>
              </a:rPr>
              <a:t>	country</a:t>
            </a:r>
            <a:r>
              <a:rPr lang="en-US" sz="1600" dirty="0">
                <a:latin typeface="Bahnschrift Light" panose="020B0502040204020203" pitchFamily="34" charset="0"/>
              </a:rPr>
              <a:t>: "UK</a:t>
            </a:r>
            <a:r>
              <a:rPr lang="en-US" sz="1600" dirty="0" smtClean="0">
                <a:latin typeface="Bahnschrift Light" panose="020B0502040204020203" pitchFamily="34" charset="0"/>
              </a:rPr>
              <a:t>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		education: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 smtClean="0">
                <a:latin typeface="Bahnschrift Light" panose="020B0502040204020203" pitchFamily="34" charset="0"/>
              </a:rPr>
              <a:t>		degree: “MBA”,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 smtClean="0">
                <a:latin typeface="Bahnschrift Light" panose="020B0502040204020203" pitchFamily="34" charset="0"/>
              </a:rPr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	};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Bahnschrift Light" panose="020B0502040204020203" pitchFamily="34" charset="0"/>
              </a:rPr>
              <a:t>Extracting </a:t>
            </a:r>
            <a:r>
              <a:rPr lang="en-US" sz="1600" dirty="0">
                <a:latin typeface="Bahnschrift Light" panose="020B0502040204020203" pitchFamily="34" charset="0"/>
              </a:rPr>
              <a:t>multiple properties in a single </a:t>
            </a:r>
            <a:r>
              <a:rPr lang="en-US" sz="1600" dirty="0" smtClean="0">
                <a:latin typeface="Bahnschrift Light" panose="020B0502040204020203" pitchFamily="34" charset="0"/>
              </a:rPr>
              <a:t>statement.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err="1">
                <a:latin typeface="Bahnschrift Light" panose="020B0502040204020203" pitchFamily="34" charset="0"/>
              </a:rPr>
              <a:t>const</a:t>
            </a:r>
            <a:r>
              <a:rPr lang="en-IN" dirty="0">
                <a:latin typeface="Bahnschrift Light" panose="020B0502040204020203" pitchFamily="34" charset="0"/>
              </a:rPr>
              <a:t> { name, age } = profile</a:t>
            </a:r>
            <a:r>
              <a:rPr lang="en-IN" dirty="0" smtClean="0">
                <a:latin typeface="Bahnschrift Light" panose="020B0502040204020203" pitchFamily="34" charset="0"/>
              </a:rPr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Bahnschrift Light" panose="020B0502040204020203" pitchFamily="34" charset="0"/>
              </a:rPr>
              <a:t>Can access properties from nested objects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err="1">
                <a:latin typeface="Bahnschrift Light" panose="020B0502040204020203" pitchFamily="34" charset="0"/>
              </a:rPr>
              <a:t>const</a:t>
            </a:r>
            <a:r>
              <a:rPr lang="en-IN" dirty="0">
                <a:latin typeface="Bahnschrift Light" panose="020B0502040204020203" pitchFamily="34" charset="0"/>
              </a:rPr>
              <a:t> {education: {degree}} </a:t>
            </a:r>
            <a:r>
              <a:rPr lang="en-IN" dirty="0" smtClean="0">
                <a:latin typeface="Bahnschrift Light" panose="020B0502040204020203" pitchFamily="34" charset="0"/>
              </a:rPr>
              <a:t>= profile;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Bahnschrift Light" panose="020B0502040204020203" pitchFamily="34" charset="0"/>
              </a:rPr>
              <a:t>Assign default values to properties if it does not exist</a:t>
            </a:r>
            <a:endParaRPr lang="en-IN" sz="1600" dirty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const</a:t>
            </a:r>
            <a:r>
              <a:rPr lang="en-US" dirty="0">
                <a:latin typeface="Bahnschrift Light" panose="020B0502040204020203" pitchFamily="34" charset="0"/>
              </a:rPr>
              <a:t> { name, age, school = </a:t>
            </a:r>
            <a:r>
              <a:rPr lang="en-US" dirty="0" smtClean="0">
                <a:latin typeface="Bahnschrift Light" panose="020B0502040204020203" pitchFamily="34" charset="0"/>
              </a:rPr>
              <a:t>“Potter" </a:t>
            </a:r>
            <a:r>
              <a:rPr lang="en-US" dirty="0">
                <a:latin typeface="Bahnschrift Light" panose="020B0502040204020203" pitchFamily="34" charset="0"/>
              </a:rPr>
              <a:t>} = profile;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smtClean="0">
                <a:latin typeface="Bahnschrift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28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476" y="2603500"/>
            <a:ext cx="5496636" cy="34163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T</a:t>
            </a:r>
            <a:r>
              <a:rPr lang="en-US" dirty="0" smtClean="0">
                <a:latin typeface="Bahnschrift Light" panose="020B0502040204020203" pitchFamily="34" charset="0"/>
              </a:rPr>
              <a:t>he</a:t>
            </a:r>
            <a:r>
              <a:rPr lang="en-US" dirty="0">
                <a:latin typeface="Bahnschrift Light" panose="020B0502040204020203" pitchFamily="34" charset="0"/>
              </a:rPr>
              <a:t> </a:t>
            </a:r>
            <a:r>
              <a:rPr lang="en-US" dirty="0" smtClean="0">
                <a:latin typeface="Bahnschrift Light" panose="020B0502040204020203" pitchFamily="34" charset="0"/>
              </a:rPr>
              <a:t>Spread Operator</a:t>
            </a:r>
            <a:r>
              <a:rPr lang="en-US" dirty="0">
                <a:latin typeface="Bahnschrift Light" panose="020B0502040204020203" pitchFamily="34" charset="0"/>
              </a:rPr>
              <a:t> is used on an </a:t>
            </a:r>
            <a:r>
              <a:rPr lang="en-US" dirty="0" err="1">
                <a:latin typeface="Bahnschrift Light" panose="020B0502040204020203" pitchFamily="34" charset="0"/>
              </a:rPr>
              <a:t>iterable</a:t>
            </a:r>
            <a:r>
              <a:rPr lang="en-US" dirty="0">
                <a:latin typeface="Bahnschrift Light" panose="020B0502040204020203" pitchFamily="34" charset="0"/>
              </a:rPr>
              <a:t> (e.g.: arrays, strings) and it helps to expand an </a:t>
            </a:r>
            <a:r>
              <a:rPr lang="en-US" dirty="0" err="1">
                <a:latin typeface="Bahnschrift Light" panose="020B0502040204020203" pitchFamily="34" charset="0"/>
              </a:rPr>
              <a:t>iterable</a:t>
            </a:r>
            <a:r>
              <a:rPr lang="en-US" dirty="0">
                <a:latin typeface="Bahnschrift Light" panose="020B0502040204020203" pitchFamily="34" charset="0"/>
              </a:rPr>
              <a:t> into individual </a:t>
            </a:r>
            <a:r>
              <a:rPr lang="en-US" dirty="0" smtClean="0">
                <a:latin typeface="Bahnschrift Light" panose="020B0502040204020203" pitchFamily="34" charset="0"/>
              </a:rPr>
              <a:t>elements.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S</a:t>
            </a:r>
            <a:r>
              <a:rPr lang="en-US" dirty="0" smtClean="0">
                <a:latin typeface="Bahnschrift Light" panose="020B0502040204020203" pitchFamily="34" charset="0"/>
              </a:rPr>
              <a:t>yntax </a:t>
            </a:r>
            <a:r>
              <a:rPr lang="en-US" dirty="0">
                <a:latin typeface="Bahnschrift Light" panose="020B0502040204020203" pitchFamily="34" charset="0"/>
              </a:rPr>
              <a:t>of the spread operator is three </a:t>
            </a:r>
            <a:r>
              <a:rPr lang="en-US" dirty="0" smtClean="0">
                <a:latin typeface="Bahnschrift Light" panose="020B0502040204020203" pitchFamily="34" charset="0"/>
              </a:rPr>
              <a:t>dots (</a:t>
            </a:r>
            <a:r>
              <a:rPr lang="en-US" b="1" dirty="0" smtClean="0">
                <a:latin typeface="Bahnschrift Light" panose="020B0502040204020203" pitchFamily="34" charset="0"/>
              </a:rPr>
              <a:t>…</a:t>
            </a:r>
            <a:r>
              <a:rPr lang="en-US" dirty="0" smtClean="0">
                <a:latin typeface="Bahnschrift Light" panose="020B0502040204020203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S</a:t>
            </a:r>
            <a:r>
              <a:rPr lang="en-US" dirty="0" smtClean="0">
                <a:latin typeface="Bahnschrift Light" panose="020B0502040204020203" pitchFamily="34" charset="0"/>
              </a:rPr>
              <a:t>pread </a:t>
            </a:r>
            <a:r>
              <a:rPr lang="en-US" dirty="0">
                <a:latin typeface="Bahnschrift Light" panose="020B0502040204020203" pitchFamily="34" charset="0"/>
              </a:rPr>
              <a:t>operator was introduced in </a:t>
            </a:r>
            <a:r>
              <a:rPr lang="en-US" dirty="0" smtClean="0">
                <a:latin typeface="Bahnschrift Light" panose="020B0502040204020203" pitchFamily="34" charset="0"/>
              </a:rPr>
              <a:t>ES6.</a:t>
            </a:r>
          </a:p>
          <a:p>
            <a:pPr>
              <a:lnSpc>
                <a:spcPct val="150000"/>
              </a:lnSpc>
            </a:pP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4825159" cy="383934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In Array –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1600" dirty="0" err="1">
                <a:latin typeface="Bahnschrift Light" panose="020B0502040204020203" pitchFamily="34" charset="0"/>
              </a:rPr>
              <a:t>const</a:t>
            </a:r>
            <a:r>
              <a:rPr lang="en-US" sz="1600" dirty="0">
                <a:latin typeface="Bahnschrift Light" panose="020B0502040204020203" pitchFamily="34" charset="0"/>
              </a:rPr>
              <a:t> numbers = [1, 2, 3, 4];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1600" dirty="0">
                <a:latin typeface="Bahnschrift Light" panose="020B0502040204020203" pitchFamily="34" charset="0"/>
              </a:rPr>
              <a:t>…numbers;  // </a:t>
            </a:r>
            <a:r>
              <a:rPr lang="en-US" sz="1600" dirty="0" smtClean="0">
                <a:latin typeface="Bahnschrift Light" panose="020B0502040204020203" pitchFamily="34" charset="0"/>
              </a:rPr>
              <a:t> 1</a:t>
            </a:r>
            <a:r>
              <a:rPr lang="en-US" sz="1600" dirty="0">
                <a:latin typeface="Bahnschrift Light" panose="020B0502040204020203" pitchFamily="34" charset="0"/>
              </a:rPr>
              <a:t>, 2, 3, </a:t>
            </a:r>
            <a:r>
              <a:rPr lang="en-US" sz="1600" dirty="0" smtClean="0">
                <a:latin typeface="Bahnschrift Light" panose="020B0502040204020203" pitchFamily="34" charset="0"/>
              </a:rPr>
              <a:t>4</a:t>
            </a:r>
          </a:p>
          <a:p>
            <a:pPr marL="857250" lvl="2" indent="0">
              <a:lnSpc>
                <a:spcPct val="150000"/>
              </a:lnSpc>
              <a:buNone/>
            </a:pPr>
            <a:endParaRPr lang="en-US" sz="1600" dirty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In Object –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 err="1">
                <a:latin typeface="Bahnschrift Light" panose="020B0502040204020203" pitchFamily="34" charset="0"/>
              </a:rPr>
              <a:t>const</a:t>
            </a:r>
            <a:r>
              <a:rPr lang="en-US" dirty="0">
                <a:latin typeface="Bahnschrift Light" panose="020B0502040204020203" pitchFamily="34" charset="0"/>
              </a:rPr>
              <a:t> marks = { ‘English’: 80, ‘Social’: </a:t>
            </a:r>
            <a:r>
              <a:rPr lang="en-US" dirty="0" smtClean="0">
                <a:latin typeface="Bahnschrift Light" panose="020B0502040204020203" pitchFamily="34" charset="0"/>
              </a:rPr>
              <a:t>85};</a:t>
            </a:r>
            <a:endParaRPr lang="en-US" dirty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	…marks</a:t>
            </a:r>
            <a:r>
              <a:rPr lang="en-US" dirty="0" smtClean="0">
                <a:latin typeface="Bahnschrift Light" panose="020B0502040204020203" pitchFamily="34" charset="0"/>
              </a:rPr>
              <a:t>;    </a:t>
            </a:r>
            <a:r>
              <a:rPr lang="en-US" dirty="0">
                <a:latin typeface="Bahnschrift Light" panose="020B0502040204020203" pitchFamily="34" charset="0"/>
              </a:rPr>
              <a:t>// </a:t>
            </a:r>
            <a:r>
              <a:rPr lang="en-US" dirty="0" smtClean="0">
                <a:latin typeface="Bahnschrift Light" panose="020B0502040204020203" pitchFamily="34" charset="0"/>
              </a:rPr>
              <a:t>  ‘</a:t>
            </a:r>
            <a:r>
              <a:rPr lang="en-US" dirty="0">
                <a:latin typeface="Bahnschrift Light" panose="020B0502040204020203" pitchFamily="34" charset="0"/>
              </a:rPr>
              <a:t>English’: 80, ‘Social’: 85 </a:t>
            </a:r>
          </a:p>
          <a:p>
            <a:endParaRPr lang="en-IN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76" y="2228193"/>
            <a:ext cx="11067392" cy="43933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Bahnschrift Light" panose="020B0502040204020203" pitchFamily="34" charset="0"/>
              </a:rPr>
              <a:t>Clone an </a:t>
            </a:r>
            <a:r>
              <a:rPr lang="en-US" sz="1600" b="1" dirty="0" smtClean="0">
                <a:latin typeface="Bahnschrift Light" panose="020B0502040204020203" pitchFamily="34" charset="0"/>
              </a:rPr>
              <a:t>array - </a:t>
            </a:r>
            <a:endParaRPr lang="en-US" sz="1600" b="1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	let </a:t>
            </a:r>
            <a:r>
              <a:rPr lang="en-US" sz="1600" dirty="0">
                <a:latin typeface="Bahnschrift Light" panose="020B0502040204020203" pitchFamily="34" charset="0"/>
              </a:rPr>
              <a:t>colors = ['red', 'green', 'blue']; 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	let </a:t>
            </a:r>
            <a:r>
              <a:rPr lang="en-US" sz="1600" dirty="0" err="1">
                <a:latin typeface="Bahnschrift Light" panose="020B0502040204020203" pitchFamily="34" charset="0"/>
              </a:rPr>
              <a:t>rgb</a:t>
            </a:r>
            <a:r>
              <a:rPr lang="en-US" sz="1600" dirty="0">
                <a:latin typeface="Bahnschrift Light" panose="020B0502040204020203" pitchFamily="34" charset="0"/>
              </a:rPr>
              <a:t> = [...colors]; 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	console.log(</a:t>
            </a:r>
            <a:r>
              <a:rPr lang="en-US" sz="1600" dirty="0" err="1" smtClean="0">
                <a:latin typeface="Bahnschrift Light" panose="020B0502040204020203" pitchFamily="34" charset="0"/>
              </a:rPr>
              <a:t>rgb</a:t>
            </a:r>
            <a:r>
              <a:rPr lang="en-US" sz="1600" dirty="0" smtClean="0">
                <a:latin typeface="Bahnschrift Light" panose="020B0502040204020203" pitchFamily="34" charset="0"/>
              </a:rPr>
              <a:t>);   // </a:t>
            </a:r>
            <a:r>
              <a:rPr lang="en-IN" sz="1600" dirty="0">
                <a:latin typeface="Bahnschrift Light" panose="020B0502040204020203" pitchFamily="34" charset="0"/>
              </a:rPr>
              <a:t>[ 'red', 'green', 'blue' ] </a:t>
            </a:r>
            <a:endParaRPr lang="en-US" sz="1600" b="1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Bahnschrift Light" panose="020B0502040204020203" pitchFamily="34" charset="0"/>
              </a:rPr>
              <a:t>Merging </a:t>
            </a:r>
            <a:r>
              <a:rPr lang="en-US" sz="1600" b="1" dirty="0" smtClean="0">
                <a:latin typeface="Bahnschrift Light" panose="020B0502040204020203" pitchFamily="34" charset="0"/>
              </a:rPr>
              <a:t>array -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let </a:t>
            </a:r>
            <a:r>
              <a:rPr lang="en-IN" sz="1600" dirty="0" err="1">
                <a:latin typeface="Bahnschrift Light" panose="020B0502040204020203" pitchFamily="34" charset="0"/>
              </a:rPr>
              <a:t>rgb</a:t>
            </a:r>
            <a:r>
              <a:rPr lang="en-IN" sz="1600" dirty="0">
                <a:latin typeface="Bahnschrift Light" panose="020B0502040204020203" pitchFamily="34" charset="0"/>
              </a:rPr>
              <a:t> = [ 'red', 'green', 'blue' ]; </a:t>
            </a:r>
            <a:endParaRPr lang="en-IN" sz="1600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let </a:t>
            </a:r>
            <a:r>
              <a:rPr lang="en-IN" sz="1600" dirty="0" err="1">
                <a:latin typeface="Bahnschrift Light" panose="020B0502040204020203" pitchFamily="34" charset="0"/>
              </a:rPr>
              <a:t>cmyk</a:t>
            </a:r>
            <a:r>
              <a:rPr lang="en-IN" sz="1600" dirty="0">
                <a:latin typeface="Bahnschrift Light" panose="020B0502040204020203" pitchFamily="34" charset="0"/>
              </a:rPr>
              <a:t> = ['cyan', 'magenta', 'yellow', 'black']; </a:t>
            </a:r>
            <a:endParaRPr lang="en-IN" sz="1600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let </a:t>
            </a:r>
            <a:r>
              <a:rPr lang="en-IN" sz="1600" dirty="0">
                <a:latin typeface="Bahnschrift Light" panose="020B0502040204020203" pitchFamily="34" charset="0"/>
              </a:rPr>
              <a:t>merge = [...</a:t>
            </a:r>
            <a:r>
              <a:rPr lang="en-IN" sz="1600" dirty="0" err="1">
                <a:latin typeface="Bahnschrift Light" panose="020B0502040204020203" pitchFamily="34" charset="0"/>
              </a:rPr>
              <a:t>rgb</a:t>
            </a:r>
            <a:r>
              <a:rPr lang="en-IN" sz="1600" dirty="0">
                <a:latin typeface="Bahnschrift Light" panose="020B0502040204020203" pitchFamily="34" charset="0"/>
              </a:rPr>
              <a:t>, ...</a:t>
            </a:r>
            <a:r>
              <a:rPr lang="en-IN" sz="1600" dirty="0" err="1">
                <a:latin typeface="Bahnschrift Light" panose="020B0502040204020203" pitchFamily="34" charset="0"/>
              </a:rPr>
              <a:t>cmyk</a:t>
            </a:r>
            <a:r>
              <a:rPr lang="en-IN" sz="1600" dirty="0">
                <a:latin typeface="Bahnschrift Light" panose="020B0502040204020203" pitchFamily="34" charset="0"/>
              </a:rPr>
              <a:t>];  </a:t>
            </a:r>
            <a:r>
              <a:rPr lang="en-IN" sz="1600" dirty="0" smtClean="0">
                <a:latin typeface="Bahnschrift Light" panose="020B0502040204020203" pitchFamily="34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>
                <a:latin typeface="Bahnschrift Light" panose="020B0502040204020203" pitchFamily="34" charset="0"/>
              </a:rPr>
              <a:t>	console.log(merge);    //   [ </a:t>
            </a:r>
            <a:r>
              <a:rPr lang="en-IN" sz="1600" dirty="0">
                <a:latin typeface="Bahnschrift Light" panose="020B0502040204020203" pitchFamily="34" charset="0"/>
              </a:rPr>
              <a:t>'red', 'green', 'blue', 'cyan', 'magenta', 'yellow', 'black' </a:t>
            </a:r>
            <a:r>
              <a:rPr lang="en-IN" sz="1600" dirty="0" smtClean="0">
                <a:latin typeface="Bahnschrift Light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85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tf00001237</Template>
  <TotalTime>302</TotalTime>
  <Words>465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Bahnschrift Light</vt:lpstr>
      <vt:lpstr>Century Gothic</vt:lpstr>
      <vt:lpstr>Lucida Bright</vt:lpstr>
      <vt:lpstr>Wingdings 3</vt:lpstr>
      <vt:lpstr>Ion Boardroom</vt:lpstr>
      <vt:lpstr>Concepts to Level Up Javascript Skills</vt:lpstr>
      <vt:lpstr>Array</vt:lpstr>
      <vt:lpstr>Objects</vt:lpstr>
      <vt:lpstr>Destructuring</vt:lpstr>
      <vt:lpstr>Destructuring</vt:lpstr>
      <vt:lpstr>Destructuring</vt:lpstr>
      <vt:lpstr>Spread Operator</vt:lpstr>
      <vt:lpstr>Spread Operator</vt:lpstr>
      <vt:lpstr>Spread Operator</vt:lpstr>
      <vt:lpstr>Spread Operator</vt:lpstr>
      <vt:lpstr>Spread Operator</vt:lpstr>
      <vt:lpstr>Spread Operator</vt:lpstr>
      <vt:lpstr>Rest Syntax</vt:lpstr>
      <vt:lpstr>Rest Parameters</vt:lpstr>
      <vt:lpstr>Rest Syntax</vt:lpstr>
      <vt:lpstr>Array methods</vt:lpstr>
      <vt:lpstr>Map</vt:lpstr>
      <vt:lpstr>Filter</vt:lpstr>
      <vt:lpstr>Reduce</vt:lpstr>
      <vt:lpstr>Some</vt:lpstr>
      <vt:lpstr>Any Queries ?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to Level Up Javascript Skills</dc:title>
  <dc:creator>Lenovo</dc:creator>
  <cp:lastModifiedBy>Lenovo</cp:lastModifiedBy>
  <cp:revision>21</cp:revision>
  <dcterms:created xsi:type="dcterms:W3CDTF">2020-11-18T12:52:37Z</dcterms:created>
  <dcterms:modified xsi:type="dcterms:W3CDTF">2020-11-19T12:59:48Z</dcterms:modified>
</cp:coreProperties>
</file>