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9" r:id="rId4"/>
    <p:sldId id="258" r:id="rId5"/>
    <p:sldId id="260" r:id="rId6"/>
    <p:sldId id="272" r:id="rId7"/>
    <p:sldId id="261" r:id="rId8"/>
    <p:sldId id="262" r:id="rId9"/>
    <p:sldId id="263" r:id="rId10"/>
    <p:sldId id="264" r:id="rId11"/>
    <p:sldId id="273" r:id="rId12"/>
    <p:sldId id="265" r:id="rId13"/>
    <p:sldId id="267" r:id="rId14"/>
    <p:sldId id="266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javascripttutorial.net/javascript-func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356653"/>
          </a:xfrm>
        </p:spPr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Concepts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614042"/>
            <a:ext cx="10322342" cy="120869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																	</a:t>
            </a:r>
            <a:r>
              <a:rPr lang="en-US" sz="2200" cap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200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bored() === true ) {</a:t>
            </a:r>
          </a:p>
          <a:p>
            <a:pPr lvl="8"/>
            <a:r>
              <a:rPr lang="en-US" sz="2200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cap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   bored</a:t>
            </a:r>
            <a:r>
              <a:rPr lang="en-US" sz="2200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().stop();</a:t>
            </a:r>
          </a:p>
          <a:p>
            <a:pPr lvl="8"/>
            <a:r>
              <a:rPr lang="en-US" sz="2200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cap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cap="non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</a:t>
            </a:r>
            <a:r>
              <a:rPr lang="en-IN" sz="2200" cap="none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nthusiastic</a:t>
            </a:r>
            <a:r>
              <a:rPr lang="en-IN" sz="2200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sz="2200" cap="none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r>
              <a:rPr lang="en-US" sz="2200" cap="none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}</a:t>
            </a:r>
            <a:endParaRPr lang="en-US" sz="2200" cap="none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943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Promise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Promise Chaining </a:t>
            </a:r>
            <a:r>
              <a:rPr lang="en-US" dirty="0" smtClean="0"/>
              <a:t>or </a:t>
            </a:r>
            <a:r>
              <a:rPr lang="en-US" b="1" dirty="0" smtClean="0"/>
              <a:t>Promise Hell</a:t>
            </a:r>
          </a:p>
          <a:p>
            <a:endParaRPr lang="en-US" b="1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493" y="3483193"/>
            <a:ext cx="3664334" cy="202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9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Async - Await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92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- Await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18" y="2417379"/>
            <a:ext cx="11067392" cy="422515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 err="1">
                <a:latin typeface="Bahnschrift Light" panose="020B0502040204020203" pitchFamily="34" charset="0"/>
              </a:rPr>
              <a:t>Async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smtClean="0">
                <a:latin typeface="Bahnschrift Light" panose="020B0502040204020203" pitchFamily="34" charset="0"/>
              </a:rPr>
              <a:t>- Await </a:t>
            </a:r>
            <a:r>
              <a:rPr lang="en-US" dirty="0">
                <a:latin typeface="Bahnschrift Light" panose="020B0502040204020203" pitchFamily="34" charset="0"/>
              </a:rPr>
              <a:t>makes execution </a:t>
            </a:r>
            <a:r>
              <a:rPr lang="en-US" dirty="0" smtClean="0">
                <a:latin typeface="Bahnschrift Light" panose="020B0502040204020203" pitchFamily="34" charset="0"/>
              </a:rPr>
              <a:t>sequential</a:t>
            </a:r>
          </a:p>
          <a:p>
            <a:pPr>
              <a:lnSpc>
                <a:spcPct val="160000"/>
              </a:lnSpc>
            </a:pPr>
            <a:r>
              <a:rPr lang="en-US" dirty="0" err="1" smtClean="0">
                <a:latin typeface="Bahnschrift Light" panose="020B0502040204020203" pitchFamily="34" charset="0"/>
              </a:rPr>
              <a:t>Async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>
                <a:latin typeface="Bahnschrift Light" panose="020B0502040204020203" pitchFamily="34" charset="0"/>
              </a:rPr>
              <a:t>and Await are extensions of </a:t>
            </a:r>
            <a:r>
              <a:rPr lang="en-US" dirty="0" smtClean="0">
                <a:latin typeface="Bahnschrift Light" panose="020B0502040204020203" pitchFamily="34" charset="0"/>
              </a:rPr>
              <a:t>promises.</a:t>
            </a:r>
          </a:p>
          <a:p>
            <a:pPr>
              <a:lnSpc>
                <a:spcPct val="160000"/>
              </a:lnSpc>
            </a:pP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dirty="0" smtClean="0">
              <a:latin typeface="Bahnschrift Light" panose="020B0502040204020203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dirty="0" smtClean="0">
              <a:latin typeface="Bahnschrift Light" panose="020B0502040204020203" pitchFamily="34" charset="0"/>
            </a:endParaRPr>
          </a:p>
          <a:p>
            <a:pPr lvl="8">
              <a:lnSpc>
                <a:spcPct val="160000"/>
              </a:lnSpc>
            </a:pPr>
            <a:endParaRPr lang="en-IN" dirty="0" smtClean="0">
              <a:latin typeface="Bahnschrift Light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939" y="3871092"/>
            <a:ext cx="4369840" cy="256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- Await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028" y="2519417"/>
            <a:ext cx="11161986" cy="3944446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b="1" dirty="0" err="1">
                <a:latin typeface="Bahnschrift Light" panose="020B0502040204020203" pitchFamily="34" charset="0"/>
              </a:rPr>
              <a:t>Async</a:t>
            </a:r>
            <a:r>
              <a:rPr lang="en-US" b="1" dirty="0">
                <a:latin typeface="Bahnschrift Light" panose="020B0502040204020203" pitchFamily="34" charset="0"/>
              </a:rPr>
              <a:t> -</a:t>
            </a:r>
          </a:p>
          <a:p>
            <a:pPr>
              <a:lnSpc>
                <a:spcPct val="160000"/>
              </a:lnSpc>
            </a:pPr>
            <a:r>
              <a:rPr lang="en-US" dirty="0" err="1">
                <a:latin typeface="Bahnschrift Light" panose="020B0502040204020203" pitchFamily="34" charset="0"/>
              </a:rPr>
              <a:t>Async</a:t>
            </a:r>
            <a:r>
              <a:rPr lang="en-US" dirty="0">
                <a:latin typeface="Bahnschrift Light" panose="020B0502040204020203" pitchFamily="34" charset="0"/>
              </a:rPr>
              <a:t> functions enable us to write promise based code as if it were synchronous, but without blocking the execution thread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Bahnschrift Light" panose="020B0502040204020203" pitchFamily="34" charset="0"/>
              </a:rPr>
              <a:t>Using </a:t>
            </a:r>
            <a:r>
              <a:rPr lang="en-US" dirty="0" err="1">
                <a:latin typeface="Bahnschrift Light" panose="020B0502040204020203" pitchFamily="34" charset="0"/>
              </a:rPr>
              <a:t>async</a:t>
            </a:r>
            <a:r>
              <a:rPr lang="en-US" dirty="0">
                <a:latin typeface="Bahnschrift Light" panose="020B0502040204020203" pitchFamily="34" charset="0"/>
              </a:rPr>
              <a:t> implies that a promise will be returned.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 smtClean="0">
                <a:latin typeface="Bahnschrift Light" panose="020B0502040204020203" pitchFamily="34" charset="0"/>
              </a:rPr>
              <a:t>											Code gives the alert output as 27, it means that a 													promise was returned otherwise the </a:t>
            </a:r>
            <a:r>
              <a:rPr lang="en-US" b="1" i="1" dirty="0" smtClean="0">
                <a:latin typeface="Bahnschrift Light" panose="020B0502040204020203" pitchFamily="34" charset="0"/>
              </a:rPr>
              <a:t>.then() </a:t>
            </a:r>
            <a:r>
              <a:rPr lang="en-US" dirty="0" smtClean="0">
                <a:latin typeface="Bahnschrift Light" panose="020B0502040204020203" pitchFamily="34" charset="0"/>
              </a:rPr>
              <a:t>method 													wont be reached.                             </a:t>
            </a:r>
          </a:p>
          <a:p>
            <a:endParaRPr lang="en-IN" dirty="0">
              <a:latin typeface="Bahnschrift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871069"/>
            <a:ext cx="4022342" cy="145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Async - Await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580" y="2603500"/>
            <a:ext cx="10972800" cy="34163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b="1" dirty="0" smtClean="0">
                <a:latin typeface="Bahnschrift Light" panose="020B0502040204020203" pitchFamily="34" charset="0"/>
              </a:rPr>
              <a:t>Await –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The await operator is used to wait for a </a:t>
            </a:r>
            <a:r>
              <a:rPr lang="en-US" dirty="0" smtClean="0">
                <a:latin typeface="Bahnschrift Light" panose="020B0502040204020203" pitchFamily="34" charset="0"/>
              </a:rPr>
              <a:t>Promise.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It can be used inside an </a:t>
            </a:r>
            <a:r>
              <a:rPr lang="en-US" dirty="0" err="1">
                <a:latin typeface="Bahnschrift Light" panose="020B0502040204020203" pitchFamily="34" charset="0"/>
              </a:rPr>
              <a:t>Async</a:t>
            </a:r>
            <a:r>
              <a:rPr lang="en-US" dirty="0">
                <a:latin typeface="Bahnschrift Light" panose="020B0502040204020203" pitchFamily="34" charset="0"/>
              </a:rPr>
              <a:t> block </a:t>
            </a:r>
            <a:r>
              <a:rPr lang="en-US" dirty="0" smtClean="0">
                <a:latin typeface="Bahnschrift Light" panose="020B0502040204020203" pitchFamily="34" charset="0"/>
              </a:rPr>
              <a:t>only.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The keyword Await makes JavaScript wait until the promise returns a </a:t>
            </a:r>
            <a:r>
              <a:rPr lang="en-US" dirty="0" smtClean="0">
                <a:latin typeface="Bahnschrift Light" panose="020B0502040204020203" pitchFamily="34" charset="0"/>
              </a:rPr>
              <a:t>result.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 Light" panose="020B0502040204020203" pitchFamily="34" charset="0"/>
              </a:rPr>
              <a:t>It has to be noted that it only makes </a:t>
            </a:r>
            <a:r>
              <a:rPr lang="en-US" dirty="0" smtClean="0">
                <a:latin typeface="Bahnschrift Light" panose="020B0502040204020203" pitchFamily="34" charset="0"/>
              </a:rPr>
              <a:t>the </a:t>
            </a:r>
            <a:r>
              <a:rPr lang="en-US" dirty="0" err="1" smtClean="0">
                <a:latin typeface="Bahnschrift Light" panose="020B0502040204020203" pitchFamily="34" charset="0"/>
              </a:rPr>
              <a:t>async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>
                <a:latin typeface="Bahnschrift Light" panose="020B0502040204020203" pitchFamily="34" charset="0"/>
              </a:rPr>
              <a:t>function block wait and not the whole program execution.</a:t>
            </a:r>
            <a:endParaRPr lang="en-IN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3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501" y="2610853"/>
            <a:ext cx="5762625" cy="2676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126" y="2511917"/>
            <a:ext cx="5667375" cy="2686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209" y="5376789"/>
            <a:ext cx="32289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9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Any Queries ?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89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9452" y="2068202"/>
            <a:ext cx="8825658" cy="2677648"/>
          </a:xfrm>
        </p:spPr>
        <p:txBody>
          <a:bodyPr/>
          <a:lstStyle/>
          <a:p>
            <a:r>
              <a:rPr lang="en-IN" dirty="0">
                <a:latin typeface="Bahnschrift Light" panose="020B0502040204020203" pitchFamily="34" charset="0"/>
              </a:rPr>
              <a:t>Thank you</a:t>
            </a:r>
            <a:br>
              <a:rPr lang="en-IN" dirty="0">
                <a:latin typeface="Bahnschrift Light" panose="020B0502040204020203" pitchFamily="34" charset="0"/>
              </a:rPr>
            </a:br>
            <a:r>
              <a:rPr lang="en-IN" dirty="0">
                <a:latin typeface="Bahnschrift Light" panose="020B0502040204020203" pitchFamily="34" charset="0"/>
              </a:rPr>
              <a:t/>
            </a:r>
            <a:br>
              <a:rPr lang="en-IN" dirty="0">
                <a:latin typeface="Bahnschrift Light" panose="020B0502040204020203" pitchFamily="34" charset="0"/>
              </a:rPr>
            </a:br>
            <a:r>
              <a:rPr lang="en-IN" dirty="0">
                <a:latin typeface="Bahnschrift Light" panose="020B0502040204020203" pitchFamily="34" charset="0"/>
              </a:rPr>
              <a:t>								- Shobika </a:t>
            </a:r>
            <a:r>
              <a:rPr lang="en-IN" dirty="0" err="1">
                <a:latin typeface="Bahnschrift Light" panose="020B0502040204020203" pitchFamily="34" charset="0"/>
              </a:rPr>
              <a:t>Babu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17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Callback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06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A callback is a </a:t>
            </a:r>
            <a:r>
              <a:rPr lang="en-US" dirty="0">
                <a:latin typeface="Bahnschrift Light" panose="020B0502040204020203" pitchFamily="34" charset="0"/>
                <a:hlinkClick r:id="rId2"/>
              </a:rPr>
              <a:t>function</a:t>
            </a:r>
            <a:r>
              <a:rPr lang="en-US" dirty="0">
                <a:latin typeface="Bahnschrift Light" panose="020B0502040204020203" pitchFamily="34" charset="0"/>
              </a:rPr>
              <a:t> passed into another function as an argument to be executed later</a:t>
            </a:r>
            <a:r>
              <a:rPr lang="en-US" dirty="0" smtClean="0">
                <a:latin typeface="Bahnschrift Light" panose="020B0502040204020203" pitchFamily="34" charset="0"/>
              </a:rPr>
              <a:t>.</a:t>
            </a:r>
          </a:p>
          <a:p>
            <a:endParaRPr lang="en-US" dirty="0">
              <a:latin typeface="Bahnschrift Light" panose="020B0502040204020203" pitchFamily="34" charset="0"/>
            </a:endParaRPr>
          </a:p>
          <a:p>
            <a:endParaRPr lang="en-US" dirty="0">
              <a:latin typeface="Bahnschrift Light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120" y="3605048"/>
            <a:ext cx="37433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-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986" y="2364828"/>
            <a:ext cx="11183007" cy="437230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Bahnschrift Light" panose="020B0502040204020203" pitchFamily="34" charset="0"/>
              </a:rPr>
              <a:t>Explanation –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800" dirty="0">
                <a:latin typeface="Bahnschrift Light" panose="020B0502040204020203" pitchFamily="34" charset="0"/>
              </a:rPr>
              <a:t>let numbers = [1, 2, 4, 7, 3, 5, 6</a:t>
            </a:r>
            <a:r>
              <a:rPr lang="en-US" sz="1800" dirty="0" smtClean="0">
                <a:latin typeface="Bahnschrift Light" panose="020B0502040204020203" pitchFamily="34" charset="0"/>
              </a:rPr>
              <a:t>];         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// function returns </a:t>
            </a:r>
            <a:r>
              <a:rPr lang="en-US" sz="1300" b="1" i="1" dirty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true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 if number is odd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800" dirty="0" smtClean="0">
                <a:latin typeface="Bahnschrift Light" panose="020B0502040204020203" pitchFamily="34" charset="0"/>
              </a:rPr>
              <a:t>                                  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800" dirty="0">
                <a:latin typeface="Bahnschrift Light" panose="020B0502040204020203" pitchFamily="34" charset="0"/>
              </a:rPr>
              <a:t>function </a:t>
            </a:r>
            <a:r>
              <a:rPr lang="en-US" sz="1800" dirty="0" err="1">
                <a:latin typeface="Bahnschrift Light" panose="020B0502040204020203" pitchFamily="34" charset="0"/>
              </a:rPr>
              <a:t>isOddNumber</a:t>
            </a:r>
            <a:r>
              <a:rPr lang="en-US" sz="1800" dirty="0">
                <a:latin typeface="Bahnschrift Light" panose="020B0502040204020203" pitchFamily="34" charset="0"/>
              </a:rPr>
              <a:t>(number) </a:t>
            </a:r>
            <a:r>
              <a:rPr lang="en-US" sz="1800" dirty="0" smtClean="0">
                <a:latin typeface="Bahnschrift Light" panose="020B0502040204020203" pitchFamily="34" charset="0"/>
              </a:rPr>
              <a:t>{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800" dirty="0">
                <a:latin typeface="Bahnschrift Light" panose="020B0502040204020203" pitchFamily="34" charset="0"/>
              </a:rPr>
              <a:t>	</a:t>
            </a:r>
            <a:r>
              <a:rPr lang="en-US" sz="1800" dirty="0" smtClean="0">
                <a:latin typeface="Bahnschrift Light" panose="020B0502040204020203" pitchFamily="34" charset="0"/>
              </a:rPr>
              <a:t>	return </a:t>
            </a:r>
            <a:r>
              <a:rPr lang="en-US" sz="1800" dirty="0">
                <a:latin typeface="Bahnschrift Light" panose="020B0502040204020203" pitchFamily="34" charset="0"/>
              </a:rPr>
              <a:t>number % 2;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800" dirty="0" smtClean="0">
                <a:latin typeface="Bahnschrift Light" panose="020B0502040204020203" pitchFamily="34" charset="0"/>
              </a:rPr>
              <a:t>}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// </a:t>
            </a:r>
            <a:r>
              <a:rPr lang="en-US" sz="1300" b="1" i="1" dirty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filter()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method creates a new array with the elements that pass the </a:t>
            </a:r>
            <a:r>
              <a:rPr lang="en-US" sz="1300" dirty="0" smtClean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test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800" dirty="0" err="1">
                <a:latin typeface="Bahnschrift Light" panose="020B0502040204020203" pitchFamily="34" charset="0"/>
              </a:rPr>
              <a:t>const</a:t>
            </a:r>
            <a:r>
              <a:rPr lang="en-US" sz="1800" dirty="0">
                <a:latin typeface="Bahnschrift Light" panose="020B0502040204020203" pitchFamily="34" charset="0"/>
              </a:rPr>
              <a:t> </a:t>
            </a:r>
            <a:r>
              <a:rPr lang="en-US" sz="1800" dirty="0" err="1">
                <a:latin typeface="Bahnschrift Light" panose="020B0502040204020203" pitchFamily="34" charset="0"/>
              </a:rPr>
              <a:t>oddNumbers</a:t>
            </a:r>
            <a:r>
              <a:rPr lang="en-US" sz="1800" dirty="0">
                <a:latin typeface="Bahnschrift Light" panose="020B0502040204020203" pitchFamily="34" charset="0"/>
              </a:rPr>
              <a:t> = </a:t>
            </a:r>
            <a:r>
              <a:rPr lang="en-US" sz="1800" dirty="0" err="1">
                <a:latin typeface="Bahnschrift Light" panose="020B0502040204020203" pitchFamily="34" charset="0"/>
              </a:rPr>
              <a:t>numbers.filter</a:t>
            </a:r>
            <a:r>
              <a:rPr lang="en-US" sz="1800" dirty="0">
                <a:latin typeface="Bahnschrift Light" panose="020B0502040204020203" pitchFamily="34" charset="0"/>
              </a:rPr>
              <a:t>(</a:t>
            </a:r>
            <a:r>
              <a:rPr lang="en-US" sz="1800" dirty="0" err="1">
                <a:latin typeface="Bahnschrift Light" panose="020B0502040204020203" pitchFamily="34" charset="0"/>
              </a:rPr>
              <a:t>isOddNumber</a:t>
            </a:r>
            <a:r>
              <a:rPr lang="en-US" sz="1800" dirty="0" smtClean="0">
                <a:latin typeface="Bahnschrift Light" panose="020B0502040204020203" pitchFamily="34" charset="0"/>
              </a:rPr>
              <a:t>);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800" dirty="0" smtClean="0">
                <a:latin typeface="Bahnschrift Light" panose="020B0502040204020203" pitchFamily="34" charset="0"/>
              </a:rPr>
              <a:t>console.log(</a:t>
            </a:r>
            <a:r>
              <a:rPr lang="en-US" sz="1800" dirty="0" err="1" smtClean="0">
                <a:latin typeface="Bahnschrift Light" panose="020B0502040204020203" pitchFamily="34" charset="0"/>
              </a:rPr>
              <a:t>oddNumbers</a:t>
            </a:r>
            <a:r>
              <a:rPr lang="en-US" sz="1800" dirty="0">
                <a:latin typeface="Bahnschrift Light" panose="020B0502040204020203" pitchFamily="34" charset="0"/>
              </a:rPr>
              <a:t>); // [ </a:t>
            </a:r>
            <a:r>
              <a:rPr lang="en-US" sz="1800" dirty="0" smtClean="0">
                <a:latin typeface="Bahnschrift Light" panose="020B0502040204020203" pitchFamily="34" charset="0"/>
              </a:rPr>
              <a:t>1</a:t>
            </a:r>
            <a:r>
              <a:rPr lang="en-US" sz="1800" dirty="0">
                <a:latin typeface="Bahnschrift Light" panose="020B0502040204020203" pitchFamily="34" charset="0"/>
              </a:rPr>
              <a:t>, 7, 3, 5 </a:t>
            </a:r>
            <a:r>
              <a:rPr lang="en-US" sz="1800" dirty="0" smtClean="0">
                <a:latin typeface="Bahnschrift Light" panose="020B0502040204020203" pitchFamily="34" charset="0"/>
              </a:rPr>
              <a:t>]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300" dirty="0" smtClean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// </a:t>
            </a:r>
            <a:r>
              <a:rPr lang="en-US" sz="1300" b="1" i="1" dirty="0" err="1" smtClean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isOddNumber</a:t>
            </a:r>
            <a:r>
              <a:rPr lang="en-US" sz="1300" b="1" i="1" dirty="0" smtClean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300" dirty="0" smtClean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is a callback function. When you pass a </a:t>
            </a:r>
            <a:r>
              <a:rPr lang="en-US" sz="1300" dirty="0" smtClean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callback function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into another function, you just pass the reference of </a:t>
            </a:r>
            <a:r>
              <a:rPr lang="en-US" sz="1300" dirty="0" smtClean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the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function i.e., the function name without the parentheses</a:t>
            </a:r>
            <a:r>
              <a:rPr lang="en-US" sz="1300" b="1" dirty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 ().</a:t>
            </a:r>
            <a:endParaRPr lang="en-IN" sz="1300" b="1" dirty="0">
              <a:solidFill>
                <a:schemeClr val="bg2">
                  <a:lumMod val="50000"/>
                </a:schemeClr>
              </a:solidFill>
              <a:latin typeface="Bahnschrift Light" panose="020B0502040204020203" pitchFamily="34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IN" sz="1200" b="1" dirty="0">
              <a:solidFill>
                <a:schemeClr val="accent2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2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Callback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559" y="2490952"/>
            <a:ext cx="11067393" cy="397291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Bahnschrift Light" panose="020B0502040204020203" pitchFamily="34" charset="0"/>
              </a:rPr>
              <a:t>Pyramid of doom</a:t>
            </a:r>
            <a:r>
              <a:rPr lang="en-US" sz="2000" dirty="0" smtClean="0">
                <a:latin typeface="Bahnschrift Light" panose="020B0502040204020203" pitchFamily="34" charset="0"/>
              </a:rPr>
              <a:t> or </a:t>
            </a:r>
            <a:r>
              <a:rPr lang="en-US" sz="2000" b="1" dirty="0" smtClean="0">
                <a:latin typeface="Bahnschrift Light" panose="020B0502040204020203" pitchFamily="34" charset="0"/>
              </a:rPr>
              <a:t>Callback hell</a:t>
            </a:r>
          </a:p>
          <a:p>
            <a:pPr marL="0" indent="0">
              <a:buNone/>
            </a:pPr>
            <a:endParaRPr lang="en-US" sz="2000" b="1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Bahnschrift Light" panose="020B0502040204020203" pitchFamily="34" charset="0"/>
              </a:rPr>
              <a:t>	Example – </a:t>
            </a:r>
          </a:p>
          <a:p>
            <a:pPr marL="0" indent="0">
              <a:buNone/>
            </a:pPr>
            <a:endParaRPr lang="en-US" sz="2000" b="1" dirty="0" smtClean="0">
              <a:latin typeface="Bahnschrift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91" y="3815255"/>
            <a:ext cx="4562969" cy="2648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99641"/>
            <a:ext cx="5381296" cy="250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5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Promise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87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38" y="2603500"/>
            <a:ext cx="11109434" cy="3416300"/>
          </a:xfrm>
        </p:spPr>
        <p:txBody>
          <a:bodyPr/>
          <a:lstStyle/>
          <a:p>
            <a:r>
              <a:rPr lang="en-US" dirty="0"/>
              <a:t>A promise is an object that may produce a </a:t>
            </a:r>
            <a:r>
              <a:rPr lang="en-US" dirty="0" smtClean="0"/>
              <a:t>value </a:t>
            </a:r>
            <a:r>
              <a:rPr lang="en-US" dirty="0"/>
              <a:t>some time in the </a:t>
            </a:r>
            <a:r>
              <a:rPr lang="en-US" dirty="0" smtClean="0"/>
              <a:t>future.</a:t>
            </a:r>
          </a:p>
          <a:p>
            <a:r>
              <a:rPr lang="en-US" dirty="0"/>
              <a:t>A promise is an object which can be returned synchronously from an asynchronous function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How Promise Works – 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910" y="3631981"/>
            <a:ext cx="6667500" cy="322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States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986" y="2603499"/>
            <a:ext cx="11119945" cy="4007507"/>
          </a:xfrm>
        </p:spPr>
        <p:txBody>
          <a:bodyPr numCol="2"/>
          <a:lstStyle/>
          <a:p>
            <a:pPr>
              <a:lnSpc>
                <a:spcPct val="200000"/>
              </a:lnSpc>
            </a:pPr>
            <a:r>
              <a:rPr lang="en-IN" b="1" dirty="0" smtClean="0"/>
              <a:t>Fulfilled: </a:t>
            </a:r>
            <a:r>
              <a:rPr lang="en-IN" dirty="0" err="1" smtClean="0"/>
              <a:t>onFulfilled</a:t>
            </a:r>
            <a:r>
              <a:rPr lang="en-IN" dirty="0" smtClean="0"/>
              <a:t>() will be called </a:t>
            </a:r>
          </a:p>
          <a:p>
            <a:pPr marL="0" indent="0">
              <a:buNone/>
            </a:pPr>
            <a:r>
              <a:rPr lang="en-IN" dirty="0" smtClean="0"/>
              <a:t>     (</a:t>
            </a:r>
            <a:r>
              <a:rPr lang="en-IN" dirty="0" err="1" smtClean="0"/>
              <a:t>eg</a:t>
            </a:r>
            <a:r>
              <a:rPr lang="en-IN" dirty="0" smtClean="0"/>
              <a:t>: resolve() will be called).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Rejected: </a:t>
            </a:r>
            <a:r>
              <a:rPr lang="en-US" dirty="0" err="1" smtClean="0"/>
              <a:t>onRejected</a:t>
            </a:r>
            <a:r>
              <a:rPr lang="en-US" dirty="0" smtClean="0"/>
              <a:t>() will be called </a:t>
            </a:r>
          </a:p>
          <a:p>
            <a:pPr marL="0" indent="0">
              <a:buNone/>
            </a:pPr>
            <a:r>
              <a:rPr lang="en-US" dirty="0" smtClean="0"/>
              <a:t>     (</a:t>
            </a:r>
            <a:r>
              <a:rPr lang="en-US" dirty="0" err="1" smtClean="0"/>
              <a:t>eg</a:t>
            </a:r>
            <a:r>
              <a:rPr lang="en-US" dirty="0" smtClean="0"/>
              <a:t>: reject() will be called).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Pending: </a:t>
            </a:r>
            <a:r>
              <a:rPr lang="en-US" dirty="0" smtClean="0"/>
              <a:t>not yet fulfilled or rejected.</a:t>
            </a:r>
          </a:p>
          <a:p>
            <a:pPr>
              <a:lnSpc>
                <a:spcPct val="150000"/>
              </a:lnSpc>
            </a:pP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34" y="2603499"/>
            <a:ext cx="4024949" cy="26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752" y="2691305"/>
            <a:ext cx="6022428" cy="374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324</TotalTime>
  <Words>264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Bahnschrift Light</vt:lpstr>
      <vt:lpstr>Century Gothic</vt:lpstr>
      <vt:lpstr>Wingdings 3</vt:lpstr>
      <vt:lpstr>Ion Boardroom</vt:lpstr>
      <vt:lpstr>Javascript Concepts</vt:lpstr>
      <vt:lpstr>Callback</vt:lpstr>
      <vt:lpstr>Callback</vt:lpstr>
      <vt:lpstr>Callback - Example</vt:lpstr>
      <vt:lpstr>Problem with Callback</vt:lpstr>
      <vt:lpstr>Promise</vt:lpstr>
      <vt:lpstr>Promise</vt:lpstr>
      <vt:lpstr>Promise States</vt:lpstr>
      <vt:lpstr>Example -</vt:lpstr>
      <vt:lpstr>Problem with Promise</vt:lpstr>
      <vt:lpstr>Async - Await</vt:lpstr>
      <vt:lpstr>Async - Await</vt:lpstr>
      <vt:lpstr>Async - Await</vt:lpstr>
      <vt:lpstr>Async - Await</vt:lpstr>
      <vt:lpstr>Example</vt:lpstr>
      <vt:lpstr>Any Queries ?  </vt:lpstr>
      <vt:lpstr>Thank you          - Shobika Babu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Concepts</dc:title>
  <dc:creator>Lenovo</dc:creator>
  <cp:lastModifiedBy>Lenovo</cp:lastModifiedBy>
  <cp:revision>20</cp:revision>
  <dcterms:created xsi:type="dcterms:W3CDTF">2020-10-04T06:35:31Z</dcterms:created>
  <dcterms:modified xsi:type="dcterms:W3CDTF">2020-10-04T11:59:35Z</dcterms:modified>
</cp:coreProperties>
</file>