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0F37CC-6B81-4BA0-B14B-BBE6DF91E9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41343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2771" y="4351283"/>
            <a:ext cx="2396359" cy="1287517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if ( bored() === true ) {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bored().stop();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</a:t>
            </a:r>
            <a:r>
              <a:rPr lang="en-IN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nthusiastic</a:t>
            </a:r>
            <a:r>
              <a:rPr lang="en-IN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Currying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Currying is the process of turning a function with multiple arity into a function with less arity — Kristina Brainwave.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18544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7" y="2375339"/>
            <a:ext cx="11140964" cy="40569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Currying is a technique of evaluating the function with </a:t>
            </a:r>
            <a:r>
              <a:rPr lang="en-US" sz="1600" i="1" dirty="0">
                <a:latin typeface="Bahnschrift Light" panose="020B0502040204020203" pitchFamily="34" charset="0"/>
              </a:rPr>
              <a:t>multiple arguments</a:t>
            </a:r>
            <a:r>
              <a:rPr lang="en-US" sz="1600" dirty="0">
                <a:latin typeface="Bahnschrift Light" panose="020B0502040204020203" pitchFamily="34" charset="0"/>
              </a:rPr>
              <a:t>, into a sequence of function with a single </a:t>
            </a:r>
            <a:r>
              <a:rPr lang="en-US" sz="1600" dirty="0" smtClean="0">
                <a:latin typeface="Bahnschrift Light" panose="020B0502040204020203" pitchFamily="34" charset="0"/>
              </a:rPr>
              <a:t>argument.</a:t>
            </a:r>
            <a:endParaRPr lang="en-IN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Bahnschrift Light" panose="020B0502040204020203" pitchFamily="34" charset="0"/>
              </a:rPr>
              <a:t>Why it’s useful?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H</a:t>
            </a:r>
            <a:r>
              <a:rPr lang="en-US" dirty="0" smtClean="0">
                <a:latin typeface="Bahnschrift Light" panose="020B0502040204020203" pitchFamily="34" charset="0"/>
              </a:rPr>
              <a:t>elps to </a:t>
            </a:r>
            <a:r>
              <a:rPr lang="en-US" dirty="0">
                <a:latin typeface="Bahnschrift Light" panose="020B0502040204020203" pitchFamily="34" charset="0"/>
              </a:rPr>
              <a:t>avoid passing the same variable again and again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H</a:t>
            </a:r>
            <a:r>
              <a:rPr lang="en-US" dirty="0" smtClean="0">
                <a:latin typeface="Bahnschrift Light" panose="020B0502040204020203" pitchFamily="34" charset="0"/>
              </a:rPr>
              <a:t>elps </a:t>
            </a:r>
            <a:r>
              <a:rPr lang="en-US" dirty="0">
                <a:latin typeface="Bahnschrift Light" panose="020B0502040204020203" pitchFamily="34" charset="0"/>
              </a:rPr>
              <a:t>to create a higher order function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599" y="3237312"/>
            <a:ext cx="10822371" cy="1303157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So </a:t>
            </a:r>
            <a:r>
              <a:rPr lang="en-US" sz="1600" dirty="0">
                <a:latin typeface="Bahnschrift Light" panose="020B0502040204020203" pitchFamily="34" charset="0"/>
              </a:rPr>
              <a:t>rather than having a function that looks like this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You </a:t>
            </a:r>
            <a:r>
              <a:rPr lang="en-US" sz="1600" dirty="0">
                <a:latin typeface="Bahnschrift Light" panose="020B0502040204020203" pitchFamily="34" charset="0"/>
              </a:rPr>
              <a:t>end up with </a:t>
            </a:r>
            <a:r>
              <a:rPr lang="en-US" sz="1600" dirty="0" smtClean="0">
                <a:latin typeface="Bahnschrift Light" panose="020B0502040204020203" pitchFamily="34" charset="0"/>
              </a:rPr>
              <a:t>something </a:t>
            </a:r>
            <a:r>
              <a:rPr lang="en-US" sz="1600" dirty="0">
                <a:latin typeface="Bahnschrift Light" panose="020B0502040204020203" pitchFamily="34" charset="0"/>
              </a:rPr>
              <a:t>like this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4" y="3759419"/>
            <a:ext cx="392430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4" y="3759419"/>
            <a:ext cx="3971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Currying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8" y="2603499"/>
            <a:ext cx="11193516" cy="4081079"/>
          </a:xfrm>
        </p:spPr>
        <p:txBody>
          <a:bodyPr numCol="2"/>
          <a:lstStyle/>
          <a:p>
            <a:r>
              <a:rPr lang="en-IN" dirty="0" smtClean="0"/>
              <a:t>Sample function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Curried Version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4" y="3315685"/>
            <a:ext cx="31432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4" y="4713068"/>
            <a:ext cx="255270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19" y="3105834"/>
            <a:ext cx="3686175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19" y="4803555"/>
            <a:ext cx="2809875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719" y="5523022"/>
            <a:ext cx="34766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Closure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8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82176"/>
            <a:ext cx="8825659" cy="3416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Closure means that an inner function always has access to the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vars</a:t>
            </a:r>
            <a:r>
              <a:rPr lang="en-US" sz="1600" dirty="0" smtClean="0">
                <a:latin typeface="Bahnschrift Light" panose="020B0502040204020203" pitchFamily="34" charset="0"/>
              </a:rPr>
              <a:t> and parameters of its outer function, even after the outer function has returned.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The inner function has access to –</a:t>
            </a:r>
            <a:br>
              <a:rPr lang="en-US" sz="1600" dirty="0" smtClean="0">
                <a:latin typeface="Bahnschrift Light" panose="020B0502040204020203" pitchFamily="34" charset="0"/>
              </a:rPr>
            </a:br>
            <a:r>
              <a:rPr lang="en-US" sz="1600" dirty="0" smtClean="0">
                <a:latin typeface="Bahnschrift Light" panose="020B0502040204020203" pitchFamily="34" charset="0"/>
              </a:rPr>
              <a:t>1. Its own variables.</a:t>
            </a:r>
            <a:br>
              <a:rPr lang="en-US" sz="1600" dirty="0" smtClean="0">
                <a:latin typeface="Bahnschrift Light" panose="020B0502040204020203" pitchFamily="34" charset="0"/>
              </a:rPr>
            </a:br>
            <a:r>
              <a:rPr lang="en-US" sz="1600" dirty="0" smtClean="0">
                <a:latin typeface="Bahnschrift Light" panose="020B0502040204020203" pitchFamily="34" charset="0"/>
              </a:rPr>
              <a:t>2. Outer function's variables and arguments.</a:t>
            </a:r>
            <a:br>
              <a:rPr lang="en-US" sz="1600" dirty="0" smtClean="0">
                <a:latin typeface="Bahnschrift Light" panose="020B0502040204020203" pitchFamily="34" charset="0"/>
              </a:rPr>
            </a:br>
            <a:r>
              <a:rPr lang="en-US" sz="1600" dirty="0" smtClean="0">
                <a:latin typeface="Bahnschrift Light" panose="020B0502040204020203" pitchFamily="34" charset="0"/>
              </a:rPr>
              <a:t>3. Global variables.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9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Closure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6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Bahnschrift Light" panose="020B0502040204020203" pitchFamily="34" charset="0"/>
              </a:rPr>
              <a:t>f</a:t>
            </a:r>
            <a:r>
              <a:rPr lang="en-IN" sz="1600" dirty="0" smtClean="0">
                <a:latin typeface="Bahnschrift Light" panose="020B0502040204020203" pitchFamily="34" charset="0"/>
              </a:rPr>
              <a:t>unction counter() {</a:t>
            </a:r>
          </a:p>
          <a:p>
            <a:pPr marL="0" indent="0"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let count = 0;</a:t>
            </a:r>
          </a:p>
          <a:p>
            <a:pPr marL="0" indent="0"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return function() {</a:t>
            </a:r>
          </a:p>
          <a:p>
            <a:pPr marL="0" indent="0"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	return count++;</a:t>
            </a:r>
          </a:p>
          <a:p>
            <a:pPr marL="0" indent="0"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};</a:t>
            </a:r>
          </a:p>
          <a:p>
            <a:pPr marL="0" indent="0"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};</a:t>
            </a:r>
          </a:p>
          <a:p>
            <a:pPr marL="0" indent="0">
              <a:buNone/>
            </a:pPr>
            <a:r>
              <a:rPr lang="en-IN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IN" sz="1600" dirty="0" smtClean="0">
                <a:latin typeface="Bahnschrift Light" panose="020B0502040204020203" pitchFamily="34" charset="0"/>
              </a:rPr>
              <a:t> </a:t>
            </a:r>
            <a:r>
              <a:rPr lang="en-IN" sz="1600" dirty="0" err="1" smtClean="0">
                <a:latin typeface="Bahnschrift Light" panose="020B0502040204020203" pitchFamily="34" charset="0"/>
              </a:rPr>
              <a:t>countValue</a:t>
            </a:r>
            <a:r>
              <a:rPr lang="en-IN" sz="1600" dirty="0" smtClean="0">
                <a:latin typeface="Bahnschrift Light" panose="020B0502040204020203" pitchFamily="34" charset="0"/>
              </a:rPr>
              <a:t> = counter();</a:t>
            </a:r>
          </a:p>
          <a:p>
            <a:pPr marL="0" indent="0">
              <a:buNone/>
            </a:pPr>
            <a:r>
              <a:rPr lang="en-IN" sz="1600" dirty="0" err="1" smtClean="0">
                <a:latin typeface="Bahnschrift Light" panose="020B0502040204020203" pitchFamily="34" charset="0"/>
              </a:rPr>
              <a:t>countValue</a:t>
            </a:r>
            <a:r>
              <a:rPr lang="en-IN" sz="1600" dirty="0" smtClean="0">
                <a:latin typeface="Bahnschrift Light" panose="020B0502040204020203" pitchFamily="34" charset="0"/>
              </a:rPr>
              <a:t>();     </a:t>
            </a:r>
            <a:r>
              <a:rPr lang="en-IN" sz="1200" dirty="0" smtClean="0">
                <a:latin typeface="Bahnschrift Light" panose="020B0502040204020203" pitchFamily="34" charset="0"/>
              </a:rPr>
              <a:t>// 0</a:t>
            </a:r>
          </a:p>
          <a:p>
            <a:pPr marL="0" indent="0">
              <a:buNone/>
            </a:pPr>
            <a:r>
              <a:rPr lang="en-IN" sz="1600" dirty="0" err="1" smtClean="0">
                <a:latin typeface="Bahnschrift Light" panose="020B0502040204020203" pitchFamily="34" charset="0"/>
              </a:rPr>
              <a:t>countValue</a:t>
            </a:r>
            <a:r>
              <a:rPr lang="en-IN" sz="1600" dirty="0" smtClean="0">
                <a:latin typeface="Bahnschrift Light" panose="020B0502040204020203" pitchFamily="34" charset="0"/>
              </a:rPr>
              <a:t>();     </a:t>
            </a:r>
            <a:r>
              <a:rPr lang="en-IN" sz="1200" dirty="0" smtClean="0">
                <a:latin typeface="Bahnschrift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IN" sz="1600" dirty="0" err="1" smtClean="0">
                <a:latin typeface="Bahnschrift Light" panose="020B0502040204020203" pitchFamily="34" charset="0"/>
              </a:rPr>
              <a:t>countValue</a:t>
            </a:r>
            <a:r>
              <a:rPr lang="en-IN" sz="1600" dirty="0" smtClean="0">
                <a:latin typeface="Bahnschrift Light" panose="020B0502040204020203" pitchFamily="34" charset="0"/>
              </a:rPr>
              <a:t>();     </a:t>
            </a:r>
            <a:r>
              <a:rPr lang="en-IN" sz="1200" dirty="0" smtClean="0">
                <a:latin typeface="Bahnschrift Light" panose="020B0502040204020203" pitchFamily="34" charset="0"/>
              </a:rPr>
              <a:t>// 2</a:t>
            </a:r>
          </a:p>
          <a:p>
            <a:pPr marL="0" indent="0">
              <a:buNone/>
            </a:pPr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6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245" y="1427071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Any Queries ?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40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3534" y="2005140"/>
            <a:ext cx="8825658" cy="2677648"/>
          </a:xfrm>
        </p:spPr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Thank you</a:t>
            </a:r>
            <a:br>
              <a:rPr lang="en-IN" dirty="0">
                <a:latin typeface="Bahnschrift Light" panose="020B0502040204020203" pitchFamily="34" charset="0"/>
              </a:rPr>
            </a:br>
            <a:r>
              <a:rPr lang="en-IN" dirty="0">
                <a:latin typeface="Bahnschrift Light" panose="020B0502040204020203" pitchFamily="34" charset="0"/>
              </a:rPr>
              <a:t/>
            </a:r>
            <a:br>
              <a:rPr lang="en-IN" dirty="0">
                <a:latin typeface="Bahnschrift Light" panose="020B0502040204020203" pitchFamily="34" charset="0"/>
              </a:rPr>
            </a:br>
            <a:r>
              <a:rPr lang="en-IN" dirty="0">
                <a:latin typeface="Bahnschrift Light" panose="020B0502040204020203" pitchFamily="34" charset="0"/>
              </a:rPr>
              <a:t>								- Shobika </a:t>
            </a:r>
            <a:r>
              <a:rPr lang="en-IN" dirty="0" err="1">
                <a:latin typeface="Bahnschrift Light" panose="020B0502040204020203" pitchFamily="34" charset="0"/>
              </a:rPr>
              <a:t>Babu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1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Scoping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Accessibility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2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scoping?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16772"/>
            <a:ext cx="8825659" cy="32030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Accessibility or </a:t>
            </a:r>
            <a:r>
              <a:rPr lang="en-US" dirty="0">
                <a:latin typeface="Bahnschrift Light" panose="020B0502040204020203" pitchFamily="34" charset="0"/>
              </a:rPr>
              <a:t>visibility of </a:t>
            </a:r>
            <a:r>
              <a:rPr lang="en-US" dirty="0" smtClean="0">
                <a:latin typeface="Bahnschrift Light" panose="020B0502040204020203" pitchFamily="34" charset="0"/>
              </a:rPr>
              <a:t>variables, </a:t>
            </a:r>
            <a:r>
              <a:rPr lang="en-IN" dirty="0">
                <a:latin typeface="Bahnschrift Light" panose="020B0502040204020203" pitchFamily="34" charset="0"/>
              </a:rPr>
              <a:t>functions, and </a:t>
            </a:r>
            <a:r>
              <a:rPr lang="en-IN" dirty="0" smtClean="0">
                <a:latin typeface="Bahnschrift Light" panose="020B0502040204020203" pitchFamily="34" charset="0"/>
              </a:rPr>
              <a:t>objects.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Bahnschrift Light" panose="020B0502040204020203" pitchFamily="34" charset="0"/>
              </a:rPr>
              <a:t>In simple, </a:t>
            </a:r>
            <a:r>
              <a:rPr lang="en-US" dirty="0">
                <a:latin typeface="Bahnschrift Light" panose="020B0502040204020203" pitchFamily="34" charset="0"/>
              </a:rPr>
              <a:t>the scope of a variable(where it can be accessed) is controlled by the location of the variable declaration.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Bahnschrift Light" panose="020B0502040204020203" pitchFamily="34" charset="0"/>
              </a:rPr>
              <a:t>Importance: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" panose="020B0502040204020203" pitchFamily="34" charset="0"/>
              </a:rPr>
              <a:t>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" panose="020B0502040204020203" pitchFamily="34" charset="0"/>
              </a:rPr>
              <a:t>Namespace collisions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7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scope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latin typeface="Bahnschrift Light" panose="020B0502040204020203" pitchFamily="34" charset="0"/>
              </a:rPr>
              <a:t>Global Scope – </a:t>
            </a:r>
          </a:p>
          <a:p>
            <a:pPr lvl="2"/>
            <a:r>
              <a:rPr lang="en-US" sz="1600" dirty="0" smtClean="0">
                <a:latin typeface="Bahnschrift Light" panose="020B0502040204020203" pitchFamily="34" charset="0"/>
              </a:rPr>
              <a:t>Any </a:t>
            </a:r>
            <a:r>
              <a:rPr lang="en-US" sz="1600" dirty="0">
                <a:latin typeface="Bahnschrift Light" panose="020B0502040204020203" pitchFamily="34" charset="0"/>
              </a:rPr>
              <a:t>variable that’s not inside any function or block (a pair of curly braces), is inside the global scope. </a:t>
            </a:r>
          </a:p>
          <a:p>
            <a:pPr lvl="2"/>
            <a:r>
              <a:rPr lang="en-US" sz="1600" dirty="0" smtClean="0">
                <a:latin typeface="Bahnschrift Light" panose="020B0502040204020203" pitchFamily="34" charset="0"/>
              </a:rPr>
              <a:t>Variables can </a:t>
            </a:r>
            <a:r>
              <a:rPr lang="en-US" sz="1600" dirty="0">
                <a:latin typeface="Bahnschrift Light" panose="020B0502040204020203" pitchFamily="34" charset="0"/>
              </a:rPr>
              <a:t>be </a:t>
            </a:r>
            <a:r>
              <a:rPr lang="en-US" sz="1600" dirty="0" smtClean="0">
                <a:latin typeface="Bahnschrift Light" panose="020B0502040204020203" pitchFamily="34" charset="0"/>
              </a:rPr>
              <a:t>accessed and modified </a:t>
            </a:r>
            <a:r>
              <a:rPr lang="en-US" sz="1600" dirty="0">
                <a:latin typeface="Bahnschrift Light" panose="020B0502040204020203" pitchFamily="34" charset="0"/>
              </a:rPr>
              <a:t>from anywhere in the </a:t>
            </a:r>
            <a:r>
              <a:rPr lang="en-US" sz="1600" dirty="0" smtClean="0">
                <a:latin typeface="Bahnschrift Light" panose="020B0502040204020203" pitchFamily="34" charset="0"/>
              </a:rPr>
              <a:t>program.</a:t>
            </a:r>
          </a:p>
          <a:p>
            <a:pPr marL="0" indent="0">
              <a:buNone/>
            </a:pPr>
            <a:endParaRPr lang="en-IN" sz="1600" b="1" dirty="0" smtClean="0">
              <a:latin typeface="Bahnschrift Light" panose="020B0502040204020203" pitchFamily="34" charset="0"/>
            </a:endParaRPr>
          </a:p>
          <a:p>
            <a:r>
              <a:rPr lang="en-IN" sz="1600" b="1" dirty="0" smtClean="0">
                <a:latin typeface="Bahnschrift Light" panose="020B0502040204020203" pitchFamily="34" charset="0"/>
              </a:rPr>
              <a:t>Local Scope –</a:t>
            </a:r>
          </a:p>
          <a:p>
            <a:pPr lvl="2"/>
            <a:r>
              <a:rPr lang="en-IN" sz="1600" dirty="0">
                <a:latin typeface="Bahnschrift Light" panose="020B0502040204020203" pitchFamily="34" charset="0"/>
              </a:rPr>
              <a:t>Variables declared inside a </a:t>
            </a:r>
            <a:r>
              <a:rPr lang="en-IN" sz="1600" dirty="0" smtClean="0">
                <a:latin typeface="Bahnschrift Light" panose="020B0502040204020203" pitchFamily="34" charset="0"/>
              </a:rPr>
              <a:t>function.</a:t>
            </a:r>
          </a:p>
          <a:p>
            <a:pPr lvl="2"/>
            <a:r>
              <a:rPr lang="en-US" sz="1600" dirty="0" smtClean="0">
                <a:latin typeface="Bahnschrift Light" panose="020B0502040204020203" pitchFamily="34" charset="0"/>
              </a:rPr>
              <a:t>Also </a:t>
            </a:r>
            <a:r>
              <a:rPr lang="en-US" sz="1600" dirty="0">
                <a:latin typeface="Bahnschrift Light" panose="020B0502040204020203" pitchFamily="34" charset="0"/>
              </a:rPr>
              <a:t>called </a:t>
            </a:r>
            <a:r>
              <a:rPr lang="en-US" sz="1600" dirty="0" smtClean="0">
                <a:latin typeface="Bahnschrift Light" panose="020B0502040204020203" pitchFamily="34" charset="0"/>
              </a:rPr>
              <a:t>as </a:t>
            </a:r>
            <a:r>
              <a:rPr lang="en-US" sz="1600" b="1" dirty="0" smtClean="0">
                <a:latin typeface="Bahnschrift Light" panose="020B0502040204020203" pitchFamily="34" charset="0"/>
              </a:rPr>
              <a:t>Function </a:t>
            </a:r>
            <a:r>
              <a:rPr lang="en-US" sz="1600" b="1" dirty="0">
                <a:latin typeface="Bahnschrift Light" panose="020B0502040204020203" pitchFamily="34" charset="0"/>
              </a:rPr>
              <a:t>scope </a:t>
            </a:r>
            <a:r>
              <a:rPr lang="en-US" sz="1600" dirty="0">
                <a:latin typeface="Bahnschrift Light" panose="020B0502040204020203" pitchFamily="34" charset="0"/>
              </a:rPr>
              <a:t>because local scope is created by </a:t>
            </a:r>
            <a:r>
              <a:rPr lang="en-US" sz="1600" dirty="0" smtClean="0">
                <a:latin typeface="Bahnschrift Light" panose="020B0502040204020203" pitchFamily="34" charset="0"/>
              </a:rPr>
              <a:t>functions.</a:t>
            </a:r>
          </a:p>
          <a:p>
            <a:pPr lvl="2"/>
            <a:r>
              <a:rPr lang="en-US" sz="1600" dirty="0">
                <a:latin typeface="Bahnschrift Light" panose="020B0502040204020203" pitchFamily="34" charset="0"/>
              </a:rPr>
              <a:t>Variables in the local scope are only accessible within </a:t>
            </a:r>
            <a:r>
              <a:rPr lang="en-US" sz="1600" dirty="0" smtClean="0">
                <a:latin typeface="Bahnschrift Light" panose="020B0502040204020203" pitchFamily="34" charset="0"/>
              </a:rPr>
              <a:t>that function.</a:t>
            </a:r>
            <a:endParaRPr lang="en-IN" sz="1600" dirty="0" smtClean="0">
              <a:latin typeface="Bahnschrift Light" panose="020B0502040204020203" pitchFamily="34" charset="0"/>
            </a:endParaRPr>
          </a:p>
          <a:p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scope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2459420"/>
            <a:ext cx="11477298" cy="407801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Bahnschrift Light" panose="020B0502040204020203" pitchFamily="34" charset="0"/>
              </a:rPr>
              <a:t>Block </a:t>
            </a:r>
            <a:r>
              <a:rPr lang="en-IN" sz="1600" b="1" dirty="0" smtClean="0">
                <a:latin typeface="Bahnschrift Light" panose="020B0502040204020203" pitchFamily="34" charset="0"/>
              </a:rPr>
              <a:t>Scope –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Bahnschrift Light" panose="020B0502040204020203" pitchFamily="34" charset="0"/>
              </a:rPr>
              <a:t>Whenever </a:t>
            </a:r>
            <a:r>
              <a:rPr lang="en-US" sz="1400" dirty="0">
                <a:latin typeface="Bahnschrift Light" panose="020B0502040204020203" pitchFamily="34" charset="0"/>
              </a:rPr>
              <a:t>you see </a:t>
            </a:r>
            <a:r>
              <a:rPr lang="en-US" sz="1400" b="1" dirty="0">
                <a:latin typeface="Bahnschrift Light" panose="020B0502040204020203" pitchFamily="34" charset="0"/>
              </a:rPr>
              <a:t>{curly </a:t>
            </a:r>
            <a:r>
              <a:rPr lang="en-US" sz="1400" b="1" dirty="0" smtClean="0">
                <a:latin typeface="Bahnschrift Light" panose="020B0502040204020203" pitchFamily="34" charset="0"/>
              </a:rPr>
              <a:t>brackets}</a:t>
            </a:r>
            <a:r>
              <a:rPr lang="en-US" sz="1400" dirty="0" smtClean="0">
                <a:latin typeface="Bahnschrift Light" panose="020B0502040204020203" pitchFamily="34" charset="0"/>
              </a:rPr>
              <a:t>, </a:t>
            </a:r>
            <a:r>
              <a:rPr lang="en-US" sz="1400" dirty="0">
                <a:latin typeface="Bahnschrift Light" panose="020B0502040204020203" pitchFamily="34" charset="0"/>
              </a:rPr>
              <a:t>it is a </a:t>
            </a:r>
            <a:r>
              <a:rPr lang="en-US" sz="1400" dirty="0" smtClean="0">
                <a:latin typeface="Bahnschrift Light" panose="020B0502040204020203" pitchFamily="34" charset="0"/>
              </a:rPr>
              <a:t>block. </a:t>
            </a:r>
            <a:r>
              <a:rPr lang="en-US" sz="1400" dirty="0" err="1" smtClean="0">
                <a:latin typeface="Bahnschrift Light" panose="020B0502040204020203" pitchFamily="34" charset="0"/>
              </a:rPr>
              <a:t>Eg</a:t>
            </a:r>
            <a:r>
              <a:rPr lang="en-US" sz="1400" dirty="0" smtClean="0">
                <a:latin typeface="Bahnschrift Light" panose="020B0502040204020203" pitchFamily="34" charset="0"/>
              </a:rPr>
              <a:t> – if, switch, for, while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Scope lies within this block.</a:t>
            </a:r>
          </a:p>
          <a:p>
            <a:pPr lvl="1">
              <a:lnSpc>
                <a:spcPct val="150000"/>
              </a:lnSpc>
            </a:pPr>
            <a:r>
              <a:rPr lang="en-US" sz="1600" b="1" dirty="0" err="1" smtClean="0">
                <a:latin typeface="Bahnschrift Light" panose="020B0502040204020203" pitchFamily="34" charset="0"/>
              </a:rPr>
              <a:t>const</a:t>
            </a:r>
            <a:r>
              <a:rPr lang="en-US" sz="1600" dirty="0">
                <a:latin typeface="Bahnschrift Light" panose="020B0502040204020203" pitchFamily="34" charset="0"/>
              </a:rPr>
              <a:t> and </a:t>
            </a:r>
            <a:r>
              <a:rPr lang="en-US" sz="1600" b="1" dirty="0">
                <a:latin typeface="Bahnschrift Light" panose="020B0502040204020203" pitchFamily="34" charset="0"/>
              </a:rPr>
              <a:t>let</a:t>
            </a:r>
            <a:r>
              <a:rPr lang="en-US" sz="1600" dirty="0">
                <a:latin typeface="Bahnschrift Light" panose="020B0502040204020203" pitchFamily="34" charset="0"/>
              </a:rPr>
              <a:t> keywords </a:t>
            </a:r>
            <a:r>
              <a:rPr lang="en-US" sz="1600" dirty="0" smtClean="0">
                <a:latin typeface="Bahnschrift Light" panose="020B0502040204020203" pitchFamily="34" charset="0"/>
              </a:rPr>
              <a:t>allows to </a:t>
            </a:r>
            <a:r>
              <a:rPr lang="en-US" sz="1600" dirty="0">
                <a:latin typeface="Bahnschrift Light" panose="020B0502040204020203" pitchFamily="34" charset="0"/>
              </a:rPr>
              <a:t>declare variables in the block </a:t>
            </a:r>
            <a:r>
              <a:rPr lang="en-US" sz="1600" dirty="0" smtClean="0">
                <a:latin typeface="Bahnschrift Light" panose="020B0502040204020203" pitchFamily="34" charset="0"/>
              </a:rPr>
              <a:t>scope.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It differs in case of 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var</a:t>
            </a:r>
            <a:r>
              <a:rPr lang="en-US" sz="1600" b="1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keyword.</a:t>
            </a:r>
          </a:p>
          <a:p>
            <a:pPr marL="114300" indent="0">
              <a:buNone/>
            </a:pPr>
            <a:endParaRPr lang="en-US" sz="1600" dirty="0" smtClean="0">
              <a:latin typeface="Bahnschrift Light" panose="020B0502040204020203" pitchFamily="34" charset="0"/>
            </a:endParaRPr>
          </a:p>
          <a:p>
            <a:pPr marL="114300" indent="0">
              <a:buNone/>
            </a:pPr>
            <a:endParaRPr lang="en-US" sz="1600" dirty="0">
              <a:latin typeface="Bahnschrift Light" panose="020B0502040204020203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Bahnschrift Light" panose="020B0502040204020203" pitchFamily="34" charset="0"/>
            </a:endParaRPr>
          </a:p>
          <a:p>
            <a:pPr marL="114300" indent="0">
              <a:buNone/>
            </a:pPr>
            <a:endParaRPr lang="en-US" sz="1600" dirty="0">
              <a:latin typeface="Bahnschrift Light" panose="020B0502040204020203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Example – </a:t>
            </a:r>
          </a:p>
          <a:p>
            <a:pPr marL="457200" lvl="1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f</a:t>
            </a:r>
            <a:r>
              <a:rPr lang="en-US" dirty="0" smtClean="0">
                <a:latin typeface="Bahnschrift Light" panose="020B0502040204020203" pitchFamily="34" charset="0"/>
              </a:rPr>
              <a:t>unction foo () {</a:t>
            </a:r>
          </a:p>
          <a:p>
            <a:pPr marL="457200" lvl="1" indent="0"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if(true) {</a:t>
            </a:r>
          </a:p>
          <a:p>
            <a:pPr marL="457200" lvl="1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 err="1" smtClean="0">
                <a:latin typeface="Bahnschrift Light" panose="020B0502040204020203" pitchFamily="34" charset="0"/>
              </a:rPr>
              <a:t>var</a:t>
            </a:r>
            <a:r>
              <a:rPr lang="en-US" dirty="0" smtClean="0">
                <a:latin typeface="Bahnschrift Light" panose="020B0502040204020203" pitchFamily="34" charset="0"/>
              </a:rPr>
              <a:t> fruit = ‘apple’;                    </a:t>
            </a:r>
            <a:r>
              <a:rPr lang="en-US" sz="1200" dirty="0" smtClean="0">
                <a:latin typeface="Bahnschrift Light" panose="020B0502040204020203" pitchFamily="34" charset="0"/>
              </a:rPr>
              <a:t>//</a:t>
            </a:r>
            <a:r>
              <a:rPr lang="en-US" sz="1200" dirty="0">
                <a:latin typeface="Bahnschrift Light" panose="020B0502040204020203" pitchFamily="34" charset="0"/>
              </a:rPr>
              <a:t>exist in function scope</a:t>
            </a:r>
            <a:endParaRPr lang="en-US" sz="1200" dirty="0" smtClean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 smtClean="0">
                <a:latin typeface="Bahnschrift Light" panose="020B0502040204020203" pitchFamily="34" charset="0"/>
              </a:rPr>
              <a:t>let vegetable = ‘carrot’;          </a:t>
            </a:r>
            <a:r>
              <a:rPr lang="en-US" sz="1200" dirty="0" smtClean="0">
                <a:latin typeface="Bahnschrift Light" panose="020B0502040204020203" pitchFamily="34" charset="0"/>
              </a:rPr>
              <a:t>//</a:t>
            </a:r>
            <a:r>
              <a:rPr lang="en-US" sz="1200" dirty="0">
                <a:latin typeface="Bahnschrift Light" panose="020B0502040204020203" pitchFamily="34" charset="0"/>
              </a:rPr>
              <a:t>exist in </a:t>
            </a:r>
            <a:r>
              <a:rPr lang="en-US" sz="1200" dirty="0" smtClean="0">
                <a:latin typeface="Bahnschrift Light" panose="020B0502040204020203" pitchFamily="34" charset="0"/>
              </a:rPr>
              <a:t>block scope</a:t>
            </a:r>
          </a:p>
          <a:p>
            <a:pPr marL="457200" lvl="1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 err="1" smtClean="0">
                <a:latin typeface="Bahnschrift Light" panose="020B0502040204020203" pitchFamily="34" charset="0"/>
              </a:rPr>
              <a:t>const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choco</a:t>
            </a:r>
            <a:r>
              <a:rPr lang="en-US" dirty="0" smtClean="0">
                <a:latin typeface="Bahnschrift Light" panose="020B0502040204020203" pitchFamily="34" charset="0"/>
              </a:rPr>
              <a:t> = ‘dark </a:t>
            </a:r>
            <a:r>
              <a:rPr lang="en-US" dirty="0" err="1" smtClean="0">
                <a:latin typeface="Bahnschrift Light" panose="020B0502040204020203" pitchFamily="34" charset="0"/>
              </a:rPr>
              <a:t>choco</a:t>
            </a:r>
            <a:r>
              <a:rPr lang="en-US" dirty="0" smtClean="0">
                <a:latin typeface="Bahnschrift Light" panose="020B0502040204020203" pitchFamily="34" charset="0"/>
              </a:rPr>
              <a:t>’;   </a:t>
            </a:r>
            <a:r>
              <a:rPr lang="en-US" sz="1200" dirty="0" smtClean="0">
                <a:latin typeface="Bahnschrift Light" panose="020B0502040204020203" pitchFamily="34" charset="0"/>
              </a:rPr>
              <a:t>//exist in block scope</a:t>
            </a:r>
          </a:p>
          <a:p>
            <a:pPr marL="457200" lvl="1" indent="0"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console.log(fruit);                       </a:t>
            </a:r>
            <a:r>
              <a:rPr lang="en-US" sz="1200" dirty="0" smtClean="0">
                <a:latin typeface="Bahnschrift Light" panose="020B0502040204020203" pitchFamily="34" charset="0"/>
              </a:rPr>
              <a:t>// apple</a:t>
            </a:r>
          </a:p>
          <a:p>
            <a:pPr marL="457200" lvl="1" indent="0"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console.log(vegetable);             </a:t>
            </a:r>
            <a:r>
              <a:rPr lang="en-US" sz="1200" dirty="0" smtClean="0">
                <a:latin typeface="Bahnschrift Light" panose="020B0502040204020203" pitchFamily="34" charset="0"/>
              </a:rPr>
              <a:t>// vegetable not defined</a:t>
            </a:r>
          </a:p>
          <a:p>
            <a:pPr marL="457200" lvl="1" indent="0"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console.log(</a:t>
            </a:r>
            <a:r>
              <a:rPr lang="en-US" dirty="0" err="1" smtClean="0">
                <a:latin typeface="Bahnschrift Light" panose="020B0502040204020203" pitchFamily="34" charset="0"/>
              </a:rPr>
              <a:t>choco</a:t>
            </a:r>
            <a:r>
              <a:rPr lang="en-US" dirty="0" smtClean="0">
                <a:latin typeface="Bahnschrift Light" panose="020B0502040204020203" pitchFamily="34" charset="0"/>
              </a:rPr>
              <a:t>);                   </a:t>
            </a:r>
            <a:r>
              <a:rPr lang="en-US" sz="1200" dirty="0" smtClean="0">
                <a:latin typeface="Bahnschrift Light" panose="020B0502040204020203" pitchFamily="34" charset="0"/>
              </a:rPr>
              <a:t>// </a:t>
            </a:r>
            <a:r>
              <a:rPr lang="en-US" sz="1200" dirty="0" err="1" smtClean="0">
                <a:latin typeface="Bahnschrift Light" panose="020B0502040204020203" pitchFamily="34" charset="0"/>
              </a:rPr>
              <a:t>choco</a:t>
            </a:r>
            <a:r>
              <a:rPr lang="en-US" sz="1200" dirty="0" smtClean="0">
                <a:latin typeface="Bahnschrift Light" panose="020B0502040204020203" pitchFamily="34" charset="0"/>
              </a:rPr>
              <a:t> not defined</a:t>
            </a:r>
          </a:p>
          <a:p>
            <a:pPr marL="457200" lvl="1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}</a:t>
            </a:r>
            <a:endParaRPr lang="en-US" dirty="0" smtClean="0">
              <a:latin typeface="Bahnschrift Light" panose="020B0502040204020203" pitchFamily="34" charset="0"/>
            </a:endParaRPr>
          </a:p>
          <a:p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7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scope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7" y="2301766"/>
            <a:ext cx="11487807" cy="4288220"/>
          </a:xfrm>
        </p:spPr>
        <p:txBody>
          <a:bodyPr numCol="2" spc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Bahnschrift Light" panose="020B0502040204020203" pitchFamily="34" charset="0"/>
              </a:rPr>
              <a:t>Lexical </a:t>
            </a:r>
            <a:r>
              <a:rPr lang="en-IN" sz="1600" b="1" dirty="0" smtClean="0">
                <a:latin typeface="Bahnschrift Light" panose="020B0502040204020203" pitchFamily="34" charset="0"/>
              </a:rPr>
              <a:t>Scope –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C</a:t>
            </a:r>
            <a:r>
              <a:rPr lang="en-US" dirty="0" smtClean="0">
                <a:latin typeface="Bahnschrift Light" panose="020B0502040204020203" pitchFamily="34" charset="0"/>
              </a:rPr>
              <a:t>hildren </a:t>
            </a:r>
            <a:r>
              <a:rPr lang="en-US" dirty="0">
                <a:latin typeface="Bahnschrift Light" panose="020B0502040204020203" pitchFamily="34" charset="0"/>
              </a:rPr>
              <a:t>scope have the access to the variables defined in the parent scope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In other words, </a:t>
            </a:r>
            <a:r>
              <a:rPr lang="en-US" dirty="0">
                <a:latin typeface="Bahnschrift Light" panose="020B0502040204020203" pitchFamily="34" charset="0"/>
              </a:rPr>
              <a:t>the inner function scope can access variables from the outer function scope.</a:t>
            </a: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Bahnschrift Light" panose="020B0502040204020203" pitchFamily="34" charset="0"/>
              </a:rPr>
              <a:t>Example –</a:t>
            </a:r>
            <a:r>
              <a:rPr lang="en-IN" sz="1600" dirty="0" smtClean="0">
                <a:latin typeface="Bahnschrift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function foo1 () {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   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fruit = ‘</a:t>
            </a:r>
            <a:r>
              <a:rPr lang="en-US" sz="1600" dirty="0" smtClean="0">
                <a:latin typeface="Bahnschrift Light" panose="020B0502040204020203" pitchFamily="34" charset="0"/>
              </a:rPr>
              <a:t>apple’;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   let </a:t>
            </a:r>
            <a:r>
              <a:rPr lang="en-US" sz="1600" dirty="0">
                <a:latin typeface="Bahnschrift Light" panose="020B0502040204020203" pitchFamily="34" charset="0"/>
              </a:rPr>
              <a:t>vegetable = ‘carrot’;         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  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choco</a:t>
            </a:r>
            <a:r>
              <a:rPr lang="en-US" sz="1600" dirty="0">
                <a:latin typeface="Bahnschrift Light" panose="020B0502040204020203" pitchFamily="34" charset="0"/>
              </a:rPr>
              <a:t> = ‘dark </a:t>
            </a:r>
            <a:r>
              <a:rPr lang="en-US" sz="1600" dirty="0" err="1">
                <a:latin typeface="Bahnschrift Light" panose="020B0502040204020203" pitchFamily="34" charset="0"/>
              </a:rPr>
              <a:t>choco</a:t>
            </a:r>
            <a:r>
              <a:rPr lang="en-US" sz="1600" dirty="0" smtClean="0">
                <a:latin typeface="Bahnschrift Light" panose="020B0502040204020203" pitchFamily="34" charset="0"/>
              </a:rPr>
              <a:t>’;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   function foo2 () {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console.log(fruit, vegetable,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choco</a:t>
            </a:r>
            <a:r>
              <a:rPr lang="en-US" sz="1600" dirty="0" smtClean="0">
                <a:latin typeface="Bahnschrift Light" panose="020B0502040204020203" pitchFamily="34" charset="0"/>
              </a:rPr>
              <a:t>); </a:t>
            </a:r>
            <a:r>
              <a:rPr lang="en-US" sz="1200" dirty="0">
                <a:latin typeface="Bahnschrift Light" panose="020B0502040204020203" pitchFamily="34" charset="0"/>
              </a:rPr>
              <a:t>//apple</a:t>
            </a:r>
            <a:r>
              <a:rPr lang="en-US" sz="1200" dirty="0" smtClean="0">
                <a:latin typeface="Bahnschrift Light" panose="020B0502040204020203" pitchFamily="34" charset="0"/>
              </a:rPr>
              <a:t>, carrot, dark </a:t>
            </a:r>
            <a:r>
              <a:rPr lang="en-US" sz="1200" dirty="0" err="1">
                <a:latin typeface="Bahnschrift Light" panose="020B0502040204020203" pitchFamily="34" charset="0"/>
              </a:rPr>
              <a:t>choco</a:t>
            </a:r>
            <a:endParaRPr lang="en-US" sz="1200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   foo2 ();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}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foo1 ();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7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Hoisting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Variables and function declarations are moved to the top of their scope before code execution.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0986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Hoisting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6" y="2603500"/>
            <a:ext cx="11144923" cy="385108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D</a:t>
            </a:r>
            <a:r>
              <a:rPr lang="en-US" sz="1600" dirty="0" smtClean="0">
                <a:latin typeface="Bahnschrift Light" panose="020B0502040204020203" pitchFamily="34" charset="0"/>
              </a:rPr>
              <a:t>efault </a:t>
            </a:r>
            <a:r>
              <a:rPr lang="en-US" sz="1600" dirty="0">
                <a:latin typeface="Bahnschrift Light" panose="020B0502040204020203" pitchFamily="34" charset="0"/>
              </a:rPr>
              <a:t>behavior of defining all the declarations at the top of the scope before code </a:t>
            </a:r>
            <a:r>
              <a:rPr lang="en-US" sz="1600" dirty="0" smtClean="0">
                <a:latin typeface="Bahnschrift Light" panose="020B0502040204020203" pitchFamily="34" charset="0"/>
              </a:rPr>
              <a:t>execution.</a:t>
            </a:r>
          </a:p>
          <a:p>
            <a:r>
              <a:rPr lang="en-US" sz="1600" dirty="0" smtClean="0">
                <a:latin typeface="Bahnschrift Light" panose="020B0502040204020203" pitchFamily="34" charset="0"/>
              </a:rPr>
              <a:t>Only </a:t>
            </a:r>
            <a:r>
              <a:rPr lang="en-US" sz="1600" dirty="0">
                <a:latin typeface="Bahnschrift Light" panose="020B0502040204020203" pitchFamily="34" charset="0"/>
              </a:rPr>
              <a:t>hoists declarations, not </a:t>
            </a:r>
            <a:r>
              <a:rPr lang="en-US" sz="1600" dirty="0" smtClean="0">
                <a:latin typeface="Bahnschrift Light" panose="020B0502040204020203" pitchFamily="34" charset="0"/>
              </a:rPr>
              <a:t>initializations.</a:t>
            </a:r>
          </a:p>
          <a:p>
            <a:r>
              <a:rPr lang="en-US" sz="1600" dirty="0" smtClean="0">
                <a:latin typeface="Bahnschrift Light" panose="020B0502040204020203" pitchFamily="34" charset="0"/>
              </a:rPr>
              <a:t>Assigns undeclared </a:t>
            </a:r>
            <a:r>
              <a:rPr lang="en-US" sz="1600" dirty="0">
                <a:latin typeface="Bahnschrift Light" panose="020B0502040204020203" pitchFamily="34" charset="0"/>
              </a:rPr>
              <a:t>variable to the global </a:t>
            </a:r>
            <a:r>
              <a:rPr lang="en-US" sz="1600" dirty="0" smtClean="0">
                <a:latin typeface="Bahnschrift Light" panose="020B0502040204020203" pitchFamily="34" charset="0"/>
              </a:rPr>
              <a:t>scope</a:t>
            </a:r>
          </a:p>
          <a:p>
            <a:endParaRPr lang="en-US" sz="1400" b="1" dirty="0">
              <a:latin typeface="Bahnschrift Light" panose="020B0502040204020203" pitchFamily="34" charset="0"/>
            </a:endParaRPr>
          </a:p>
          <a:p>
            <a:pPr marL="3200400" lvl="7" indent="0">
              <a:buNone/>
            </a:pPr>
            <a:r>
              <a:rPr lang="en-US" sz="800" b="1" dirty="0" smtClean="0">
                <a:latin typeface="Bahnschrift Light" panose="020B0502040204020203" pitchFamily="34" charset="0"/>
              </a:rPr>
              <a:t>	</a:t>
            </a:r>
            <a:r>
              <a:rPr lang="en-IN" b="1" dirty="0" smtClean="0">
                <a:latin typeface="+mj-lt"/>
              </a:rPr>
              <a:t>alert ( ‘x = ‘ + x); </a:t>
            </a:r>
            <a:r>
              <a:rPr lang="en-IN" dirty="0" smtClean="0">
                <a:latin typeface="+mj-lt"/>
              </a:rPr>
              <a:t>// x is undefined</a:t>
            </a:r>
            <a:r>
              <a:rPr lang="en-IN" b="1" dirty="0" smtClean="0">
                <a:latin typeface="+mj-lt"/>
              </a:rPr>
              <a:t>		   function hoist () {</a:t>
            </a:r>
          </a:p>
          <a:p>
            <a:pPr marL="3200400" lvl="7" indent="0">
              <a:buNone/>
            </a:pPr>
            <a:r>
              <a:rPr lang="en-IN" b="1" dirty="0">
                <a:latin typeface="+mj-lt"/>
              </a:rPr>
              <a:t>	</a:t>
            </a:r>
            <a:r>
              <a:rPr lang="en-IN" b="1" dirty="0" err="1"/>
              <a:t>var</a:t>
            </a:r>
            <a:r>
              <a:rPr lang="en-IN" b="1" dirty="0"/>
              <a:t> x = 1</a:t>
            </a:r>
            <a:r>
              <a:rPr lang="en-IN" b="1" dirty="0" smtClean="0"/>
              <a:t>;							a = 10;</a:t>
            </a:r>
          </a:p>
          <a:p>
            <a:pPr marL="3200400" lvl="7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					</a:t>
            </a:r>
            <a:r>
              <a:rPr lang="en-IN" b="1" dirty="0" err="1" smtClean="0"/>
              <a:t>var</a:t>
            </a:r>
            <a:r>
              <a:rPr lang="en-IN" b="1" dirty="0" smtClean="0"/>
              <a:t> b = 20;</a:t>
            </a:r>
            <a:endParaRPr lang="en-IN" b="1" dirty="0"/>
          </a:p>
          <a:p>
            <a:pPr marL="3200400" lvl="7" indent="0">
              <a:buNone/>
            </a:pPr>
            <a:r>
              <a:rPr lang="en-IN" b="1" dirty="0">
                <a:latin typeface="+mj-lt"/>
              </a:rPr>
              <a:t>	</a:t>
            </a:r>
            <a:r>
              <a:rPr lang="en-IN" b="1" dirty="0" smtClean="0">
                <a:latin typeface="+mj-lt"/>
              </a:rPr>
              <a:t>							   }  </a:t>
            </a:r>
          </a:p>
          <a:p>
            <a:pPr marL="3200400" lvl="7" indent="0">
              <a:buNone/>
            </a:pPr>
            <a:r>
              <a:rPr lang="en-IN" b="1" dirty="0">
                <a:latin typeface="+mj-lt"/>
              </a:rPr>
              <a:t>	</a:t>
            </a:r>
            <a:r>
              <a:rPr lang="en-IN" b="1" dirty="0" smtClean="0">
                <a:latin typeface="+mj-lt"/>
              </a:rPr>
              <a:t>							   hoist();</a:t>
            </a:r>
          </a:p>
          <a:p>
            <a:pPr marL="3200400" lvl="7" indent="0">
              <a:buNone/>
            </a:pPr>
            <a:r>
              <a:rPr lang="en-IN" b="1" dirty="0">
                <a:latin typeface="+mj-lt"/>
              </a:rPr>
              <a:t>	</a:t>
            </a:r>
            <a:r>
              <a:rPr lang="en-IN" b="1" dirty="0" smtClean="0">
                <a:latin typeface="+mj-lt"/>
              </a:rPr>
              <a:t>						              console.log(a, b)      </a:t>
            </a:r>
            <a:r>
              <a:rPr lang="en-IN" dirty="0" smtClean="0">
                <a:latin typeface="+mj-lt"/>
              </a:rPr>
              <a:t>// 10, b is not defined</a:t>
            </a:r>
            <a:r>
              <a:rPr lang="en-IN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4" y="4057918"/>
            <a:ext cx="3019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Hoisting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445845"/>
            <a:ext cx="11161986" cy="1390431"/>
          </a:xfrm>
        </p:spPr>
        <p:txBody>
          <a:bodyPr/>
          <a:lstStyle/>
          <a:p>
            <a:r>
              <a:rPr lang="en-IN" dirty="0" smtClean="0"/>
              <a:t>Functions are classified as –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Function declarations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Function </a:t>
            </a:r>
            <a:r>
              <a:rPr lang="en-IN" dirty="0" smtClean="0"/>
              <a:t>expressions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  <a:p>
            <a:pPr lvl="8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966" y="4069693"/>
            <a:ext cx="11161986" cy="262539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" y="4567838"/>
            <a:ext cx="5143317" cy="1759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68" y="4567838"/>
            <a:ext cx="5847202" cy="17593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3779" y="3991960"/>
            <a:ext cx="11582399" cy="24193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dirty="0" smtClean="0"/>
              <a:t>Function declaration, can be hoisted.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US" dirty="0"/>
              <a:t>Function expressions, however are not hoisted.</a:t>
            </a:r>
            <a:endParaRPr lang="en-IN" dirty="0" smtClean="0"/>
          </a:p>
          <a:p>
            <a:pPr lvl="8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1088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343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Light</vt:lpstr>
      <vt:lpstr>Century Gothic</vt:lpstr>
      <vt:lpstr>Wingdings</vt:lpstr>
      <vt:lpstr>Wingdings 3</vt:lpstr>
      <vt:lpstr>Ion Boardroom</vt:lpstr>
      <vt:lpstr>Javascript Concepts</vt:lpstr>
      <vt:lpstr>Scoping</vt:lpstr>
      <vt:lpstr>What is scoping?</vt:lpstr>
      <vt:lpstr>Types of scope -</vt:lpstr>
      <vt:lpstr>Types of scope -</vt:lpstr>
      <vt:lpstr>Types of scope -</vt:lpstr>
      <vt:lpstr>Hoisting</vt:lpstr>
      <vt:lpstr>Variable Hoisting</vt:lpstr>
      <vt:lpstr>Function Hoisting</vt:lpstr>
      <vt:lpstr>Currying</vt:lpstr>
      <vt:lpstr>Currying</vt:lpstr>
      <vt:lpstr>Currying Example</vt:lpstr>
      <vt:lpstr>Closure</vt:lpstr>
      <vt:lpstr>Closure</vt:lpstr>
      <vt:lpstr>Closure Example</vt:lpstr>
      <vt:lpstr>Any Queries ?  </vt:lpstr>
      <vt:lpstr>Thank you          - Shobika Babu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Concepts</dc:title>
  <dc:creator>Lenovo</dc:creator>
  <cp:lastModifiedBy>Lenovo</cp:lastModifiedBy>
  <cp:revision>33</cp:revision>
  <dcterms:created xsi:type="dcterms:W3CDTF">2020-09-08T11:30:37Z</dcterms:created>
  <dcterms:modified xsi:type="dcterms:W3CDTF">2020-09-09T15:12:22Z</dcterms:modified>
</cp:coreProperties>
</file>