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5"/>
  </p:notesMasterIdLst>
  <p:sldIdLst>
    <p:sldId id="257" r:id="rId2"/>
    <p:sldId id="274" r:id="rId3"/>
    <p:sldId id="275" r:id="rId4"/>
    <p:sldId id="273" r:id="rId5"/>
    <p:sldId id="277" r:id="rId6"/>
    <p:sldId id="278" r:id="rId7"/>
    <p:sldId id="280" r:id="rId8"/>
    <p:sldId id="287" r:id="rId9"/>
    <p:sldId id="261" r:id="rId10"/>
    <p:sldId id="260" r:id="rId11"/>
    <p:sldId id="262" r:id="rId12"/>
    <p:sldId id="263" r:id="rId13"/>
    <p:sldId id="264" r:id="rId14"/>
    <p:sldId id="266" r:id="rId15"/>
    <p:sldId id="267" r:id="rId16"/>
    <p:sldId id="269" r:id="rId17"/>
    <p:sldId id="279" r:id="rId18"/>
    <p:sldId id="281" r:id="rId19"/>
    <p:sldId id="282" r:id="rId20"/>
    <p:sldId id="283" r:id="rId21"/>
    <p:sldId id="284" r:id="rId22"/>
    <p:sldId id="285" r:id="rId23"/>
    <p:sldId id="28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5400"/>
    <a:srgbClr val="003865"/>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1"/>
    <p:restoredTop sz="79358"/>
  </p:normalViewPr>
  <p:slideViewPr>
    <p:cSldViewPr snapToGrid="0">
      <p:cViewPr varScale="1">
        <p:scale>
          <a:sx n="96" d="100"/>
          <a:sy n="96" d="100"/>
        </p:scale>
        <p:origin x="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5B407-B9A6-2B40-AFA9-2691A48133A4}" type="datetimeFigureOut">
              <a:rPr lang="en-US" smtClean="0"/>
              <a:t>5/25/25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1E436-88B8-C644-A914-613F0742C00C}" type="slidenum">
              <a:rPr lang="en-US" smtClean="0"/>
              <a:t>‹#›</a:t>
            </a:fld>
            <a:endParaRPr lang="en-US"/>
          </a:p>
        </p:txBody>
      </p:sp>
    </p:spTree>
    <p:extLst>
      <p:ext uri="{BB962C8B-B14F-4D97-AF65-F5344CB8AC3E}">
        <p14:creationId xmlns:p14="http://schemas.microsoft.com/office/powerpoint/2010/main" val="3977840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1</a:t>
            </a:fld>
            <a:endParaRPr lang="en-US"/>
          </a:p>
        </p:txBody>
      </p:sp>
    </p:spTree>
    <p:extLst>
      <p:ext uri="{BB962C8B-B14F-4D97-AF65-F5344CB8AC3E}">
        <p14:creationId xmlns:p14="http://schemas.microsoft.com/office/powerpoint/2010/main" val="357028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AD31F-EA99-8987-4EE8-6886AA1EA8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3F8F77-2EE7-0EF6-331D-96372C2B0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D989C4-8D5D-F23E-3693-FC18B8C051DC}"/>
              </a:ext>
            </a:extLst>
          </p:cNvPr>
          <p:cNvSpPr>
            <a:spLocks noGrp="1"/>
          </p:cNvSpPr>
          <p:nvPr>
            <p:ph type="body" idx="1"/>
          </p:nvPr>
        </p:nvSpPr>
        <p:spPr/>
        <p:txBody>
          <a:bodyPr/>
          <a:lstStyle/>
          <a:p>
            <a:pPr rtl="0">
              <a:spcBef>
                <a:spcPts val="1900"/>
              </a:spcBef>
              <a:spcAft>
                <a:spcPts val="1900"/>
              </a:spcAft>
            </a:pPr>
            <a:r>
              <a:rPr lang="en-US" sz="1800" b="0" i="0" u="none" strike="noStrike" dirty="0">
                <a:solidFill>
                  <a:srgbClr val="0D0D0D"/>
                </a:solidFill>
                <a:effectLst/>
                <a:latin typeface="Roboto" panose="02000000000000000000" pitchFamily="2" charset="0"/>
              </a:rPr>
              <a:t>In the Narrative Formation layer, we do more than just analyze data – we transform it into stories. This is where students learn how to turn complex economic analyses into narratives that are not only informative but also truly engaging. They're crafting stories that not only capture attention but also resonate with diverse audiences, including the local media. This isn't about creating dry, academic reports; it's about bringing economics to life, making it accessible and relevant to everyone. So that they can talk about the research they’re doing during family dinner.</a:t>
            </a:r>
            <a:endParaRPr lang="en-US" sz="2800" b="0" dirty="0">
              <a:effectLst/>
            </a:endParaRPr>
          </a:p>
          <a:p>
            <a:pPr rtl="0">
              <a:spcBef>
                <a:spcPts val="1900"/>
              </a:spcBef>
            </a:pPr>
            <a:r>
              <a:rPr lang="en-US" sz="1800" b="0" i="0" u="none" strike="noStrike" dirty="0">
                <a:solidFill>
                  <a:srgbClr val="0D0D0D"/>
                </a:solidFill>
                <a:effectLst/>
                <a:latin typeface="Roboto" panose="02000000000000000000" pitchFamily="2" charset="0"/>
              </a:rPr>
              <a:t>Furthermore, this layer of our program offers a unique sense of recognition for the students. It's a way for them to see that their efforts are being noticed and appreciated, rather than feeling like their hard work is just disappearing into the void. This recognition plays a crucial role in building their confidence. So on this layer, our students see their work reaching real people, sparking discussions, and making an impact. It’s incredibly validating and encourages them to keep pushing their boundaries. This whole process is not just about learning and development; it's also about empowerment and building a sense of accomplishment among our young economists."</a:t>
            </a:r>
            <a:endParaRPr lang="en-US" sz="2800" b="0" dirty="0">
              <a:effectLst/>
            </a:endParaRPr>
          </a:p>
          <a:p>
            <a:pPr rtl="0">
              <a:spcBef>
                <a:spcPts val="1900"/>
              </a:spcBef>
            </a:pPr>
            <a:r>
              <a:rPr lang="en-US" sz="1800" b="0" i="0" u="none" strike="noStrike" dirty="0">
                <a:solidFill>
                  <a:srgbClr val="0D0D0D"/>
                </a:solidFill>
                <a:effectLst/>
                <a:latin typeface="Roboto" panose="02000000000000000000" pitchFamily="2" charset="0"/>
              </a:rPr>
              <a:t>Then joke about the field of economics publication</a:t>
            </a:r>
            <a:endParaRPr lang="en-US" sz="2800" b="0" dirty="0">
              <a:effectLst/>
            </a:endParaRPr>
          </a:p>
          <a:p>
            <a:br>
              <a:rPr lang="en-US" sz="2800" b="0" dirty="0">
                <a:effectLst/>
              </a:rPr>
            </a:br>
            <a:br>
              <a:rPr lang="en-US" b="0" dirty="0">
                <a:effectLst/>
              </a:rPr>
            </a:br>
            <a:endParaRPr lang="en-US" dirty="0"/>
          </a:p>
        </p:txBody>
      </p:sp>
      <p:sp>
        <p:nvSpPr>
          <p:cNvPr id="4" name="Slide Number Placeholder 3">
            <a:extLst>
              <a:ext uri="{FF2B5EF4-FFF2-40B4-BE49-F238E27FC236}">
                <a16:creationId xmlns:a16="http://schemas.microsoft.com/office/drawing/2014/main" id="{6ED05BCC-E105-D79B-B2B7-D19D75A886AD}"/>
              </a:ext>
            </a:extLst>
          </p:cNvPr>
          <p:cNvSpPr>
            <a:spLocks noGrp="1"/>
          </p:cNvSpPr>
          <p:nvPr>
            <p:ph type="sldNum" sz="quarter" idx="5"/>
          </p:nvPr>
        </p:nvSpPr>
        <p:spPr/>
        <p:txBody>
          <a:bodyPr/>
          <a:lstStyle/>
          <a:p>
            <a:fld id="{90D1E436-88B8-C644-A914-613F0742C00C}" type="slidenum">
              <a:rPr lang="en-US" smtClean="0"/>
              <a:t>12</a:t>
            </a:fld>
            <a:endParaRPr lang="en-US"/>
          </a:p>
        </p:txBody>
      </p:sp>
    </p:spTree>
    <p:extLst>
      <p:ext uri="{BB962C8B-B14F-4D97-AF65-F5344CB8AC3E}">
        <p14:creationId xmlns:p14="http://schemas.microsoft.com/office/powerpoint/2010/main" val="3952385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D559C-16B7-8824-3D89-08BF619AB3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A3B758-E6C3-FE6E-C6C6-908FE63E25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80780E-A291-E6E9-8256-6ABDBF02007A}"/>
              </a:ext>
            </a:extLst>
          </p:cNvPr>
          <p:cNvSpPr>
            <a:spLocks noGrp="1"/>
          </p:cNvSpPr>
          <p:nvPr>
            <p:ph type="body" idx="1"/>
          </p:nvPr>
        </p:nvSpPr>
        <p:spPr/>
        <p:txBody>
          <a:bodyPr/>
          <a:lstStyle/>
          <a:p>
            <a:pPr rtl="0">
              <a:spcBef>
                <a:spcPts val="1900"/>
              </a:spcBef>
              <a:spcAft>
                <a:spcPts val="1900"/>
              </a:spcAft>
            </a:pPr>
            <a:r>
              <a:rPr lang="en-US" sz="1800" b="0" i="0" u="none" strike="noStrike" dirty="0">
                <a:solidFill>
                  <a:srgbClr val="0D0D0D"/>
                </a:solidFill>
                <a:effectLst/>
                <a:latin typeface="Roboto" panose="02000000000000000000" pitchFamily="2" charset="0"/>
              </a:rPr>
              <a:t>In the Narrative Formation layer, we do more than just analyze data – we transform it into stories. This is where students learn how to turn complex economic analyses into narratives that are not only informative but also truly engaging. They're crafting stories that not only capture attention but also resonate with diverse audiences, including the local media. This isn't about creating dry, academic reports; it's about bringing economics to life, making it accessible and relevant to everyone. So that they can talk about the research they’re doing during family dinner.</a:t>
            </a:r>
            <a:endParaRPr lang="en-US" sz="2800" b="0" dirty="0">
              <a:effectLst/>
            </a:endParaRPr>
          </a:p>
          <a:p>
            <a:pPr rtl="0">
              <a:spcBef>
                <a:spcPts val="1900"/>
              </a:spcBef>
            </a:pPr>
            <a:r>
              <a:rPr lang="en-US" sz="1800" b="0" i="0" u="none" strike="noStrike" dirty="0">
                <a:solidFill>
                  <a:srgbClr val="0D0D0D"/>
                </a:solidFill>
                <a:effectLst/>
                <a:latin typeface="Roboto" panose="02000000000000000000" pitchFamily="2" charset="0"/>
              </a:rPr>
              <a:t>Furthermore, this layer of our program offers a unique sense of recognition for the students. It's a way for them to see that their efforts are being noticed and appreciated, rather than feeling like their hard work is just disappearing into the void. This recognition plays a crucial role in building their confidence. So on this layer, our students see their work reaching real people, sparking discussions, and making an impact. It’s incredibly validating and encourages them to keep pushing their boundaries. This whole process is not just about learning and development; it's also about empowerment and building a sense of accomplishment among our young economists."</a:t>
            </a:r>
            <a:endParaRPr lang="en-US" sz="2800" b="0" dirty="0">
              <a:effectLst/>
            </a:endParaRPr>
          </a:p>
          <a:p>
            <a:pPr rtl="0">
              <a:spcBef>
                <a:spcPts val="1900"/>
              </a:spcBef>
            </a:pPr>
            <a:r>
              <a:rPr lang="en-US" sz="1800" b="0" i="0" u="none" strike="noStrike" dirty="0">
                <a:solidFill>
                  <a:srgbClr val="0D0D0D"/>
                </a:solidFill>
                <a:effectLst/>
                <a:latin typeface="Roboto" panose="02000000000000000000" pitchFamily="2" charset="0"/>
              </a:rPr>
              <a:t>Then joke about the field of economics publication</a:t>
            </a:r>
            <a:endParaRPr lang="en-US" sz="2800" b="0" dirty="0">
              <a:effectLst/>
            </a:endParaRPr>
          </a:p>
          <a:p>
            <a:br>
              <a:rPr lang="en-US" sz="2800" b="0" dirty="0">
                <a:effectLst/>
              </a:rPr>
            </a:br>
            <a:br>
              <a:rPr lang="en-US" b="0" dirty="0">
                <a:effectLst/>
              </a:rPr>
            </a:br>
            <a:endParaRPr lang="en-US" dirty="0"/>
          </a:p>
        </p:txBody>
      </p:sp>
      <p:sp>
        <p:nvSpPr>
          <p:cNvPr id="4" name="Slide Number Placeholder 3">
            <a:extLst>
              <a:ext uri="{FF2B5EF4-FFF2-40B4-BE49-F238E27FC236}">
                <a16:creationId xmlns:a16="http://schemas.microsoft.com/office/drawing/2014/main" id="{C187152F-12DC-BB23-A5DA-3D8A5D9EBD55}"/>
              </a:ext>
            </a:extLst>
          </p:cNvPr>
          <p:cNvSpPr>
            <a:spLocks noGrp="1"/>
          </p:cNvSpPr>
          <p:nvPr>
            <p:ph type="sldNum" sz="quarter" idx="5"/>
          </p:nvPr>
        </p:nvSpPr>
        <p:spPr/>
        <p:txBody>
          <a:bodyPr/>
          <a:lstStyle/>
          <a:p>
            <a:fld id="{90D1E436-88B8-C644-A914-613F0742C00C}" type="slidenum">
              <a:rPr lang="en-US" smtClean="0"/>
              <a:t>13</a:t>
            </a:fld>
            <a:endParaRPr lang="en-US"/>
          </a:p>
        </p:txBody>
      </p:sp>
    </p:spTree>
    <p:extLst>
      <p:ext uri="{BB962C8B-B14F-4D97-AF65-F5344CB8AC3E}">
        <p14:creationId xmlns:p14="http://schemas.microsoft.com/office/powerpoint/2010/main" val="1183060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14</a:t>
            </a:fld>
            <a:endParaRPr lang="en-US"/>
          </a:p>
        </p:txBody>
      </p:sp>
    </p:spTree>
    <p:extLst>
      <p:ext uri="{BB962C8B-B14F-4D97-AF65-F5344CB8AC3E}">
        <p14:creationId xmlns:p14="http://schemas.microsoft.com/office/powerpoint/2010/main" val="55370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15</a:t>
            </a:fld>
            <a:endParaRPr lang="en-US"/>
          </a:p>
        </p:txBody>
      </p:sp>
    </p:spTree>
    <p:extLst>
      <p:ext uri="{BB962C8B-B14F-4D97-AF65-F5344CB8AC3E}">
        <p14:creationId xmlns:p14="http://schemas.microsoft.com/office/powerpoint/2010/main" val="688053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17</a:t>
            </a:fld>
            <a:endParaRPr lang="en-US"/>
          </a:p>
        </p:txBody>
      </p:sp>
    </p:spTree>
    <p:extLst>
      <p:ext uri="{BB962C8B-B14F-4D97-AF65-F5344CB8AC3E}">
        <p14:creationId xmlns:p14="http://schemas.microsoft.com/office/powerpoint/2010/main" val="3735878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19</a:t>
            </a:fld>
            <a:endParaRPr lang="en-US"/>
          </a:p>
        </p:txBody>
      </p:sp>
    </p:spTree>
    <p:extLst>
      <p:ext uri="{BB962C8B-B14F-4D97-AF65-F5344CB8AC3E}">
        <p14:creationId xmlns:p14="http://schemas.microsoft.com/office/powerpoint/2010/main" val="3825128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20</a:t>
            </a:fld>
            <a:endParaRPr lang="en-US"/>
          </a:p>
        </p:txBody>
      </p:sp>
    </p:spTree>
    <p:extLst>
      <p:ext uri="{BB962C8B-B14F-4D97-AF65-F5344CB8AC3E}">
        <p14:creationId xmlns:p14="http://schemas.microsoft.com/office/powerpoint/2010/main" val="4165133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21</a:t>
            </a:fld>
            <a:endParaRPr lang="en-US"/>
          </a:p>
        </p:txBody>
      </p:sp>
    </p:spTree>
    <p:extLst>
      <p:ext uri="{BB962C8B-B14F-4D97-AF65-F5344CB8AC3E}">
        <p14:creationId xmlns:p14="http://schemas.microsoft.com/office/powerpoint/2010/main" val="3126372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22</a:t>
            </a:fld>
            <a:endParaRPr lang="en-US"/>
          </a:p>
        </p:txBody>
      </p:sp>
    </p:spTree>
    <p:extLst>
      <p:ext uri="{BB962C8B-B14F-4D97-AF65-F5344CB8AC3E}">
        <p14:creationId xmlns:p14="http://schemas.microsoft.com/office/powerpoint/2010/main" val="3252024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E3696-ABB3-9C07-30A9-F776E4C487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06B036-731D-C39B-6BF4-9D619C971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0AD4C6-2388-1F39-E925-E29FA4C462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D282CC-A0E1-D91E-D482-0D9F004C7BCA}"/>
              </a:ext>
            </a:extLst>
          </p:cNvPr>
          <p:cNvSpPr>
            <a:spLocks noGrp="1"/>
          </p:cNvSpPr>
          <p:nvPr>
            <p:ph type="sldNum" sz="quarter" idx="5"/>
          </p:nvPr>
        </p:nvSpPr>
        <p:spPr/>
        <p:txBody>
          <a:bodyPr/>
          <a:lstStyle/>
          <a:p>
            <a:fld id="{90D1E436-88B8-C644-A914-613F0742C00C}" type="slidenum">
              <a:rPr lang="en-US" smtClean="0"/>
              <a:t>23</a:t>
            </a:fld>
            <a:endParaRPr lang="en-US"/>
          </a:p>
        </p:txBody>
      </p:sp>
    </p:spTree>
    <p:extLst>
      <p:ext uri="{BB962C8B-B14F-4D97-AF65-F5344CB8AC3E}">
        <p14:creationId xmlns:p14="http://schemas.microsoft.com/office/powerpoint/2010/main" val="389027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2</a:t>
            </a:fld>
            <a:endParaRPr lang="en-US"/>
          </a:p>
        </p:txBody>
      </p:sp>
    </p:spTree>
    <p:extLst>
      <p:ext uri="{BB962C8B-B14F-4D97-AF65-F5344CB8AC3E}">
        <p14:creationId xmlns:p14="http://schemas.microsoft.com/office/powerpoint/2010/main" val="250594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spcBef>
                <a:spcPts val="1500"/>
              </a:spcBef>
              <a:buFont typeface="Arial" panose="020B0604020202020204" pitchFamily="34" charset="0"/>
              <a:buChar char="•"/>
            </a:pPr>
            <a:r>
              <a:rPr lang="en-US" sz="1200" b="0" i="0" u="none" strike="noStrike" dirty="0">
                <a:solidFill>
                  <a:srgbClr val="0D0D0D"/>
                </a:solidFill>
                <a:effectLst/>
                <a:latin typeface="Arial" panose="020B0604020202020204" pitchFamily="34" charset="0"/>
              </a:rPr>
              <a:t>We are part of the Business School</a:t>
            </a:r>
            <a:br>
              <a:rPr lang="en-US" sz="1200" b="0" i="0" u="none" strike="noStrike" dirty="0">
                <a:solidFill>
                  <a:srgbClr val="0D0D0D"/>
                </a:solidFill>
                <a:effectLst/>
                <a:latin typeface="Arial" panose="020B0604020202020204" pitchFamily="34" charset="0"/>
              </a:rPr>
            </a:br>
            <a:endParaRPr lang="en-US" sz="1200" b="0" i="0" u="none" strike="noStrike" dirty="0">
              <a:solidFill>
                <a:srgbClr val="4285F4"/>
              </a:solidFill>
              <a:effectLst/>
              <a:latin typeface="Arial" panose="020B0604020202020204" pitchFamily="34" charset="0"/>
            </a:endParaRPr>
          </a:p>
          <a:p>
            <a:pPr rtl="0" fontAlgn="base">
              <a:buFont typeface="Arial" panose="020B0604020202020204" pitchFamily="34" charset="0"/>
              <a:buChar char="•"/>
            </a:pPr>
            <a:r>
              <a:rPr lang="en-US" sz="1200" b="0" i="0" u="none" strike="noStrike" dirty="0">
                <a:solidFill>
                  <a:srgbClr val="0D0D0D"/>
                </a:solidFill>
                <a:effectLst/>
                <a:latin typeface="Arial" panose="020B0604020202020204" pitchFamily="34" charset="0"/>
              </a:rPr>
              <a:t>A small, vibrate, and dynamic department, focus on undergraduate education</a:t>
            </a:r>
            <a:br>
              <a:rPr lang="en-US" sz="1200" b="0" i="0" u="none" strike="noStrike" dirty="0">
                <a:solidFill>
                  <a:srgbClr val="0D0D0D"/>
                </a:solidFill>
                <a:effectLst/>
                <a:latin typeface="Arial" panose="020B0604020202020204" pitchFamily="34" charset="0"/>
              </a:rPr>
            </a:br>
            <a:endParaRPr lang="en-US" sz="1200" b="0" i="0" u="none" strike="noStrike" dirty="0">
              <a:solidFill>
                <a:srgbClr val="4285F4"/>
              </a:solidFill>
              <a:effectLst/>
              <a:latin typeface="Arial" panose="020B0604020202020204" pitchFamily="34" charset="0"/>
            </a:endParaRPr>
          </a:p>
          <a:p>
            <a:pPr rtl="0" fontAlgn="base">
              <a:buFont typeface="Arial" panose="020B0604020202020204" pitchFamily="34" charset="0"/>
              <a:buChar char="•"/>
            </a:pPr>
            <a:r>
              <a:rPr lang="en-US" sz="1200" b="0" i="0" u="none" strike="noStrike" dirty="0">
                <a:solidFill>
                  <a:srgbClr val="0D0D0D"/>
                </a:solidFill>
                <a:effectLst/>
                <a:latin typeface="Arial" panose="020B0604020202020204" pitchFamily="34" charset="0"/>
              </a:rPr>
              <a:t>Currently 243 undergraduates (major)</a:t>
            </a:r>
            <a:br>
              <a:rPr lang="en-US" sz="1200" b="0" i="0" u="none" strike="noStrike" dirty="0">
                <a:solidFill>
                  <a:srgbClr val="0D0D0D"/>
                </a:solidFill>
                <a:effectLst/>
                <a:latin typeface="Arial" panose="020B0604020202020204" pitchFamily="34" charset="0"/>
              </a:rPr>
            </a:br>
            <a:endParaRPr lang="en-US" sz="1200" b="0" i="0" u="none" strike="noStrike" dirty="0">
              <a:solidFill>
                <a:srgbClr val="4285F4"/>
              </a:solidFill>
              <a:effectLst/>
              <a:latin typeface="Arial" panose="020B0604020202020204" pitchFamily="34" charset="0"/>
            </a:endParaRPr>
          </a:p>
          <a:p>
            <a:pPr rtl="0" fontAlgn="base">
              <a:spcAft>
                <a:spcPts val="1500"/>
              </a:spcAft>
              <a:buFont typeface="Arial" panose="020B0604020202020204" pitchFamily="34" charset="0"/>
              <a:buChar char="•"/>
            </a:pPr>
            <a:r>
              <a:rPr lang="en-US" sz="1200" b="0" i="0" u="none" strike="noStrike" dirty="0">
                <a:solidFill>
                  <a:srgbClr val="0D0D0D"/>
                </a:solidFill>
                <a:effectLst/>
                <a:latin typeface="Arial" panose="020B0604020202020204" pitchFamily="34" charset="0"/>
              </a:rPr>
              <a:t>No graduate program</a:t>
            </a:r>
            <a:endParaRPr lang="en-US" sz="1200" b="0" i="0" u="none" strike="noStrike" dirty="0">
              <a:solidFill>
                <a:srgbClr val="4285F4"/>
              </a:solidFill>
              <a:effectLst/>
              <a:latin typeface="Arial" panose="020B0604020202020204" pitchFamily="34" charset="0"/>
            </a:endParaRPr>
          </a:p>
          <a:p>
            <a:endParaRPr lang="en-US" dirty="0"/>
          </a:p>
          <a:p>
            <a:endParaRPr lang="en-US" dirty="0"/>
          </a:p>
          <a:p>
            <a:pPr rtl="0" fontAlgn="base">
              <a:spcBef>
                <a:spcPts val="1500"/>
              </a:spcBef>
              <a:spcAft>
                <a:spcPts val="1500"/>
              </a:spcAft>
              <a:buFont typeface="Arial" panose="020B0604020202020204" pitchFamily="34" charset="0"/>
              <a:buChar char="•"/>
            </a:pPr>
            <a:r>
              <a:rPr lang="en-US" sz="1200" b="0" i="0" u="none" strike="noStrike" dirty="0">
                <a:solidFill>
                  <a:srgbClr val="0D0D0D"/>
                </a:solidFill>
                <a:effectLst/>
                <a:latin typeface="Roboto" panose="02000000000000000000" pitchFamily="2" charset="0"/>
              </a:rPr>
              <a:t>(7 TT, 3 NTT, Experts in various economic disciplines.).</a:t>
            </a:r>
          </a:p>
          <a:p>
            <a:pPr rtl="0">
              <a:spcBef>
                <a:spcPts val="1900"/>
              </a:spcBef>
              <a:spcAft>
                <a:spcPts val="1900"/>
              </a:spcAft>
            </a:pPr>
            <a:r>
              <a:rPr lang="en-US" sz="1200" b="0" i="0" u="none" strike="noStrike" dirty="0">
                <a:solidFill>
                  <a:srgbClr val="0D0D0D"/>
                </a:solidFill>
                <a:effectLst/>
                <a:latin typeface="Roboto" panose="02000000000000000000" pitchFamily="2" charset="0"/>
              </a:rPr>
              <a:t>One of the key challenges we face, common to many small economics departments, is how to effectively promote and facilitate undergraduate research in economics. On one side of the equation, we have passionate and ambitious students, eager to delve into research. However, a significant obstacle is their limited exposure to research experiences until the latter part of their academic journey. There's a clear interest in research among students, but without the necessary practice and mentorship, many are unsure about how to initiate their research endeavors. As educators, we might sometimes wish for students to magically acquire research skills, but in reality, this approach is far from effective. Learning to conduct research is a process that must be cultivated through hands-on experience.</a:t>
            </a:r>
            <a:endParaRPr lang="en-US" b="0" dirty="0">
              <a:effectLst/>
            </a:endParaRPr>
          </a:p>
          <a:p>
            <a:pPr rtl="0">
              <a:spcBef>
                <a:spcPts val="1900"/>
              </a:spcBef>
            </a:pPr>
            <a:r>
              <a:rPr lang="en-US" sz="1200" b="0" i="0" u="none" strike="noStrike" dirty="0">
                <a:solidFill>
                  <a:srgbClr val="0D0D0D"/>
                </a:solidFill>
                <a:effectLst/>
                <a:latin typeface="Roboto" panose="02000000000000000000" pitchFamily="2" charset="0"/>
              </a:rPr>
              <a:t>On the other side, our department comprises only 10 faculty members, making it impractical to expect each faculty member to mentor a large number of freshmen, especially those just starting to learn the fundamentals of research. This creates a logistical challenge in balancing the desire to foster early research skills with the practical limitations of faculty availability and resources. We need to find innovative solutions to bridge this gap, ensuring that our students receive the guidance and experience they need to become proficient researchers, even with our limited faculty resources.</a:t>
            </a:r>
            <a:endParaRPr lang="en-US" b="0" dirty="0">
              <a:effectLst/>
            </a:endParaRPr>
          </a:p>
          <a:p>
            <a:pPr rtl="0">
              <a:spcBef>
                <a:spcPts val="1900"/>
              </a:spcBef>
              <a:spcAft>
                <a:spcPts val="1900"/>
              </a:spcAft>
            </a:pPr>
            <a:br>
              <a:rPr lang="en-US" b="0" dirty="0">
                <a:effectLst/>
              </a:rPr>
            </a:br>
            <a:r>
              <a:rPr lang="en-US" sz="1200" b="0" i="0" u="none" strike="noStrike" dirty="0">
                <a:solidFill>
                  <a:srgbClr val="0D0D0D"/>
                </a:solidFill>
                <a:effectLst/>
                <a:latin typeface="Roboto" panose="02000000000000000000" pitchFamily="2" charset="0"/>
              </a:rPr>
              <a:t>Reflecting on my personal journey and motivation behind initiating this program, I'm reminded of a pivotal moment during my interview for this position. One of the interviewers, who is now a valued colleague, posed a thought-provoking question that resonated deeply with me. They highlighted the fact that we have an abundance of talented and motivated students eager to delve into research, but given our department's limited size, we face significant challenges in promoting undergraduate research effectively. They asked me, "Sining, if you were hired, what would be your solution to this issue?"</a:t>
            </a:r>
            <a:endParaRPr lang="en-US" b="0" dirty="0">
              <a:effectLst/>
            </a:endParaRPr>
          </a:p>
          <a:p>
            <a:pPr rtl="0">
              <a:spcBef>
                <a:spcPts val="1900"/>
              </a:spcBef>
            </a:pPr>
            <a:r>
              <a:rPr lang="en-US" sz="1200" b="0" i="0" u="none" strike="noStrike" dirty="0">
                <a:solidFill>
                  <a:srgbClr val="0D0D0D"/>
                </a:solidFill>
                <a:effectLst/>
                <a:latin typeface="Roboto" panose="02000000000000000000" pitchFamily="2" charset="0"/>
              </a:rPr>
              <a:t>At that moment, I must admit, my response to this question wasn't as robust as I would have liked – I fumbled through my answer. However, this question stayed with me, even after I was fortunately hired. It sparked a deep reflection on how we could realistically nurture and support our students' research aspirations within the constraints we face. This led to the development of our current initiative, which aims to create a sustainable and impactful model for fostering undergraduate research, leveraging our resources and the enthusiasm of our students to the fullest. It's a testament to how challenges and questions can sometimes be the catalysts for innovative solutions and new beginnings.</a:t>
            </a:r>
            <a:endParaRPr lang="en-US" b="0" dirty="0">
              <a:effectLst/>
            </a:endParaRPr>
          </a:p>
          <a:p>
            <a:br>
              <a:rPr lang="en-US" b="0" dirty="0">
                <a:effectLst/>
              </a:rPr>
            </a:br>
            <a:endParaRPr lang="en-US" dirty="0"/>
          </a:p>
          <a:p>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3</a:t>
            </a:fld>
            <a:endParaRPr lang="en-US"/>
          </a:p>
        </p:txBody>
      </p:sp>
    </p:spTree>
    <p:extLst>
      <p:ext uri="{BB962C8B-B14F-4D97-AF65-F5344CB8AC3E}">
        <p14:creationId xmlns:p14="http://schemas.microsoft.com/office/powerpoint/2010/main" val="3784364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structural mismatch between </a:t>
            </a:r>
            <a:r>
              <a:rPr lang="en-US" b="1" dirty="0"/>
              <a:t>student demand</a:t>
            </a:r>
            <a:r>
              <a:rPr lang="en-US" dirty="0"/>
              <a:t> and </a:t>
            </a:r>
            <a:r>
              <a:rPr lang="en-US" b="1" dirty="0"/>
              <a:t>institutional capacity</a:t>
            </a:r>
            <a:r>
              <a:rPr lang="en-US" dirty="0"/>
              <a:t>—leading to missed opportunities for engagement, skill development, and identity formation as economists.</a:t>
            </a:r>
          </a:p>
        </p:txBody>
      </p:sp>
      <p:sp>
        <p:nvSpPr>
          <p:cNvPr id="4" name="Slide Number Placeholder 3"/>
          <p:cNvSpPr>
            <a:spLocks noGrp="1"/>
          </p:cNvSpPr>
          <p:nvPr>
            <p:ph type="sldNum" sz="quarter" idx="5"/>
          </p:nvPr>
        </p:nvSpPr>
        <p:spPr/>
        <p:txBody>
          <a:bodyPr/>
          <a:lstStyle/>
          <a:p>
            <a:fld id="{90D1E436-88B8-C644-A914-613F0742C00C}" type="slidenum">
              <a:rPr lang="en-US" smtClean="0"/>
              <a:t>4</a:t>
            </a:fld>
            <a:endParaRPr lang="en-US"/>
          </a:p>
        </p:txBody>
      </p:sp>
    </p:spTree>
    <p:extLst>
      <p:ext uri="{BB962C8B-B14F-4D97-AF65-F5344CB8AC3E}">
        <p14:creationId xmlns:p14="http://schemas.microsoft.com/office/powerpoint/2010/main" val="243684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FE00D-573A-800F-94DA-E4D9E23C5B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D34428-4D08-53D9-6237-EFF2293F3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E1DF68-CCF7-134E-47F8-6E445040CCD5}"/>
              </a:ext>
            </a:extLst>
          </p:cNvPr>
          <p:cNvSpPr>
            <a:spLocks noGrp="1"/>
          </p:cNvSpPr>
          <p:nvPr>
            <p:ph type="body" idx="1"/>
          </p:nvPr>
        </p:nvSpPr>
        <p:spPr/>
        <p:txBody>
          <a:bodyPr/>
          <a:lstStyle/>
          <a:p>
            <a:pPr rtl="0" fontAlgn="base">
              <a:spcBef>
                <a:spcPts val="1900"/>
              </a:spcBef>
              <a:buFont typeface="Arial" panose="020B0604020202020204" pitchFamily="34" charset="0"/>
              <a:buChar char="•"/>
            </a:pPr>
            <a:r>
              <a:rPr lang="en-US" dirty="0"/>
              <a:t>Is there anything that can give us a hint of how to get started?</a:t>
            </a:r>
          </a:p>
          <a:p>
            <a:pPr rtl="0" fontAlgn="base">
              <a:spcBef>
                <a:spcPts val="1900"/>
              </a:spcBef>
              <a:buFont typeface="Arial" panose="020B0604020202020204" pitchFamily="34" charset="0"/>
              <a:buChar char="•"/>
            </a:pPr>
            <a:endParaRPr lang="en-US" dirty="0"/>
          </a:p>
          <a:p>
            <a:pPr marL="0" marR="0" lvl="0" indent="0" algn="l" defTabSz="914400" rtl="0" eaLnBrk="1" fontAlgn="base" latinLnBrk="0" hangingPunct="1">
              <a:lnSpc>
                <a:spcPct val="100000"/>
              </a:lnSpc>
              <a:spcBef>
                <a:spcPts val="1900"/>
              </a:spcBef>
              <a:spcAft>
                <a:spcPts val="0"/>
              </a:spcAft>
              <a:buClrTx/>
              <a:buSzTx/>
              <a:buFont typeface="Arial" panose="020B0604020202020204" pitchFamily="34" charset="0"/>
              <a:buChar char="•"/>
              <a:tabLst/>
              <a:defRPr/>
            </a:pPr>
            <a:r>
              <a:rPr lang="en-US" sz="1200" dirty="0">
                <a:effectLst/>
                <a:latin typeface="Times New Roman" panose="02020603050405020304" pitchFamily="18" charset="0"/>
                <a:ea typeface="Aptos" panose="020B0004020202020204" pitchFamily="34" charset="0"/>
              </a:rPr>
              <a:t>Although student-led journals in economics have reported notable successes, systematic documentation of how they are formed, maintained, and evaluated remains sparse</a:t>
            </a:r>
            <a:r>
              <a:rPr lang="en-US" sz="1000" dirty="0">
                <a:effectLst/>
              </a:rPr>
              <a:t> </a:t>
            </a:r>
            <a:r>
              <a:rPr lang="en-US" sz="1200" dirty="0">
                <a:solidFill>
                  <a:srgbClr val="595959"/>
                </a:solidFill>
              </a:rPr>
              <a:t>.</a:t>
            </a:r>
          </a:p>
          <a:p>
            <a:pPr marL="0" marR="0" lvl="0" indent="0" algn="l" defTabSz="914400" rtl="0" eaLnBrk="1" fontAlgn="base" latinLnBrk="0" hangingPunct="1">
              <a:lnSpc>
                <a:spcPct val="100000"/>
              </a:lnSpc>
              <a:spcBef>
                <a:spcPts val="1900"/>
              </a:spcBef>
              <a:spcAft>
                <a:spcPts val="0"/>
              </a:spcAft>
              <a:buClrTx/>
              <a:buSzTx/>
              <a:buFont typeface="Arial" panose="020B0604020202020204" pitchFamily="34" charset="0"/>
              <a:buChar char="•"/>
              <a:tabLst/>
              <a:defRPr/>
            </a:pPr>
            <a:endParaRPr lang="en-US" sz="1200" b="0" i="0" u="none" strike="noStrike" dirty="0">
              <a:solidFill>
                <a:srgbClr val="595959"/>
              </a:solidFill>
              <a:effectLst/>
              <a:latin typeface="Arial" panose="020B0604020202020204" pitchFamily="34" charset="0"/>
            </a:endParaRPr>
          </a:p>
          <a:p>
            <a:pPr marL="0" marR="0" lvl="0" indent="0" algn="l" defTabSz="914400" rtl="0" eaLnBrk="1" fontAlgn="base" latinLnBrk="0" hangingPunct="1">
              <a:lnSpc>
                <a:spcPct val="100000"/>
              </a:lnSpc>
              <a:spcBef>
                <a:spcPts val="1900"/>
              </a:spcBef>
              <a:spcAft>
                <a:spcPts val="0"/>
              </a:spcAft>
              <a:buClrTx/>
              <a:buSzTx/>
              <a:buFont typeface="Arial" panose="020B0604020202020204" pitchFamily="34" charset="0"/>
              <a:buChar char="•"/>
              <a:tabLst/>
              <a:defRPr/>
            </a:pPr>
            <a:endParaRPr lang="en-US" sz="1200" b="0" i="0" u="none" strike="noStrike" dirty="0">
              <a:solidFill>
                <a:srgbClr val="4285F4"/>
              </a:solidFill>
              <a:effectLst/>
              <a:latin typeface="Arial" panose="020B0604020202020204" pitchFamily="34" charset="0"/>
            </a:endParaRPr>
          </a:p>
          <a:p>
            <a:pPr rtl="0" fontAlgn="base">
              <a:spcBef>
                <a:spcPts val="1900"/>
              </a:spcBef>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1A3DF153-6B42-2749-A9EB-5101D0E2E9FE}"/>
              </a:ext>
            </a:extLst>
          </p:cNvPr>
          <p:cNvSpPr>
            <a:spLocks noGrp="1"/>
          </p:cNvSpPr>
          <p:nvPr>
            <p:ph type="sldNum" sz="quarter" idx="5"/>
          </p:nvPr>
        </p:nvSpPr>
        <p:spPr/>
        <p:txBody>
          <a:bodyPr/>
          <a:lstStyle/>
          <a:p>
            <a:fld id="{90D1E436-88B8-C644-A914-613F0742C00C}" type="slidenum">
              <a:rPr lang="en-US" smtClean="0"/>
              <a:t>7</a:t>
            </a:fld>
            <a:endParaRPr lang="en-US"/>
          </a:p>
        </p:txBody>
      </p:sp>
    </p:spTree>
    <p:extLst>
      <p:ext uri="{BB962C8B-B14F-4D97-AF65-F5344CB8AC3E}">
        <p14:creationId xmlns:p14="http://schemas.microsoft.com/office/powerpoint/2010/main" val="446069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just a journal or student club, but a structured, replicable framework for engaging students in research from day one</a:t>
            </a:r>
          </a:p>
          <a:p>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8</a:t>
            </a:fld>
            <a:endParaRPr lang="en-US"/>
          </a:p>
        </p:txBody>
      </p:sp>
    </p:spTree>
    <p:extLst>
      <p:ext uri="{BB962C8B-B14F-4D97-AF65-F5344CB8AC3E}">
        <p14:creationId xmlns:p14="http://schemas.microsoft.com/office/powerpoint/2010/main" val="2706283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0" dirty="0">
                <a:effectLst/>
              </a:rPr>
            </a:br>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9</a:t>
            </a:fld>
            <a:endParaRPr lang="en-US"/>
          </a:p>
        </p:txBody>
      </p:sp>
    </p:spTree>
    <p:extLst>
      <p:ext uri="{BB962C8B-B14F-4D97-AF65-F5344CB8AC3E}">
        <p14:creationId xmlns:p14="http://schemas.microsoft.com/office/powerpoint/2010/main" val="194046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200"/>
              </a:spcAft>
            </a:pPr>
            <a:r>
              <a:rPr lang="en-US" sz="1200" b="0" i="0" u="none" strike="noStrike" dirty="0">
                <a:solidFill>
                  <a:srgbClr val="0D0D0D"/>
                </a:solidFill>
                <a:effectLst/>
                <a:latin typeface="Roboto" panose="02000000000000000000" pitchFamily="2" charset="0"/>
              </a:rPr>
              <a:t>1. </a:t>
            </a:r>
            <a:r>
              <a:rPr lang="en-US" sz="1200" b="1" i="0" u="none" strike="noStrike" dirty="0">
                <a:solidFill>
                  <a:srgbClr val="0D0D0D"/>
                </a:solidFill>
                <a:effectLst/>
                <a:latin typeface="Roboto" panose="02000000000000000000" pitchFamily="2" charset="0"/>
              </a:rPr>
              <a:t>Data Exploration Layer</a:t>
            </a:r>
            <a:r>
              <a:rPr lang="en-US" sz="1200" b="0" i="0" u="none" strike="noStrike" dirty="0">
                <a:solidFill>
                  <a:srgbClr val="0D0D0D"/>
                </a:solidFill>
                <a:effectLst/>
                <a:latin typeface="Roboto" panose="02000000000000000000" pitchFamily="2" charset="0"/>
              </a:rPr>
              <a:t>:</a:t>
            </a:r>
            <a:endParaRPr lang="en-US" b="0" dirty="0">
              <a:effectLst/>
            </a:endParaRPr>
          </a:p>
          <a:p>
            <a:pPr rtl="0" fontAlgn="base">
              <a:buFont typeface="Arial" panose="020B0604020202020204" pitchFamily="34" charset="0"/>
              <a:buChar char="•"/>
            </a:pPr>
            <a:r>
              <a:rPr lang="en-US" sz="1200" b="0" i="0" u="none" strike="noStrike" dirty="0">
                <a:solidFill>
                  <a:srgbClr val="0D0D0D"/>
                </a:solidFill>
                <a:effectLst/>
                <a:latin typeface="Roboto" panose="02000000000000000000" pitchFamily="2" charset="0"/>
              </a:rPr>
              <a:t>Bullet Point: Engage in hands-on data analysis to identify economic trends and patterns relevant to local and state economies.</a:t>
            </a:r>
          </a:p>
          <a:p>
            <a:pPr rtl="0" fontAlgn="base">
              <a:buFont typeface="Arial" panose="020B0604020202020204" pitchFamily="34" charset="0"/>
              <a:buChar char="•"/>
            </a:pPr>
            <a:r>
              <a:rPr lang="en-US" sz="1200" b="0" i="0" u="none" strike="noStrike" dirty="0">
                <a:solidFill>
                  <a:srgbClr val="0D0D0D"/>
                </a:solidFill>
                <a:effectLst/>
                <a:latin typeface="Roboto" panose="02000000000000000000" pitchFamily="2" charset="0"/>
              </a:rPr>
              <a:t>Speaker Notes:</a:t>
            </a:r>
          </a:p>
          <a:p>
            <a:pPr marL="742950" lvl="1" indent="-285750" rtl="0" fontAlgn="base">
              <a:buFont typeface="Arial" panose="020B0604020202020204" pitchFamily="34" charset="0"/>
              <a:buChar char="•"/>
            </a:pPr>
            <a:r>
              <a:rPr lang="en-US" sz="1200" b="0" i="0" u="none" strike="noStrike" dirty="0">
                <a:solidFill>
                  <a:srgbClr val="0D0D0D"/>
                </a:solidFill>
                <a:effectLst/>
                <a:latin typeface="Roboto" panose="02000000000000000000" pitchFamily="2" charset="0"/>
              </a:rPr>
              <a:t>Emphasize the practical aspect of this layer, where students get real-world experience in handling and analyzing economic data.</a:t>
            </a:r>
          </a:p>
          <a:p>
            <a:pPr marL="742950" lvl="1" indent="-285750" rtl="0" fontAlgn="base">
              <a:buFont typeface="Arial" panose="020B0604020202020204" pitchFamily="34" charset="0"/>
              <a:buChar char="•"/>
            </a:pPr>
            <a:r>
              <a:rPr lang="en-US" sz="1200" b="0" i="0" u="none" strike="noStrike" dirty="0">
                <a:solidFill>
                  <a:srgbClr val="0D0D0D"/>
                </a:solidFill>
                <a:effectLst/>
                <a:latin typeface="Roboto" panose="02000000000000000000" pitchFamily="2" charset="0"/>
              </a:rPr>
              <a:t>Highlight the importance of data literacy in understanding economic issues.</a:t>
            </a:r>
          </a:p>
          <a:p>
            <a:pPr marL="742950" lvl="1" indent="-285750" rtl="0" fontAlgn="base">
              <a:spcAft>
                <a:spcPts val="1500"/>
              </a:spcAft>
              <a:buFont typeface="Arial" panose="020B0604020202020204" pitchFamily="34" charset="0"/>
              <a:buChar char="•"/>
            </a:pPr>
            <a:r>
              <a:rPr lang="en-US" sz="1200" b="0" i="0" u="none" strike="noStrike" dirty="0">
                <a:solidFill>
                  <a:srgbClr val="0D0D0D"/>
                </a:solidFill>
                <a:effectLst/>
                <a:latin typeface="Roboto" panose="02000000000000000000" pitchFamily="2" charset="0"/>
              </a:rPr>
              <a:t>Discuss how this layer forms the foundation for deeper exploration and narrative formation.</a:t>
            </a:r>
          </a:p>
          <a:p>
            <a:pPr rtl="0">
              <a:spcBef>
                <a:spcPts val="1200"/>
              </a:spcBef>
              <a:spcAft>
                <a:spcPts val="200"/>
              </a:spcAft>
            </a:pPr>
            <a:r>
              <a:rPr lang="en-US" sz="1200" b="0" i="0" u="none" strike="noStrike" dirty="0">
                <a:solidFill>
                  <a:srgbClr val="0D0D0D"/>
                </a:solidFill>
                <a:effectLst/>
                <a:latin typeface="Roboto" panose="02000000000000000000" pitchFamily="2" charset="0"/>
              </a:rPr>
              <a:t>2. </a:t>
            </a:r>
            <a:r>
              <a:rPr lang="en-US" sz="1200" b="1" i="0" u="none" strike="noStrike" dirty="0">
                <a:solidFill>
                  <a:srgbClr val="0D0D0D"/>
                </a:solidFill>
                <a:effectLst/>
                <a:latin typeface="Roboto" panose="02000000000000000000" pitchFamily="2" charset="0"/>
              </a:rPr>
              <a:t>Narrative Formation Layer</a:t>
            </a:r>
            <a:r>
              <a:rPr lang="en-US" sz="1200" b="0" i="0" u="none" strike="noStrike" dirty="0">
                <a:solidFill>
                  <a:srgbClr val="0D0D0D"/>
                </a:solidFill>
                <a:effectLst/>
                <a:latin typeface="Roboto" panose="02000000000000000000" pitchFamily="2" charset="0"/>
              </a:rPr>
              <a:t>:</a:t>
            </a:r>
            <a:endParaRPr lang="en-US" b="0" dirty="0">
              <a:effectLst/>
            </a:endParaRPr>
          </a:p>
          <a:p>
            <a:pPr rtl="0" fontAlgn="base">
              <a:buFont typeface="Arial" panose="020B0604020202020204" pitchFamily="34" charset="0"/>
              <a:buChar char="•"/>
            </a:pPr>
            <a:r>
              <a:rPr lang="en-US" sz="1200" b="0" i="0" u="none" strike="noStrike" dirty="0">
                <a:solidFill>
                  <a:srgbClr val="0D0D0D"/>
                </a:solidFill>
                <a:effectLst/>
                <a:latin typeface="Roboto" panose="02000000000000000000" pitchFamily="2" charset="0"/>
              </a:rPr>
              <a:t>Bullet Point: Translate analytical data into engaging, story-driven articles aimed at a broader audience, including local media.</a:t>
            </a:r>
          </a:p>
          <a:p>
            <a:pPr rtl="0" fontAlgn="base">
              <a:buFont typeface="Arial" panose="020B0604020202020204" pitchFamily="34" charset="0"/>
              <a:buChar char="•"/>
            </a:pPr>
            <a:r>
              <a:rPr lang="en-US" sz="1200" b="0" i="0" u="none" strike="noStrike" dirty="0">
                <a:solidFill>
                  <a:srgbClr val="0D0D0D"/>
                </a:solidFill>
                <a:effectLst/>
                <a:latin typeface="Roboto" panose="02000000000000000000" pitchFamily="2" charset="0"/>
              </a:rPr>
              <a:t>Speaker Notes:</a:t>
            </a:r>
          </a:p>
          <a:p>
            <a:pPr marL="742950" lvl="1" indent="-285750" rtl="0" fontAlgn="base">
              <a:buFont typeface="Arial" panose="020B0604020202020204" pitchFamily="34" charset="0"/>
              <a:buChar char="•"/>
            </a:pPr>
            <a:r>
              <a:rPr lang="en-US" sz="1200" b="0" i="0" u="none" strike="noStrike" dirty="0">
                <a:solidFill>
                  <a:srgbClr val="0D0D0D"/>
                </a:solidFill>
                <a:effectLst/>
                <a:latin typeface="Roboto" panose="02000000000000000000" pitchFamily="2" charset="0"/>
              </a:rPr>
              <a:t>Focus on the transition from data analysis to storytelling.</a:t>
            </a:r>
          </a:p>
          <a:p>
            <a:pPr marL="742950" lvl="1" indent="-285750" rtl="0" fontAlgn="base">
              <a:buFont typeface="Arial" panose="020B0604020202020204" pitchFamily="34" charset="0"/>
              <a:buChar char="•"/>
            </a:pPr>
            <a:r>
              <a:rPr lang="en-US" sz="1200" b="0" i="0" u="none" strike="noStrike" dirty="0">
                <a:solidFill>
                  <a:srgbClr val="0D0D0D"/>
                </a:solidFill>
                <a:effectLst/>
                <a:latin typeface="Roboto" panose="02000000000000000000" pitchFamily="2" charset="0"/>
              </a:rPr>
              <a:t>Explain how this layer helps students develop skills in communicating complex economic concepts in an accessible manner.</a:t>
            </a:r>
          </a:p>
          <a:p>
            <a:pPr marL="742950" lvl="1" indent="-285750" rtl="0" fontAlgn="base">
              <a:spcAft>
                <a:spcPts val="1500"/>
              </a:spcAft>
              <a:buFont typeface="Arial" panose="020B0604020202020204" pitchFamily="34" charset="0"/>
              <a:buChar char="•"/>
            </a:pPr>
            <a:r>
              <a:rPr lang="en-US" sz="1200" b="0" i="0" u="none" strike="noStrike" dirty="0">
                <a:solidFill>
                  <a:srgbClr val="0D0D0D"/>
                </a:solidFill>
                <a:effectLst/>
                <a:latin typeface="Roboto" panose="02000000000000000000" pitchFamily="2" charset="0"/>
              </a:rPr>
              <a:t>Mention the goal of creating impactful content that resonates with a non-academic audience, fostering broader economic understanding.</a:t>
            </a:r>
          </a:p>
          <a:p>
            <a:pPr rtl="0">
              <a:spcBef>
                <a:spcPts val="1200"/>
              </a:spcBef>
              <a:spcAft>
                <a:spcPts val="200"/>
              </a:spcAft>
            </a:pPr>
            <a:r>
              <a:rPr lang="en-US" sz="1200" b="0" i="0" u="none" strike="noStrike" dirty="0">
                <a:solidFill>
                  <a:srgbClr val="0D0D0D"/>
                </a:solidFill>
                <a:effectLst/>
                <a:latin typeface="Roboto" panose="02000000000000000000" pitchFamily="2" charset="0"/>
              </a:rPr>
              <a:t>3. </a:t>
            </a:r>
            <a:r>
              <a:rPr lang="en-US" sz="1200" b="1" i="0" u="none" strike="noStrike" dirty="0">
                <a:solidFill>
                  <a:srgbClr val="0D0D0D"/>
                </a:solidFill>
                <a:effectLst/>
                <a:latin typeface="Roboto" panose="02000000000000000000" pitchFamily="2" charset="0"/>
              </a:rPr>
              <a:t>Academic Pursuit Layer</a:t>
            </a:r>
            <a:r>
              <a:rPr lang="en-US" sz="1200" b="0" i="0" u="none" strike="noStrike" dirty="0">
                <a:solidFill>
                  <a:srgbClr val="0D0D0D"/>
                </a:solidFill>
                <a:effectLst/>
                <a:latin typeface="Roboto" panose="02000000000000000000" pitchFamily="2" charset="0"/>
              </a:rPr>
              <a:t>:</a:t>
            </a:r>
            <a:endParaRPr lang="en-US" b="0" dirty="0">
              <a:effectLst/>
            </a:endParaRPr>
          </a:p>
          <a:p>
            <a:pPr rtl="0" fontAlgn="base">
              <a:buFont typeface="Arial" panose="020B0604020202020204" pitchFamily="34" charset="0"/>
              <a:buChar char="•"/>
            </a:pPr>
            <a:r>
              <a:rPr lang="en-US" sz="1200" b="0" i="0" u="none" strike="noStrike" dirty="0">
                <a:solidFill>
                  <a:srgbClr val="0D0D0D"/>
                </a:solidFill>
                <a:effectLst/>
                <a:latin typeface="Roboto" panose="02000000000000000000" pitchFamily="2" charset="0"/>
              </a:rPr>
              <a:t>Bullet Point: Advance selected articles to scholarly publications under faculty mentorship, contributing to academic discourse in economics.</a:t>
            </a:r>
          </a:p>
          <a:p>
            <a:pPr rtl="0" fontAlgn="base">
              <a:buFont typeface="Arial" panose="020B0604020202020204" pitchFamily="34" charset="0"/>
              <a:buChar char="•"/>
            </a:pPr>
            <a:r>
              <a:rPr lang="en-US" sz="1200" b="0" i="0" u="none" strike="noStrike" dirty="0">
                <a:solidFill>
                  <a:srgbClr val="0D0D0D"/>
                </a:solidFill>
                <a:effectLst/>
                <a:latin typeface="Roboto" panose="02000000000000000000" pitchFamily="2" charset="0"/>
              </a:rPr>
              <a:t>Speaker Notes:</a:t>
            </a:r>
          </a:p>
          <a:p>
            <a:pPr marL="742950" lvl="1" indent="-285750" rtl="0" fontAlgn="base">
              <a:buFont typeface="Arial" panose="020B0604020202020204" pitchFamily="34" charset="0"/>
              <a:buChar char="•"/>
            </a:pPr>
            <a:r>
              <a:rPr lang="en-US" sz="1200" b="0" i="0" u="none" strike="noStrike" dirty="0">
                <a:solidFill>
                  <a:srgbClr val="0D0D0D"/>
                </a:solidFill>
                <a:effectLst/>
                <a:latin typeface="Roboto" panose="02000000000000000000" pitchFamily="2" charset="0"/>
              </a:rPr>
              <a:t>Discuss the progression from narrative articles to peer-reviewed research.</a:t>
            </a:r>
          </a:p>
          <a:p>
            <a:pPr marL="742950" lvl="1" indent="-285750" rtl="0" fontAlgn="base">
              <a:buFont typeface="Arial" panose="020B0604020202020204" pitchFamily="34" charset="0"/>
              <a:buChar char="•"/>
            </a:pPr>
            <a:r>
              <a:rPr lang="en-US" sz="1200" b="0" i="0" u="none" strike="noStrike" dirty="0">
                <a:solidFill>
                  <a:srgbClr val="0D0D0D"/>
                </a:solidFill>
                <a:effectLst/>
                <a:latin typeface="Roboto" panose="02000000000000000000" pitchFamily="2" charset="0"/>
              </a:rPr>
              <a:t>Highlight the role of faculty in guiding students to refine their work for academic rigor.</a:t>
            </a:r>
          </a:p>
          <a:p>
            <a:pPr marL="742950" lvl="1" indent="-285750" rtl="0" fontAlgn="base">
              <a:spcAft>
                <a:spcPts val="1500"/>
              </a:spcAft>
              <a:buFont typeface="Arial" panose="020B0604020202020204" pitchFamily="34" charset="0"/>
              <a:buChar char="•"/>
            </a:pPr>
            <a:r>
              <a:rPr lang="en-US" sz="1200" b="0" i="0" u="none" strike="noStrike" dirty="0">
                <a:solidFill>
                  <a:srgbClr val="0D0D0D"/>
                </a:solidFill>
                <a:effectLst/>
                <a:latin typeface="Roboto" panose="02000000000000000000" pitchFamily="2" charset="0"/>
              </a:rPr>
              <a:t>Stress the significance of this layer in bridging the gap between undergraduate research and scholarly contribution.</a:t>
            </a:r>
          </a:p>
          <a:p>
            <a:br>
              <a:rPr lang="en-US" b="0" dirty="0">
                <a:effectLst/>
              </a:rPr>
            </a:br>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10</a:t>
            </a:fld>
            <a:endParaRPr lang="en-US"/>
          </a:p>
        </p:txBody>
      </p:sp>
    </p:spTree>
    <p:extLst>
      <p:ext uri="{BB962C8B-B14F-4D97-AF65-F5344CB8AC3E}">
        <p14:creationId xmlns:p14="http://schemas.microsoft.com/office/powerpoint/2010/main" val="1510658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800" b="0" i="0" u="none" strike="noStrike" dirty="0">
                <a:solidFill>
                  <a:srgbClr val="000000"/>
                </a:solidFill>
                <a:effectLst/>
                <a:latin typeface="Arial" panose="020B0604020202020204" pitchFamily="34" charset="0"/>
              </a:rPr>
              <a:t>Students are introduced to the very foundation of economics – data. By collecting, cleaning, and analyzing data, they grasp the empirical aspects of the discipline. It is all about hands-on data handling, enabling students to connect theoretical knowledge with tangible data sets. Unlike traditional methods where students are often presented with pre-curated datasets, our approach pushes them to actively seek, curate, and analyze raw data. This hands-on experience with real-world data enhances their empirical understanding and fosters analytical skills. The process of data exploration, cleaning, and interpretation ensures that students don't merely learn about data but truly understand its nuances and significance.</a:t>
            </a:r>
            <a:endParaRPr lang="en-US" b="0" dirty="0">
              <a:effectLst/>
            </a:endParaRPr>
          </a:p>
          <a:p>
            <a:br>
              <a:rPr lang="en-US" b="0" dirty="0">
                <a:effectLst/>
              </a:rPr>
            </a:br>
            <a:br>
              <a:rPr lang="en-US" b="0" dirty="0">
                <a:effectLst/>
              </a:rPr>
            </a:br>
            <a:endParaRPr lang="en-US" dirty="0"/>
          </a:p>
        </p:txBody>
      </p:sp>
      <p:sp>
        <p:nvSpPr>
          <p:cNvPr id="4" name="Slide Number Placeholder 3"/>
          <p:cNvSpPr>
            <a:spLocks noGrp="1"/>
          </p:cNvSpPr>
          <p:nvPr>
            <p:ph type="sldNum" sz="quarter" idx="5"/>
          </p:nvPr>
        </p:nvSpPr>
        <p:spPr/>
        <p:txBody>
          <a:bodyPr/>
          <a:lstStyle/>
          <a:p>
            <a:fld id="{90D1E436-88B8-C644-A914-613F0742C00C}" type="slidenum">
              <a:rPr lang="en-US" smtClean="0"/>
              <a:t>11</a:t>
            </a:fld>
            <a:endParaRPr lang="en-US"/>
          </a:p>
        </p:txBody>
      </p:sp>
    </p:spTree>
    <p:extLst>
      <p:ext uri="{BB962C8B-B14F-4D97-AF65-F5344CB8AC3E}">
        <p14:creationId xmlns:p14="http://schemas.microsoft.com/office/powerpoint/2010/main" val="299422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03487"/>
            <a:ext cx="10363200" cy="1006476"/>
          </a:xfrm>
          <a:solidFill>
            <a:schemeClr val="bg1"/>
          </a:solidFill>
        </p:spPr>
        <p:txBody>
          <a:bodyPr anchor="b">
            <a:normAutofit/>
          </a:bodyPr>
          <a:lstStyle>
            <a:lvl1pPr algn="l">
              <a:defRPr sz="3600">
                <a:solidFill>
                  <a:srgbClr val="003865"/>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A24DBCFA-65AF-574B-8703-9EE8774CD38C}" type="datetimeFigureOut">
              <a:rPr lang="en-US" smtClean="0"/>
              <a:t>5/25/25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6C22C-4CC4-0E4A-A70F-011D7F478650}" type="slidenum">
              <a:rPr lang="en-US" smtClean="0"/>
              <a:t>‹#›</a:t>
            </a:fld>
            <a:endParaRPr lang="en-US"/>
          </a:p>
        </p:txBody>
      </p:sp>
      <p:sp>
        <p:nvSpPr>
          <p:cNvPr id="9" name="Rectangle 8">
            <a:extLst>
              <a:ext uri="{FF2B5EF4-FFF2-40B4-BE49-F238E27FC236}">
                <a16:creationId xmlns:a16="http://schemas.microsoft.com/office/drawing/2014/main" id="{F2C0C14D-EDC7-C745-E73B-22F1737FFC03}"/>
              </a:ext>
            </a:extLst>
          </p:cNvPr>
          <p:cNvSpPr/>
          <p:nvPr userDrawn="1"/>
        </p:nvSpPr>
        <p:spPr>
          <a:xfrm>
            <a:off x="0" y="0"/>
            <a:ext cx="12192000" cy="1135465"/>
          </a:xfrm>
          <a:prstGeom prst="rect">
            <a:avLst/>
          </a:prstGeom>
          <a:gradFill>
            <a:gsLst>
              <a:gs pos="0">
                <a:schemeClr val="bg1"/>
              </a:gs>
              <a:gs pos="100000">
                <a:srgbClr val="003865"/>
              </a:gs>
              <a:gs pos="18000">
                <a:srgbClr val="F5F5F5"/>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404573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471643"/>
            <a:ext cx="12191999" cy="872495"/>
          </a:xfrm>
        </p:spPr>
        <p:txBody>
          <a:bodyPr lIns="457200">
            <a:normAutofit/>
          </a:bodyPr>
          <a:lstStyle>
            <a:lvl1pPr>
              <a:defRPr sz="3800">
                <a:solidFill>
                  <a:srgbClr val="003865"/>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838200" y="1484642"/>
            <a:ext cx="10515600" cy="4351338"/>
          </a:xfrm>
        </p:spPr>
        <p:txBody>
          <a:bodyPr/>
          <a:lstStyle>
            <a:lvl1pPr>
              <a:buClr>
                <a:srgbClr val="D35400"/>
              </a:buClr>
              <a:defRPr>
                <a:solidFill>
                  <a:schemeClr val="bg2">
                    <a:lumMod val="25000"/>
                  </a:schemeClr>
                </a:solidFill>
                <a:latin typeface="Arial" panose="020B0604020202020204" pitchFamily="34" charset="0"/>
                <a:cs typeface="Arial" panose="020B0604020202020204" pitchFamily="34" charset="0"/>
              </a:defRPr>
            </a:lvl1pPr>
            <a:lvl2pPr>
              <a:buClr>
                <a:srgbClr val="D35400"/>
              </a:buClr>
              <a:defRPr>
                <a:solidFill>
                  <a:schemeClr val="bg2">
                    <a:lumMod val="25000"/>
                  </a:schemeClr>
                </a:solidFill>
                <a:latin typeface="Arial" panose="020B0604020202020204" pitchFamily="34" charset="0"/>
                <a:cs typeface="Arial" panose="020B0604020202020204" pitchFamily="34" charset="0"/>
              </a:defRPr>
            </a:lvl2pPr>
            <a:lvl3pPr>
              <a:buClr>
                <a:srgbClr val="D35400"/>
              </a:buClr>
              <a:defRPr>
                <a:solidFill>
                  <a:schemeClr val="bg2">
                    <a:lumMod val="25000"/>
                  </a:schemeClr>
                </a:solidFill>
                <a:latin typeface="Arial" panose="020B0604020202020204" pitchFamily="34" charset="0"/>
                <a:cs typeface="Arial" panose="020B0604020202020204" pitchFamily="34" charset="0"/>
              </a:defRPr>
            </a:lvl3pPr>
            <a:lvl4pPr>
              <a:buClr>
                <a:srgbClr val="D35400"/>
              </a:buClr>
              <a:defRPr>
                <a:solidFill>
                  <a:schemeClr val="bg2">
                    <a:lumMod val="25000"/>
                  </a:schemeClr>
                </a:solidFill>
                <a:latin typeface="Arial" panose="020B0604020202020204" pitchFamily="34" charset="0"/>
                <a:cs typeface="Arial" panose="020B0604020202020204" pitchFamily="34" charset="0"/>
              </a:defRPr>
            </a:lvl4pPr>
            <a:lvl5pPr>
              <a:buClr>
                <a:srgbClr val="D35400"/>
              </a:buClr>
              <a:defRPr>
                <a:solidFill>
                  <a:schemeClr val="bg2">
                    <a:lumMod val="25000"/>
                  </a:schemeClr>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4DBCFA-65AF-574B-8703-9EE8774CD38C}" type="datetimeFigureOut">
              <a:rPr lang="en-US" smtClean="0"/>
              <a:t>5/25/25</a:t>
            </a:fld>
            <a:endParaRPr lang="en-US"/>
          </a:p>
        </p:txBody>
      </p:sp>
      <p:sp>
        <p:nvSpPr>
          <p:cNvPr id="5" name="Footer Placeholder 4"/>
          <p:cNvSpPr>
            <a:spLocks noGrp="1"/>
          </p:cNvSpPr>
          <p:nvPr>
            <p:ph type="ftr" sz="quarter" idx="11"/>
          </p:nvPr>
        </p:nvSpPr>
        <p:spPr>
          <a:xfrm>
            <a:off x="3912476" y="6420877"/>
            <a:ext cx="4114800" cy="365125"/>
          </a:xfrm>
        </p:spPr>
        <p:txBody>
          <a:bodyPr/>
          <a:lstStyle/>
          <a:p>
            <a:r>
              <a:rPr lang="en-US" dirty="0"/>
              <a:t>CTREE 2025</a:t>
            </a:r>
          </a:p>
        </p:txBody>
      </p:sp>
      <p:sp>
        <p:nvSpPr>
          <p:cNvPr id="6" name="Slide Number Placeholder 5"/>
          <p:cNvSpPr>
            <a:spLocks noGrp="1"/>
          </p:cNvSpPr>
          <p:nvPr>
            <p:ph type="sldNum" sz="quarter" idx="12"/>
          </p:nvPr>
        </p:nvSpPr>
        <p:spPr>
          <a:xfrm>
            <a:off x="8834820" y="6417006"/>
            <a:ext cx="2743200" cy="365125"/>
          </a:xfrm>
        </p:spPr>
        <p:txBody>
          <a:bodyPr/>
          <a:lstStyle>
            <a:lvl1pPr>
              <a:defRPr/>
            </a:lvl1pPr>
          </a:lstStyle>
          <a:p>
            <a:fld id="{6B102457-8263-1E47-9CC7-B9CEC4CBC4FD}" type="slidenum">
              <a:rPr lang="en-US" smtClean="0"/>
              <a:pPr/>
              <a:t>‹#›</a:t>
            </a:fld>
            <a:endParaRPr lang="en-US" dirty="0"/>
          </a:p>
        </p:txBody>
      </p:sp>
      <p:pic>
        <p:nvPicPr>
          <p:cNvPr id="9" name="Picture 8" descr="A blue text on a white background&#10;&#10;Description automatically generated">
            <a:extLst>
              <a:ext uri="{FF2B5EF4-FFF2-40B4-BE49-F238E27FC236}">
                <a16:creationId xmlns:a16="http://schemas.microsoft.com/office/drawing/2014/main" id="{7FA86C7E-9820-50F8-2348-161DD311DB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723" y="6417007"/>
            <a:ext cx="2599633" cy="365124"/>
          </a:xfrm>
          <a:prstGeom prst="rect">
            <a:avLst/>
          </a:prstGeom>
        </p:spPr>
      </p:pic>
      <p:cxnSp>
        <p:nvCxnSpPr>
          <p:cNvPr id="10" name="Straight Connector 9">
            <a:extLst>
              <a:ext uri="{FF2B5EF4-FFF2-40B4-BE49-F238E27FC236}">
                <a16:creationId xmlns:a16="http://schemas.microsoft.com/office/drawing/2014/main" id="{0A664674-486D-EA23-A058-81BC4EC76C72}"/>
              </a:ext>
            </a:extLst>
          </p:cNvPr>
          <p:cNvCxnSpPr/>
          <p:nvPr userDrawn="1"/>
        </p:nvCxnSpPr>
        <p:spPr>
          <a:xfrm>
            <a:off x="0" y="1346703"/>
            <a:ext cx="12192000" cy="0"/>
          </a:xfrm>
          <a:prstGeom prst="line">
            <a:avLst/>
          </a:prstGeom>
          <a:ln w="6350">
            <a:gradFill flip="none" rotWithShape="1">
              <a:gsLst>
                <a:gs pos="100000">
                  <a:schemeClr val="bg2">
                    <a:lumMod val="90000"/>
                  </a:schemeClr>
                </a:gs>
                <a:gs pos="65000">
                  <a:srgbClr val="D29369"/>
                </a:gs>
                <a:gs pos="0">
                  <a:srgbClr val="D35400"/>
                </a:gs>
              </a:gsLst>
              <a:lin ang="0" scaled="1"/>
              <a:tileRect/>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116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766219"/>
            <a:ext cx="12192000" cy="1325563"/>
          </a:xfrm>
        </p:spPr>
        <p:txBody>
          <a:bodyPr>
            <a:normAutofit/>
          </a:bodyPr>
          <a:lstStyle>
            <a:lvl1pPr algn="ctr">
              <a:defRPr sz="3200" i="0">
                <a:solidFill>
                  <a:srgbClr val="003865"/>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A section title page</a:t>
            </a:r>
          </a:p>
        </p:txBody>
      </p:sp>
      <p:sp>
        <p:nvSpPr>
          <p:cNvPr id="3" name="Date Placeholder 2"/>
          <p:cNvSpPr>
            <a:spLocks noGrp="1"/>
          </p:cNvSpPr>
          <p:nvPr>
            <p:ph type="dt" sz="half" idx="10"/>
          </p:nvPr>
        </p:nvSpPr>
        <p:spPr/>
        <p:txBody>
          <a:bodyPr/>
          <a:lstStyle/>
          <a:p>
            <a:fld id="{A24DBCFA-65AF-574B-8703-9EE8774CD38C}" type="datetimeFigureOut">
              <a:rPr lang="en-US" smtClean="0"/>
              <a:t>5/25/25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86C22C-4CC4-0E4A-A70F-011D7F478650}" type="slidenum">
              <a:rPr lang="en-US" smtClean="0"/>
              <a:t>‹#›</a:t>
            </a:fld>
            <a:endParaRPr lang="en-US"/>
          </a:p>
        </p:txBody>
      </p:sp>
    </p:spTree>
    <p:extLst>
      <p:ext uri="{BB962C8B-B14F-4D97-AF65-F5344CB8AC3E}">
        <p14:creationId xmlns:p14="http://schemas.microsoft.com/office/powerpoint/2010/main" val="379210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DBCFA-65AF-574B-8703-9EE8774CD38C}" type="datetimeFigureOut">
              <a:rPr lang="en-US" smtClean="0"/>
              <a:t>5/25/25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86C22C-4CC4-0E4A-A70F-011D7F478650}" type="slidenum">
              <a:rPr lang="en-US" smtClean="0"/>
              <a:t>‹#›</a:t>
            </a:fld>
            <a:endParaRPr lang="en-US"/>
          </a:p>
        </p:txBody>
      </p:sp>
    </p:spTree>
    <p:extLst>
      <p:ext uri="{BB962C8B-B14F-4D97-AF65-F5344CB8AC3E}">
        <p14:creationId xmlns:p14="http://schemas.microsoft.com/office/powerpoint/2010/main" val="196313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75ABEC-D235-984E-9830-6CC5F5259ED1}" type="datetimeFigureOut">
              <a:rPr lang="en-US" smtClean="0"/>
              <a:t>5/25/25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137860-2B62-5F49-8C07-81F46C6D583F}" type="slidenum">
              <a:rPr lang="en-US" smtClean="0"/>
              <a:t>‹#›</a:t>
            </a:fld>
            <a:endParaRPr lang="en-US"/>
          </a:p>
        </p:txBody>
      </p:sp>
    </p:spTree>
    <p:extLst>
      <p:ext uri="{BB962C8B-B14F-4D97-AF65-F5344CB8AC3E}">
        <p14:creationId xmlns:p14="http://schemas.microsoft.com/office/powerpoint/2010/main" val="12109463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5ABEC-D235-984E-9830-6CC5F5259ED1}" type="datetimeFigureOut">
              <a:rPr lang="en-US" smtClean="0"/>
              <a:t>5/25/25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137860-2B62-5F49-8C07-81F46C6D583F}" type="slidenum">
              <a:rPr lang="en-US" smtClean="0"/>
              <a:t>‹#›</a:t>
            </a:fld>
            <a:endParaRPr lang="en-US"/>
          </a:p>
        </p:txBody>
      </p:sp>
    </p:spTree>
    <p:extLst>
      <p:ext uri="{BB962C8B-B14F-4D97-AF65-F5344CB8AC3E}">
        <p14:creationId xmlns:p14="http://schemas.microsoft.com/office/powerpoint/2010/main" val="373804577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7" r:id="rId3"/>
    <p:sldLayoutId id="2147483668" r:id="rId4"/>
    <p:sldLayoutId id="214748366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8F93-C2A3-08A7-9619-9CE713848BE6}"/>
              </a:ext>
            </a:extLst>
          </p:cNvPr>
          <p:cNvSpPr>
            <a:spLocks noGrp="1"/>
          </p:cNvSpPr>
          <p:nvPr>
            <p:ph type="ctrTitle"/>
          </p:nvPr>
        </p:nvSpPr>
        <p:spPr>
          <a:xfrm>
            <a:off x="1524000" y="2503487"/>
            <a:ext cx="8727583" cy="1006476"/>
          </a:xfrm>
        </p:spPr>
        <p:txBody>
          <a:bodyPr>
            <a:noAutofit/>
          </a:bodyPr>
          <a:lstStyle/>
          <a:p>
            <a:r>
              <a:rPr lang="en-US" dirty="0"/>
              <a:t>Fostering Undergraduate Economics Research with Student-Led Journal</a:t>
            </a:r>
          </a:p>
        </p:txBody>
      </p:sp>
      <p:sp>
        <p:nvSpPr>
          <p:cNvPr id="4" name="TextBox 3">
            <a:extLst>
              <a:ext uri="{FF2B5EF4-FFF2-40B4-BE49-F238E27FC236}">
                <a16:creationId xmlns:a16="http://schemas.microsoft.com/office/drawing/2014/main" id="{9E36A72A-00D8-8D62-AC91-F93CA2EF2D57}"/>
              </a:ext>
            </a:extLst>
          </p:cNvPr>
          <p:cNvSpPr txBox="1"/>
          <p:nvPr/>
        </p:nvSpPr>
        <p:spPr>
          <a:xfrm>
            <a:off x="0" y="4532207"/>
            <a:ext cx="12192000" cy="707886"/>
          </a:xfrm>
          <a:prstGeom prst="rect">
            <a:avLst/>
          </a:prstGeom>
          <a:noFill/>
        </p:spPr>
        <p:txBody>
          <a:bodyPr wrap="square" rtlCol="0">
            <a:spAutoFit/>
          </a:bodyPr>
          <a:lstStyle/>
          <a:p>
            <a:pPr algn="ctr"/>
            <a:r>
              <a:rPr lang="en-US" sz="2000" dirty="0">
                <a:solidFill>
                  <a:srgbClr val="003865"/>
                </a:solidFill>
                <a:latin typeface="Verdana" panose="020B0604030504040204" pitchFamily="34" charset="0"/>
                <a:ea typeface="Verdana" panose="020B0604030504040204" pitchFamily="34" charset="0"/>
                <a:cs typeface="Verdana" panose="020B0604030504040204" pitchFamily="34" charset="0"/>
              </a:rPr>
              <a:t>Sining Wang</a:t>
            </a:r>
          </a:p>
          <a:p>
            <a:pPr algn="ctr"/>
            <a:r>
              <a:rPr lang="en-US" sz="2000" dirty="0">
                <a:solidFill>
                  <a:srgbClr val="003865"/>
                </a:solidFill>
                <a:latin typeface="Verdana" panose="020B0604030504040204" pitchFamily="34" charset="0"/>
                <a:ea typeface="Verdana" panose="020B0604030504040204" pitchFamily="34" charset="0"/>
                <a:cs typeface="Verdana" panose="020B0604030504040204" pitchFamily="34" charset="0"/>
              </a:rPr>
              <a:t>Case Western Reserve University</a:t>
            </a:r>
          </a:p>
        </p:txBody>
      </p:sp>
      <p:sp>
        <p:nvSpPr>
          <p:cNvPr id="5" name="TextBox 4">
            <a:extLst>
              <a:ext uri="{FF2B5EF4-FFF2-40B4-BE49-F238E27FC236}">
                <a16:creationId xmlns:a16="http://schemas.microsoft.com/office/drawing/2014/main" id="{F5E801BA-CA6D-90E0-B2D4-B81845680FB1}"/>
              </a:ext>
            </a:extLst>
          </p:cNvPr>
          <p:cNvSpPr txBox="1"/>
          <p:nvPr/>
        </p:nvSpPr>
        <p:spPr>
          <a:xfrm>
            <a:off x="0" y="6451481"/>
            <a:ext cx="12192000" cy="307777"/>
          </a:xfrm>
          <a:prstGeom prst="rect">
            <a:avLst/>
          </a:prstGeom>
          <a:noFill/>
        </p:spPr>
        <p:txBody>
          <a:bodyPr wrap="square">
            <a:spAutoFit/>
          </a:bodyPr>
          <a:lstStyle/>
          <a:p>
            <a:r>
              <a:rPr lang="en-US" sz="1400" b="0" i="0" dirty="0">
                <a:solidFill>
                  <a:schemeClr val="bg2">
                    <a:lumMod val="75000"/>
                  </a:schemeClr>
                </a:solidFill>
                <a:effectLst/>
                <a:latin typeface="Roboto" panose="02000000000000000000" pitchFamily="2" charset="0"/>
              </a:rPr>
              <a:t>The Fourteenth Annual AEA Conference on Teaching and Research in Economic Education</a:t>
            </a:r>
            <a:endParaRPr lang="en-US" sz="1400" dirty="0">
              <a:solidFill>
                <a:schemeClr val="bg2">
                  <a:lumMod val="75000"/>
                </a:schemeClr>
              </a:solidFill>
            </a:endParaRPr>
          </a:p>
        </p:txBody>
      </p:sp>
      <p:cxnSp>
        <p:nvCxnSpPr>
          <p:cNvPr id="6" name="Straight Connector 5">
            <a:extLst>
              <a:ext uri="{FF2B5EF4-FFF2-40B4-BE49-F238E27FC236}">
                <a16:creationId xmlns:a16="http://schemas.microsoft.com/office/drawing/2014/main" id="{2B4720BC-D627-FCE3-3B3C-25AF5FE4951A}"/>
              </a:ext>
            </a:extLst>
          </p:cNvPr>
          <p:cNvCxnSpPr>
            <a:cxnSpLocks/>
          </p:cNvCxnSpPr>
          <p:nvPr/>
        </p:nvCxnSpPr>
        <p:spPr>
          <a:xfrm>
            <a:off x="66261" y="3699105"/>
            <a:ext cx="12059478" cy="0"/>
          </a:xfrm>
          <a:prstGeom prst="line">
            <a:avLst/>
          </a:prstGeom>
          <a:ln w="6350">
            <a:gradFill flip="none" rotWithShape="1">
              <a:gsLst>
                <a:gs pos="0">
                  <a:schemeClr val="bg2">
                    <a:lumMod val="90000"/>
                  </a:schemeClr>
                </a:gs>
                <a:gs pos="100000">
                  <a:srgbClr val="D35400"/>
                </a:gs>
              </a:gsLst>
              <a:lin ang="0" scaled="1"/>
              <a:tileRect/>
            </a:gra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5380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94AD-1C9C-011C-E1AD-EB442C3561C4}"/>
              </a:ext>
            </a:extLst>
          </p:cNvPr>
          <p:cNvSpPr>
            <a:spLocks noGrp="1"/>
          </p:cNvSpPr>
          <p:nvPr>
            <p:ph type="title"/>
          </p:nvPr>
        </p:nvSpPr>
        <p:spPr/>
        <p:txBody>
          <a:bodyPr>
            <a:normAutofit/>
          </a:bodyPr>
          <a:lstStyle/>
          <a:p>
            <a:r>
              <a:rPr lang="en-US" dirty="0"/>
              <a:t>Three-Layer Structure</a:t>
            </a:r>
          </a:p>
        </p:txBody>
      </p:sp>
      <p:pic>
        <p:nvPicPr>
          <p:cNvPr id="1026" name="Picture 2">
            <a:extLst>
              <a:ext uri="{FF2B5EF4-FFF2-40B4-BE49-F238E27FC236}">
                <a16:creationId xmlns:a16="http://schemas.microsoft.com/office/drawing/2014/main" id="{4DBE410F-653E-A16C-1B1C-C94D08C5C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377" y="2784832"/>
            <a:ext cx="1727558" cy="172755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A77E394-F00D-7BFA-4715-94EF86D40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168" y="2992126"/>
            <a:ext cx="1520264" cy="15202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862F076-174E-9D04-5A97-A668CD1271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1024" y="2638977"/>
            <a:ext cx="2019266" cy="20192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C6876E6-5FD6-38FB-819E-1827E2E3F5CE}"/>
              </a:ext>
            </a:extLst>
          </p:cNvPr>
          <p:cNvSpPr txBox="1"/>
          <p:nvPr/>
        </p:nvSpPr>
        <p:spPr>
          <a:xfrm>
            <a:off x="687012" y="2021983"/>
            <a:ext cx="3057247" cy="430887"/>
          </a:xfrm>
          <a:prstGeom prst="rect">
            <a:avLst/>
          </a:prstGeom>
          <a:noFill/>
        </p:spPr>
        <p:txBody>
          <a:bodyPr wrap="none" rtlCol="0">
            <a:spAutoFit/>
          </a:bodyPr>
          <a:lstStyle/>
          <a:p>
            <a:r>
              <a:rPr lang="en-US" sz="2200" dirty="0">
                <a:solidFill>
                  <a:srgbClr val="002060"/>
                </a:solidFill>
                <a:latin typeface="Arial" panose="020B0604020202020204" pitchFamily="34" charset="0"/>
                <a:cs typeface="Arial" panose="020B0604020202020204" pitchFamily="34" charset="0"/>
              </a:rPr>
              <a:t>Data Exploration Layer</a:t>
            </a:r>
          </a:p>
        </p:txBody>
      </p:sp>
      <p:sp>
        <p:nvSpPr>
          <p:cNvPr id="7" name="TextBox 6">
            <a:extLst>
              <a:ext uri="{FF2B5EF4-FFF2-40B4-BE49-F238E27FC236}">
                <a16:creationId xmlns:a16="http://schemas.microsoft.com/office/drawing/2014/main" id="{6ECEFEF8-65FE-451A-58A0-A7DABB20EEF6}"/>
              </a:ext>
            </a:extLst>
          </p:cNvPr>
          <p:cNvSpPr txBox="1"/>
          <p:nvPr/>
        </p:nvSpPr>
        <p:spPr>
          <a:xfrm>
            <a:off x="4567374" y="2021983"/>
            <a:ext cx="3467616" cy="430887"/>
          </a:xfrm>
          <a:prstGeom prst="rect">
            <a:avLst/>
          </a:prstGeom>
          <a:noFill/>
        </p:spPr>
        <p:txBody>
          <a:bodyPr wrap="none" rtlCol="0">
            <a:spAutoFit/>
          </a:bodyPr>
          <a:lstStyle/>
          <a:p>
            <a:r>
              <a:rPr lang="en-US" sz="2200" dirty="0">
                <a:solidFill>
                  <a:srgbClr val="002060"/>
                </a:solidFill>
                <a:latin typeface="Arial" panose="020B0604020202020204" pitchFamily="34" charset="0"/>
                <a:cs typeface="Arial" panose="020B0604020202020204" pitchFamily="34" charset="0"/>
              </a:rPr>
              <a:t>Narrative Formation Layer</a:t>
            </a:r>
          </a:p>
        </p:txBody>
      </p:sp>
      <p:sp>
        <p:nvSpPr>
          <p:cNvPr id="9" name="TextBox 8">
            <a:extLst>
              <a:ext uri="{FF2B5EF4-FFF2-40B4-BE49-F238E27FC236}">
                <a16:creationId xmlns:a16="http://schemas.microsoft.com/office/drawing/2014/main" id="{D05DE109-BFCC-7CA1-0729-43725B40FA51}"/>
              </a:ext>
            </a:extLst>
          </p:cNvPr>
          <p:cNvSpPr txBox="1"/>
          <p:nvPr/>
        </p:nvSpPr>
        <p:spPr>
          <a:xfrm>
            <a:off x="8338737" y="2025721"/>
            <a:ext cx="3166251" cy="430887"/>
          </a:xfrm>
          <a:prstGeom prst="rect">
            <a:avLst/>
          </a:prstGeom>
          <a:noFill/>
        </p:spPr>
        <p:txBody>
          <a:bodyPr wrap="none" rtlCol="0">
            <a:spAutoFit/>
          </a:bodyPr>
          <a:lstStyle/>
          <a:p>
            <a:r>
              <a:rPr lang="en-US" sz="2200" dirty="0">
                <a:solidFill>
                  <a:srgbClr val="002060"/>
                </a:solidFill>
                <a:latin typeface="Arial" panose="020B0604020202020204" pitchFamily="34" charset="0"/>
                <a:cs typeface="Arial" panose="020B0604020202020204" pitchFamily="34" charset="0"/>
              </a:rPr>
              <a:t>Academic Pursuit Layer</a:t>
            </a:r>
          </a:p>
        </p:txBody>
      </p:sp>
      <p:sp>
        <p:nvSpPr>
          <p:cNvPr id="11" name="TextBox 10">
            <a:extLst>
              <a:ext uri="{FF2B5EF4-FFF2-40B4-BE49-F238E27FC236}">
                <a16:creationId xmlns:a16="http://schemas.microsoft.com/office/drawing/2014/main" id="{3643B47C-E541-39DB-8D85-48AC7734CE1E}"/>
              </a:ext>
            </a:extLst>
          </p:cNvPr>
          <p:cNvSpPr txBox="1"/>
          <p:nvPr/>
        </p:nvSpPr>
        <p:spPr>
          <a:xfrm>
            <a:off x="773201" y="5047221"/>
            <a:ext cx="2884868" cy="923330"/>
          </a:xfrm>
          <a:prstGeom prst="rect">
            <a:avLst/>
          </a:prstGeom>
          <a:noFill/>
        </p:spPr>
        <p:txBody>
          <a:bodyPr wrap="square">
            <a:spAutoFit/>
          </a:bodyPr>
          <a:lstStyle/>
          <a:p>
            <a:pPr rtl="0"/>
            <a:r>
              <a:rPr lang="en-US" sz="1800" b="0" i="0" u="none" strike="noStrike" dirty="0">
                <a:solidFill>
                  <a:srgbClr val="0D0D0D"/>
                </a:solidFill>
                <a:effectLst/>
                <a:latin typeface="Roboto" panose="02000000000000000000" pitchFamily="2" charset="0"/>
              </a:rPr>
              <a:t>Hands-on data analysis to identify patterns relevant to local economies.</a:t>
            </a:r>
            <a:endParaRPr lang="en-US" b="0" dirty="0">
              <a:effectLst/>
            </a:endParaRPr>
          </a:p>
        </p:txBody>
      </p:sp>
      <p:sp>
        <p:nvSpPr>
          <p:cNvPr id="13" name="TextBox 12">
            <a:extLst>
              <a:ext uri="{FF2B5EF4-FFF2-40B4-BE49-F238E27FC236}">
                <a16:creationId xmlns:a16="http://schemas.microsoft.com/office/drawing/2014/main" id="{C91EFE56-B10C-2873-D021-03F01A96E9DB}"/>
              </a:ext>
            </a:extLst>
          </p:cNvPr>
          <p:cNvSpPr txBox="1"/>
          <p:nvPr/>
        </p:nvSpPr>
        <p:spPr>
          <a:xfrm>
            <a:off x="4951024" y="5047221"/>
            <a:ext cx="2601533" cy="923330"/>
          </a:xfrm>
          <a:prstGeom prst="rect">
            <a:avLst/>
          </a:prstGeom>
          <a:noFill/>
        </p:spPr>
        <p:txBody>
          <a:bodyPr wrap="square">
            <a:spAutoFit/>
          </a:bodyPr>
          <a:lstStyle/>
          <a:p>
            <a:pPr rtl="0"/>
            <a:r>
              <a:rPr lang="en-US" sz="1800" b="0" i="0" u="none" strike="noStrike" dirty="0">
                <a:solidFill>
                  <a:srgbClr val="000000"/>
                </a:solidFill>
                <a:effectLst/>
                <a:latin typeface="Arial" panose="020B0604020202020204" pitchFamily="34" charset="0"/>
              </a:rPr>
              <a:t>Translate analytical data into engaging, story-driven articles.</a:t>
            </a:r>
            <a:endParaRPr lang="en-US" b="0" dirty="0">
              <a:effectLst/>
            </a:endParaRPr>
          </a:p>
        </p:txBody>
      </p:sp>
      <p:sp>
        <p:nvSpPr>
          <p:cNvPr id="15" name="TextBox 14">
            <a:extLst>
              <a:ext uri="{FF2B5EF4-FFF2-40B4-BE49-F238E27FC236}">
                <a16:creationId xmlns:a16="http://schemas.microsoft.com/office/drawing/2014/main" id="{8218C658-1D59-8A18-CFA0-814313CFF042}"/>
              </a:ext>
            </a:extLst>
          </p:cNvPr>
          <p:cNvSpPr txBox="1"/>
          <p:nvPr/>
        </p:nvSpPr>
        <p:spPr>
          <a:xfrm>
            <a:off x="8746830" y="5047221"/>
            <a:ext cx="2884869" cy="923330"/>
          </a:xfrm>
          <a:prstGeom prst="rect">
            <a:avLst/>
          </a:prstGeom>
          <a:noFill/>
        </p:spPr>
        <p:txBody>
          <a:bodyPr wrap="square">
            <a:spAutoFit/>
          </a:bodyPr>
          <a:lstStyle/>
          <a:p>
            <a:pPr rtl="0"/>
            <a:r>
              <a:rPr lang="en-US" sz="1800" b="0" i="0" u="none" strike="noStrike" dirty="0">
                <a:solidFill>
                  <a:srgbClr val="000000"/>
                </a:solidFill>
                <a:effectLst/>
                <a:latin typeface="Arial" panose="020B0604020202020204" pitchFamily="34" charset="0"/>
              </a:rPr>
              <a:t>Advance articles to scholarly publications under faculty mentorship </a:t>
            </a:r>
            <a:endParaRPr lang="en-US" b="0" dirty="0">
              <a:effectLst/>
            </a:endParaRPr>
          </a:p>
        </p:txBody>
      </p:sp>
    </p:spTree>
    <p:extLst>
      <p:ext uri="{BB962C8B-B14F-4D97-AF65-F5344CB8AC3E}">
        <p14:creationId xmlns:p14="http://schemas.microsoft.com/office/powerpoint/2010/main" val="175283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72F0-AC1A-2659-40C4-EC4276B33D87}"/>
              </a:ext>
            </a:extLst>
          </p:cNvPr>
          <p:cNvSpPr>
            <a:spLocks noGrp="1"/>
          </p:cNvSpPr>
          <p:nvPr>
            <p:ph type="title"/>
          </p:nvPr>
        </p:nvSpPr>
        <p:spPr/>
        <p:txBody>
          <a:bodyPr/>
          <a:lstStyle/>
          <a:p>
            <a:r>
              <a:rPr lang="en-US" dirty="0"/>
              <a:t>Data Exploration Layer</a:t>
            </a:r>
          </a:p>
        </p:txBody>
      </p:sp>
      <p:sp>
        <p:nvSpPr>
          <p:cNvPr id="3" name="Content Placeholder 2">
            <a:extLst>
              <a:ext uri="{FF2B5EF4-FFF2-40B4-BE49-F238E27FC236}">
                <a16:creationId xmlns:a16="http://schemas.microsoft.com/office/drawing/2014/main" id="{057122FD-DAB0-31D6-B3FD-57B3A80BBC66}"/>
              </a:ext>
            </a:extLst>
          </p:cNvPr>
          <p:cNvSpPr>
            <a:spLocks noGrp="1"/>
          </p:cNvSpPr>
          <p:nvPr>
            <p:ph idx="1"/>
          </p:nvPr>
        </p:nvSpPr>
        <p:spPr>
          <a:xfrm>
            <a:off x="1598055" y="2686288"/>
            <a:ext cx="6657303" cy="2250231"/>
          </a:xfrm>
        </p:spPr>
        <p:txBody>
          <a:bodyPr/>
          <a:lstStyle/>
          <a:p>
            <a:r>
              <a:rPr lang="en-US" dirty="0"/>
              <a:t>Training in Data Literacy</a:t>
            </a:r>
          </a:p>
          <a:p>
            <a:r>
              <a:rPr lang="en-US" dirty="0"/>
              <a:t>Familiarization with Datasets</a:t>
            </a:r>
          </a:p>
          <a:p>
            <a:r>
              <a:rPr lang="en-US" dirty="0"/>
              <a:t>Coding Tools</a:t>
            </a:r>
          </a:p>
          <a:p>
            <a:r>
              <a:rPr lang="en-US" dirty="0"/>
              <a:t>Understanding Economics Data</a:t>
            </a:r>
          </a:p>
        </p:txBody>
      </p:sp>
      <p:sp>
        <p:nvSpPr>
          <p:cNvPr id="6" name="TextBox 5">
            <a:extLst>
              <a:ext uri="{FF2B5EF4-FFF2-40B4-BE49-F238E27FC236}">
                <a16:creationId xmlns:a16="http://schemas.microsoft.com/office/drawing/2014/main" id="{F054BF9F-F947-992E-E715-F05F330968CF}"/>
              </a:ext>
            </a:extLst>
          </p:cNvPr>
          <p:cNvSpPr txBox="1"/>
          <p:nvPr/>
        </p:nvSpPr>
        <p:spPr>
          <a:xfrm>
            <a:off x="1018505" y="1753603"/>
            <a:ext cx="6104586" cy="523220"/>
          </a:xfrm>
          <a:prstGeom prst="rect">
            <a:avLst/>
          </a:prstGeom>
          <a:noFill/>
        </p:spPr>
        <p:txBody>
          <a:bodyPr wrap="square">
            <a:spAutoFit/>
          </a:bodyPr>
          <a:lstStyle/>
          <a:p>
            <a:r>
              <a:rPr lang="en-US" sz="2800" dirty="0">
                <a:solidFill>
                  <a:srgbClr val="002060"/>
                </a:solidFill>
              </a:rPr>
              <a:t>Objective: Getting Started with Data</a:t>
            </a:r>
          </a:p>
        </p:txBody>
      </p:sp>
      <p:sp>
        <p:nvSpPr>
          <p:cNvPr id="7" name="TextBox 6">
            <a:extLst>
              <a:ext uri="{FF2B5EF4-FFF2-40B4-BE49-F238E27FC236}">
                <a16:creationId xmlns:a16="http://schemas.microsoft.com/office/drawing/2014/main" id="{DD83707D-BD52-0CED-E3BF-0625D5AC1097}"/>
              </a:ext>
            </a:extLst>
          </p:cNvPr>
          <p:cNvSpPr txBox="1"/>
          <p:nvPr/>
        </p:nvSpPr>
        <p:spPr>
          <a:xfrm>
            <a:off x="1132269" y="5345984"/>
            <a:ext cx="6104586" cy="523220"/>
          </a:xfrm>
          <a:prstGeom prst="rect">
            <a:avLst/>
          </a:prstGeom>
          <a:noFill/>
        </p:spPr>
        <p:txBody>
          <a:bodyPr wrap="square">
            <a:spAutoFit/>
          </a:bodyPr>
          <a:lstStyle/>
          <a:p>
            <a:r>
              <a:rPr lang="en-US" sz="2800" dirty="0">
                <a:solidFill>
                  <a:srgbClr val="002060"/>
                </a:solidFill>
              </a:rPr>
              <a:t>Output: Regional Economic Indicators</a:t>
            </a:r>
          </a:p>
        </p:txBody>
      </p:sp>
      <p:pic>
        <p:nvPicPr>
          <p:cNvPr id="2050" name="Picture 2">
            <a:extLst>
              <a:ext uri="{FF2B5EF4-FFF2-40B4-BE49-F238E27FC236}">
                <a16:creationId xmlns:a16="http://schemas.microsoft.com/office/drawing/2014/main" id="{9BDEC817-3FE1-3D52-2C9F-4F582EF58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7129" y="2686288"/>
            <a:ext cx="2259999" cy="2259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179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50D53-B89A-6808-5B97-482221D8C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E38597-DB2B-7AEF-BE4F-A0F9879F786F}"/>
              </a:ext>
            </a:extLst>
          </p:cNvPr>
          <p:cNvSpPr>
            <a:spLocks noGrp="1"/>
          </p:cNvSpPr>
          <p:nvPr>
            <p:ph type="title"/>
          </p:nvPr>
        </p:nvSpPr>
        <p:spPr/>
        <p:txBody>
          <a:bodyPr/>
          <a:lstStyle/>
          <a:p>
            <a:r>
              <a:rPr lang="en-US" dirty="0"/>
              <a:t>Narrative Formation Layer</a:t>
            </a:r>
          </a:p>
        </p:txBody>
      </p:sp>
      <p:sp>
        <p:nvSpPr>
          <p:cNvPr id="3" name="Content Placeholder 2">
            <a:extLst>
              <a:ext uri="{FF2B5EF4-FFF2-40B4-BE49-F238E27FC236}">
                <a16:creationId xmlns:a16="http://schemas.microsoft.com/office/drawing/2014/main" id="{101D020A-1110-27B5-AA46-F6B182BBA62C}"/>
              </a:ext>
            </a:extLst>
          </p:cNvPr>
          <p:cNvSpPr>
            <a:spLocks noGrp="1"/>
          </p:cNvSpPr>
          <p:nvPr>
            <p:ph idx="1"/>
          </p:nvPr>
        </p:nvSpPr>
        <p:spPr>
          <a:xfrm>
            <a:off x="1598055" y="2686288"/>
            <a:ext cx="6657303" cy="2250231"/>
          </a:xfrm>
        </p:spPr>
        <p:txBody>
          <a:bodyPr/>
          <a:lstStyle/>
          <a:p>
            <a:r>
              <a:rPr lang="en-US" dirty="0"/>
              <a:t>Convert data analysis into engaging, easily understandable narratives</a:t>
            </a:r>
          </a:p>
          <a:p>
            <a:endParaRPr lang="en-US" dirty="0"/>
          </a:p>
          <a:p>
            <a:r>
              <a:rPr lang="en-US" dirty="0"/>
              <a:t>Focus on creating report-style articles</a:t>
            </a:r>
          </a:p>
        </p:txBody>
      </p:sp>
      <p:sp>
        <p:nvSpPr>
          <p:cNvPr id="6" name="TextBox 5">
            <a:extLst>
              <a:ext uri="{FF2B5EF4-FFF2-40B4-BE49-F238E27FC236}">
                <a16:creationId xmlns:a16="http://schemas.microsoft.com/office/drawing/2014/main" id="{C0EFE3B4-BFB3-DBD2-8E28-57EC92E528A0}"/>
              </a:ext>
            </a:extLst>
          </p:cNvPr>
          <p:cNvSpPr txBox="1"/>
          <p:nvPr/>
        </p:nvSpPr>
        <p:spPr>
          <a:xfrm>
            <a:off x="1018504" y="1753603"/>
            <a:ext cx="7315441" cy="523220"/>
          </a:xfrm>
          <a:prstGeom prst="rect">
            <a:avLst/>
          </a:prstGeom>
          <a:noFill/>
        </p:spPr>
        <p:txBody>
          <a:bodyPr wrap="square">
            <a:spAutoFit/>
          </a:bodyPr>
          <a:lstStyle/>
          <a:p>
            <a:r>
              <a:rPr lang="en-US" sz="2800" dirty="0">
                <a:solidFill>
                  <a:srgbClr val="002060"/>
                </a:solidFill>
              </a:rPr>
              <a:t>Objective: From raw data to </a:t>
            </a:r>
            <a:r>
              <a:rPr lang="en-US" sz="2800" dirty="0">
                <a:solidFill>
                  <a:srgbClr val="D35400"/>
                </a:solidFill>
              </a:rPr>
              <a:t>storytelling</a:t>
            </a:r>
          </a:p>
        </p:txBody>
      </p:sp>
      <p:sp>
        <p:nvSpPr>
          <p:cNvPr id="7" name="TextBox 6">
            <a:extLst>
              <a:ext uri="{FF2B5EF4-FFF2-40B4-BE49-F238E27FC236}">
                <a16:creationId xmlns:a16="http://schemas.microsoft.com/office/drawing/2014/main" id="{06B832E6-66D4-93DD-C24F-E94F6F042620}"/>
              </a:ext>
            </a:extLst>
          </p:cNvPr>
          <p:cNvSpPr txBox="1"/>
          <p:nvPr/>
        </p:nvSpPr>
        <p:spPr>
          <a:xfrm>
            <a:off x="1119389" y="5204651"/>
            <a:ext cx="10484475" cy="954107"/>
          </a:xfrm>
          <a:prstGeom prst="rect">
            <a:avLst/>
          </a:prstGeom>
          <a:noFill/>
        </p:spPr>
        <p:txBody>
          <a:bodyPr wrap="square">
            <a:spAutoFit/>
          </a:bodyPr>
          <a:lstStyle/>
          <a:p>
            <a:r>
              <a:rPr lang="en-US" sz="2800" dirty="0">
                <a:solidFill>
                  <a:srgbClr val="002060"/>
                </a:solidFill>
              </a:rPr>
              <a:t>Output: Engaging and relatable stories that make economics insights accessible and impactful to a wider audience</a:t>
            </a:r>
          </a:p>
        </p:txBody>
      </p:sp>
      <p:pic>
        <p:nvPicPr>
          <p:cNvPr id="3074" name="Picture 2">
            <a:extLst>
              <a:ext uri="{FF2B5EF4-FFF2-40B4-BE49-F238E27FC236}">
                <a16:creationId xmlns:a16="http://schemas.microsoft.com/office/drawing/2014/main" id="{223EBF46-2C8D-A68C-F227-97E256008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5474" y="2267164"/>
            <a:ext cx="2528022" cy="252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614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18DEE-49EF-CE82-6B1C-214EA81266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75119E-2955-9B32-39E9-3DBD674BF885}"/>
              </a:ext>
            </a:extLst>
          </p:cNvPr>
          <p:cNvSpPr>
            <a:spLocks noGrp="1"/>
          </p:cNvSpPr>
          <p:nvPr>
            <p:ph type="title"/>
          </p:nvPr>
        </p:nvSpPr>
        <p:spPr/>
        <p:txBody>
          <a:bodyPr/>
          <a:lstStyle/>
          <a:p>
            <a:r>
              <a:rPr lang="en-US" dirty="0"/>
              <a:t>Academic Pursuit Layer</a:t>
            </a:r>
          </a:p>
        </p:txBody>
      </p:sp>
      <p:sp>
        <p:nvSpPr>
          <p:cNvPr id="3" name="Content Placeholder 2">
            <a:extLst>
              <a:ext uri="{FF2B5EF4-FFF2-40B4-BE49-F238E27FC236}">
                <a16:creationId xmlns:a16="http://schemas.microsoft.com/office/drawing/2014/main" id="{C85B4B12-B870-0743-3BD4-4348DA8D60E7}"/>
              </a:ext>
            </a:extLst>
          </p:cNvPr>
          <p:cNvSpPr>
            <a:spLocks noGrp="1"/>
          </p:cNvSpPr>
          <p:nvPr>
            <p:ph idx="1"/>
          </p:nvPr>
        </p:nvSpPr>
        <p:spPr>
          <a:xfrm>
            <a:off x="1598055" y="2686288"/>
            <a:ext cx="7520187" cy="2528022"/>
          </a:xfrm>
        </p:spPr>
        <p:txBody>
          <a:bodyPr>
            <a:normAutofit fontScale="92500"/>
          </a:bodyPr>
          <a:lstStyle/>
          <a:p>
            <a:r>
              <a:rPr lang="en-US" dirty="0"/>
              <a:t>Advanced Research Training</a:t>
            </a:r>
          </a:p>
          <a:p>
            <a:endParaRPr lang="en-US" dirty="0"/>
          </a:p>
          <a:p>
            <a:r>
              <a:rPr lang="en-US" dirty="0"/>
              <a:t>Integration of Theory and Practice</a:t>
            </a:r>
          </a:p>
          <a:p>
            <a:endParaRPr lang="en-US" dirty="0"/>
          </a:p>
          <a:p>
            <a:r>
              <a:rPr lang="en-US" dirty="0"/>
              <a:t>Prepare for Future Academic and Career Path</a:t>
            </a:r>
          </a:p>
        </p:txBody>
      </p:sp>
      <p:sp>
        <p:nvSpPr>
          <p:cNvPr id="6" name="TextBox 5">
            <a:extLst>
              <a:ext uri="{FF2B5EF4-FFF2-40B4-BE49-F238E27FC236}">
                <a16:creationId xmlns:a16="http://schemas.microsoft.com/office/drawing/2014/main" id="{BF772329-B58C-1E6C-4057-76D14B53DFD7}"/>
              </a:ext>
            </a:extLst>
          </p:cNvPr>
          <p:cNvSpPr txBox="1"/>
          <p:nvPr/>
        </p:nvSpPr>
        <p:spPr>
          <a:xfrm>
            <a:off x="1018504" y="1753603"/>
            <a:ext cx="7315441" cy="523220"/>
          </a:xfrm>
          <a:prstGeom prst="rect">
            <a:avLst/>
          </a:prstGeom>
          <a:noFill/>
        </p:spPr>
        <p:txBody>
          <a:bodyPr wrap="square">
            <a:spAutoFit/>
          </a:bodyPr>
          <a:lstStyle/>
          <a:p>
            <a:r>
              <a:rPr lang="en-US" sz="2800" dirty="0">
                <a:solidFill>
                  <a:srgbClr val="002060"/>
                </a:solidFill>
              </a:rPr>
              <a:t>Objective: Elevate the work to a scholarly level</a:t>
            </a:r>
            <a:endParaRPr lang="en-US" sz="2800" dirty="0">
              <a:solidFill>
                <a:srgbClr val="D35400"/>
              </a:solidFill>
            </a:endParaRPr>
          </a:p>
        </p:txBody>
      </p:sp>
      <p:sp>
        <p:nvSpPr>
          <p:cNvPr id="7" name="TextBox 6">
            <a:extLst>
              <a:ext uri="{FF2B5EF4-FFF2-40B4-BE49-F238E27FC236}">
                <a16:creationId xmlns:a16="http://schemas.microsoft.com/office/drawing/2014/main" id="{4A395454-B9B7-CC77-0D5B-1C5A8D0B8388}"/>
              </a:ext>
            </a:extLst>
          </p:cNvPr>
          <p:cNvSpPr txBox="1"/>
          <p:nvPr/>
        </p:nvSpPr>
        <p:spPr>
          <a:xfrm>
            <a:off x="1119389" y="5204651"/>
            <a:ext cx="10484475" cy="954107"/>
          </a:xfrm>
          <a:prstGeom prst="rect">
            <a:avLst/>
          </a:prstGeom>
          <a:noFill/>
        </p:spPr>
        <p:txBody>
          <a:bodyPr wrap="square">
            <a:spAutoFit/>
          </a:bodyPr>
          <a:lstStyle/>
          <a:p>
            <a:r>
              <a:rPr lang="en-US" sz="2800" dirty="0">
                <a:solidFill>
                  <a:srgbClr val="002060"/>
                </a:solidFill>
              </a:rPr>
              <a:t>Output: High-quality undergraduate research aiming at publishing on peer-reviewed academic journals.</a:t>
            </a:r>
          </a:p>
        </p:txBody>
      </p:sp>
      <p:pic>
        <p:nvPicPr>
          <p:cNvPr id="3074" name="Picture 2">
            <a:extLst>
              <a:ext uri="{FF2B5EF4-FFF2-40B4-BE49-F238E27FC236}">
                <a16:creationId xmlns:a16="http://schemas.microsoft.com/office/drawing/2014/main" id="{B58F5A50-4F8E-E1C2-8585-9C14A865D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5474" y="2267164"/>
            <a:ext cx="2528022" cy="2528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54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CFBD-42BF-033B-8FDD-76453920FFC1}"/>
              </a:ext>
            </a:extLst>
          </p:cNvPr>
          <p:cNvSpPr>
            <a:spLocks noGrp="1"/>
          </p:cNvSpPr>
          <p:nvPr>
            <p:ph type="title"/>
          </p:nvPr>
        </p:nvSpPr>
        <p:spPr/>
        <p:txBody>
          <a:bodyPr/>
          <a:lstStyle/>
          <a:p>
            <a:r>
              <a:rPr lang="en-US" dirty="0"/>
              <a:t>Peer Support</a:t>
            </a:r>
          </a:p>
        </p:txBody>
      </p:sp>
      <p:pic>
        <p:nvPicPr>
          <p:cNvPr id="5122" name="Picture 2">
            <a:extLst>
              <a:ext uri="{FF2B5EF4-FFF2-40B4-BE49-F238E27FC236}">
                <a16:creationId xmlns:a16="http://schemas.microsoft.com/office/drawing/2014/main" id="{46347CA8-35FD-9A29-86F2-C0427DF48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696" y="2787865"/>
            <a:ext cx="1628603" cy="1628603"/>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a:extLst>
              <a:ext uri="{FF2B5EF4-FFF2-40B4-BE49-F238E27FC236}">
                <a16:creationId xmlns:a16="http://schemas.microsoft.com/office/drawing/2014/main" id="{912664E6-8F9D-53A4-FD7B-D0A515237A49}"/>
              </a:ext>
            </a:extLst>
          </p:cNvPr>
          <p:cNvSpPr/>
          <p:nvPr/>
        </p:nvSpPr>
        <p:spPr>
          <a:xfrm>
            <a:off x="1017432" y="2047741"/>
            <a:ext cx="2665926" cy="682580"/>
          </a:xfrm>
          <a:prstGeom prst="roundRect">
            <a:avLst/>
          </a:prstGeom>
          <a:solidFill>
            <a:srgbClr val="002060">
              <a:alpha val="6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Peer Mentoring</a:t>
            </a:r>
          </a:p>
        </p:txBody>
      </p:sp>
      <p:sp>
        <p:nvSpPr>
          <p:cNvPr id="9" name="Rounded Rectangle 8">
            <a:extLst>
              <a:ext uri="{FF2B5EF4-FFF2-40B4-BE49-F238E27FC236}">
                <a16:creationId xmlns:a16="http://schemas.microsoft.com/office/drawing/2014/main" id="{BDEA63C3-07A5-5132-041B-B7BC1FEDC3DB}"/>
              </a:ext>
            </a:extLst>
          </p:cNvPr>
          <p:cNvSpPr/>
          <p:nvPr/>
        </p:nvSpPr>
        <p:spPr>
          <a:xfrm>
            <a:off x="8060029" y="2047741"/>
            <a:ext cx="2665926" cy="682580"/>
          </a:xfrm>
          <a:prstGeom prst="roundRect">
            <a:avLst/>
          </a:prstGeom>
          <a:solidFill>
            <a:srgbClr val="D35400">
              <a:alpha val="6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Peer Coaching</a:t>
            </a:r>
          </a:p>
        </p:txBody>
      </p:sp>
      <p:sp>
        <p:nvSpPr>
          <p:cNvPr id="11" name="TextBox 10">
            <a:extLst>
              <a:ext uri="{FF2B5EF4-FFF2-40B4-BE49-F238E27FC236}">
                <a16:creationId xmlns:a16="http://schemas.microsoft.com/office/drawing/2014/main" id="{11C89CA3-4A55-C5F4-11E4-373AB9E5D081}"/>
              </a:ext>
            </a:extLst>
          </p:cNvPr>
          <p:cNvSpPr txBox="1"/>
          <p:nvPr/>
        </p:nvSpPr>
        <p:spPr>
          <a:xfrm>
            <a:off x="904186" y="3168440"/>
            <a:ext cx="3940934" cy="3046988"/>
          </a:xfrm>
          <a:prstGeom prst="rect">
            <a:avLst/>
          </a:prstGeom>
          <a:noFill/>
        </p:spPr>
        <p:txBody>
          <a:bodyPr wrap="square">
            <a:spAutoFit/>
          </a:bodyPr>
          <a:lstStyle/>
          <a:p>
            <a:pPr marL="285750" indent="-285750" rtl="0" fontAlgn="base">
              <a:buFont typeface="Arial" panose="020B0604020202020204" pitchFamily="34" charset="0"/>
              <a:buChar char="•"/>
            </a:pPr>
            <a:r>
              <a:rPr lang="en-US" sz="2400" dirty="0">
                <a:solidFill>
                  <a:srgbClr val="003865"/>
                </a:solidFill>
                <a:latin typeface="Arial" panose="020B0604020202020204" pitchFamily="34" charset="0"/>
              </a:rPr>
              <a:t>Upperclassman Led</a:t>
            </a:r>
            <a:endParaRPr lang="en-US" sz="2400" b="0" i="0" u="none" strike="noStrike" dirty="0">
              <a:solidFill>
                <a:srgbClr val="003865"/>
              </a:solidFill>
              <a:effectLst/>
              <a:latin typeface="Arial" panose="020B0604020202020204" pitchFamily="34" charset="0"/>
            </a:endParaRPr>
          </a:p>
          <a:p>
            <a:pPr marL="285750" indent="-285750" rtl="0" fontAlgn="base">
              <a:buFont typeface="Arial" panose="020B0604020202020204" pitchFamily="34" charset="0"/>
              <a:buChar char="•"/>
            </a:pPr>
            <a:endParaRPr lang="en-US" sz="2400" b="0" i="0" u="none" strike="noStrike" dirty="0">
              <a:solidFill>
                <a:srgbClr val="003865"/>
              </a:solidFill>
              <a:effectLst/>
              <a:latin typeface="Arial" panose="020B0604020202020204" pitchFamily="34" charset="0"/>
            </a:endParaRPr>
          </a:p>
          <a:p>
            <a:pPr marL="285750" indent="-285750" rtl="0" fontAlgn="base">
              <a:buFont typeface="Arial" panose="020B0604020202020204" pitchFamily="34" charset="0"/>
              <a:buChar char="•"/>
            </a:pPr>
            <a:r>
              <a:rPr lang="en-US" sz="2400" b="0" i="0" u="none" strike="noStrike" dirty="0">
                <a:solidFill>
                  <a:srgbClr val="003865"/>
                </a:solidFill>
                <a:effectLst/>
                <a:latin typeface="Arial" panose="020B0604020202020204" pitchFamily="34" charset="0"/>
              </a:rPr>
              <a:t>Data Camp</a:t>
            </a:r>
          </a:p>
          <a:p>
            <a:pPr marL="285750" indent="-285750" rtl="0" fontAlgn="base">
              <a:buFont typeface="Arial" panose="020B0604020202020204" pitchFamily="34" charset="0"/>
              <a:buChar char="•"/>
            </a:pPr>
            <a:endParaRPr lang="en-US" sz="2400" b="0" i="0" u="none" strike="noStrike" dirty="0">
              <a:solidFill>
                <a:srgbClr val="003865"/>
              </a:solidFill>
              <a:effectLst/>
              <a:latin typeface="Arial" panose="020B0604020202020204" pitchFamily="34" charset="0"/>
            </a:endParaRPr>
          </a:p>
          <a:p>
            <a:pPr marL="285750" indent="-285750" rtl="0" fontAlgn="base">
              <a:buFont typeface="Arial" panose="020B0604020202020204" pitchFamily="34" charset="0"/>
              <a:buChar char="•"/>
            </a:pPr>
            <a:r>
              <a:rPr lang="en-US" sz="2400" b="0" i="0" u="none" strike="noStrike" dirty="0">
                <a:solidFill>
                  <a:srgbClr val="003865"/>
                </a:solidFill>
                <a:effectLst/>
                <a:latin typeface="Arial" panose="020B0604020202020204" pitchFamily="34" charset="0"/>
              </a:rPr>
              <a:t>Literature Review Training</a:t>
            </a:r>
          </a:p>
          <a:p>
            <a:pPr marL="285750" indent="-285750" rtl="0" fontAlgn="base">
              <a:buFont typeface="Arial" panose="020B0604020202020204" pitchFamily="34" charset="0"/>
              <a:buChar char="•"/>
            </a:pPr>
            <a:endParaRPr lang="en-US" sz="2400" b="0" i="0" u="none" strike="noStrike" dirty="0">
              <a:solidFill>
                <a:srgbClr val="003865"/>
              </a:solidFill>
              <a:effectLst/>
              <a:latin typeface="Arial" panose="020B0604020202020204" pitchFamily="34" charset="0"/>
            </a:endParaRPr>
          </a:p>
          <a:p>
            <a:pPr marL="285750" indent="-285750" rtl="0" fontAlgn="base">
              <a:spcAft>
                <a:spcPts val="1200"/>
              </a:spcAft>
              <a:buFont typeface="Arial" panose="020B0604020202020204" pitchFamily="34" charset="0"/>
              <a:buChar char="•"/>
            </a:pPr>
            <a:r>
              <a:rPr lang="en-US" sz="2400" b="0" i="0" u="none" strike="noStrike" dirty="0">
                <a:solidFill>
                  <a:srgbClr val="003865"/>
                </a:solidFill>
                <a:effectLst/>
                <a:latin typeface="Arial" panose="020B0604020202020204" pitchFamily="34" charset="0"/>
              </a:rPr>
              <a:t>Writing Skill Sharing</a:t>
            </a:r>
          </a:p>
        </p:txBody>
      </p:sp>
      <p:sp>
        <p:nvSpPr>
          <p:cNvPr id="15" name="TextBox 14">
            <a:extLst>
              <a:ext uri="{FF2B5EF4-FFF2-40B4-BE49-F238E27FC236}">
                <a16:creationId xmlns:a16="http://schemas.microsoft.com/office/drawing/2014/main" id="{A93EB066-BE23-18AA-90E3-DEDAEDEDC025}"/>
              </a:ext>
            </a:extLst>
          </p:cNvPr>
          <p:cNvSpPr txBox="1"/>
          <p:nvPr/>
        </p:nvSpPr>
        <p:spPr>
          <a:xfrm>
            <a:off x="7783451" y="3261811"/>
            <a:ext cx="3940934" cy="2677656"/>
          </a:xfrm>
          <a:prstGeom prst="rect">
            <a:avLst/>
          </a:prstGeom>
          <a:noFill/>
        </p:spPr>
        <p:txBody>
          <a:bodyPr wrap="square">
            <a:spAutoFit/>
          </a:bodyPr>
          <a:lstStyle/>
          <a:p>
            <a:pPr marL="285750" indent="-285750" rtl="0" fontAlgn="base">
              <a:buFont typeface="Arial" panose="020B0604020202020204" pitchFamily="34" charset="0"/>
              <a:buChar char="•"/>
            </a:pPr>
            <a:r>
              <a:rPr lang="en-US" sz="2400" b="0" i="0" u="none" strike="noStrike" dirty="0">
                <a:solidFill>
                  <a:srgbClr val="003865"/>
                </a:solidFill>
                <a:effectLst/>
                <a:latin typeface="Arial" panose="020B0604020202020204" pitchFamily="34" charset="0"/>
              </a:rPr>
              <a:t>Small Group</a:t>
            </a:r>
          </a:p>
          <a:p>
            <a:pPr marL="285750" indent="-285750" rtl="0" fontAlgn="base">
              <a:buFont typeface="Arial" panose="020B0604020202020204" pitchFamily="34" charset="0"/>
              <a:buChar char="•"/>
            </a:pPr>
            <a:endParaRPr lang="en-US" sz="2400" b="0" i="0" u="none" strike="noStrike" dirty="0">
              <a:solidFill>
                <a:srgbClr val="003865"/>
              </a:solidFill>
              <a:effectLst/>
              <a:latin typeface="Arial" panose="020B0604020202020204" pitchFamily="34" charset="0"/>
            </a:endParaRPr>
          </a:p>
          <a:p>
            <a:pPr marL="285750" indent="-285750" rtl="0" fontAlgn="base">
              <a:buFont typeface="Arial" panose="020B0604020202020204" pitchFamily="34" charset="0"/>
              <a:buChar char="•"/>
            </a:pPr>
            <a:r>
              <a:rPr lang="en-US" sz="2400" b="0" i="0" u="none" strike="noStrike" dirty="0">
                <a:solidFill>
                  <a:srgbClr val="003865"/>
                </a:solidFill>
                <a:effectLst/>
                <a:latin typeface="Arial" panose="020B0604020202020204" pitchFamily="34" charset="0"/>
              </a:rPr>
              <a:t>Collaborative Writing</a:t>
            </a:r>
          </a:p>
          <a:p>
            <a:pPr marL="285750" indent="-285750" rtl="0" fontAlgn="base">
              <a:buFont typeface="Arial" panose="020B0604020202020204" pitchFamily="34" charset="0"/>
              <a:buChar char="•"/>
            </a:pPr>
            <a:endParaRPr lang="en-US" sz="2400" b="0" i="0" u="none" strike="noStrike" dirty="0">
              <a:solidFill>
                <a:srgbClr val="003865"/>
              </a:solidFill>
              <a:effectLst/>
              <a:latin typeface="Arial" panose="020B0604020202020204" pitchFamily="34" charset="0"/>
            </a:endParaRPr>
          </a:p>
          <a:p>
            <a:pPr marL="285750" indent="-285750" rtl="0" fontAlgn="base">
              <a:buFont typeface="Arial" panose="020B0604020202020204" pitchFamily="34" charset="0"/>
              <a:buChar char="•"/>
            </a:pPr>
            <a:r>
              <a:rPr lang="en-US" sz="2400" dirty="0">
                <a:solidFill>
                  <a:srgbClr val="003865"/>
                </a:solidFill>
                <a:latin typeface="Arial" panose="020B0604020202020204" pitchFamily="34" charset="0"/>
              </a:rPr>
              <a:t>Hackathon</a:t>
            </a:r>
          </a:p>
          <a:p>
            <a:pPr marL="285750" indent="-285750" rtl="0" fontAlgn="base">
              <a:buFont typeface="Arial" panose="020B0604020202020204" pitchFamily="34" charset="0"/>
              <a:buChar char="•"/>
            </a:pPr>
            <a:endParaRPr lang="en-US" sz="2400" b="0" i="0" u="none" strike="noStrike" dirty="0">
              <a:solidFill>
                <a:srgbClr val="003865"/>
              </a:solidFill>
              <a:effectLst/>
              <a:latin typeface="Arial" panose="020B0604020202020204" pitchFamily="34" charset="0"/>
            </a:endParaRPr>
          </a:p>
          <a:p>
            <a:pPr marL="285750" indent="-285750" rtl="0" fontAlgn="base">
              <a:spcAft>
                <a:spcPts val="1200"/>
              </a:spcAft>
              <a:buFont typeface="Arial" panose="020B0604020202020204" pitchFamily="34" charset="0"/>
              <a:buChar char="•"/>
            </a:pPr>
            <a:r>
              <a:rPr lang="en-US" sz="2400" b="0" i="0" u="none" strike="noStrike" dirty="0">
                <a:solidFill>
                  <a:srgbClr val="003865"/>
                </a:solidFill>
                <a:effectLst/>
                <a:latin typeface="Arial" panose="020B0604020202020204" pitchFamily="34" charset="0"/>
              </a:rPr>
              <a:t>Peer Review</a:t>
            </a:r>
          </a:p>
        </p:txBody>
      </p:sp>
    </p:spTree>
    <p:extLst>
      <p:ext uri="{BB962C8B-B14F-4D97-AF65-F5344CB8AC3E}">
        <p14:creationId xmlns:p14="http://schemas.microsoft.com/office/powerpoint/2010/main" val="4258187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2B3F-0F5F-EE7E-D53E-92D44D57607C}"/>
              </a:ext>
            </a:extLst>
          </p:cNvPr>
          <p:cNvSpPr>
            <a:spLocks noGrp="1"/>
          </p:cNvSpPr>
          <p:nvPr>
            <p:ph type="title"/>
          </p:nvPr>
        </p:nvSpPr>
        <p:spPr/>
        <p:txBody>
          <a:bodyPr/>
          <a:lstStyle/>
          <a:p>
            <a:r>
              <a:rPr lang="en-US" dirty="0"/>
              <a:t>Student Ownership</a:t>
            </a:r>
          </a:p>
        </p:txBody>
      </p:sp>
      <p:sp>
        <p:nvSpPr>
          <p:cNvPr id="7" name="TextBox 6">
            <a:extLst>
              <a:ext uri="{FF2B5EF4-FFF2-40B4-BE49-F238E27FC236}">
                <a16:creationId xmlns:a16="http://schemas.microsoft.com/office/drawing/2014/main" id="{D2BE3968-B7E4-CA35-BDB6-4DD8FCB33943}"/>
              </a:ext>
            </a:extLst>
          </p:cNvPr>
          <p:cNvSpPr txBox="1"/>
          <p:nvPr/>
        </p:nvSpPr>
        <p:spPr>
          <a:xfrm>
            <a:off x="1575516" y="2011700"/>
            <a:ext cx="3288032" cy="523220"/>
          </a:xfrm>
          <a:prstGeom prst="rect">
            <a:avLst/>
          </a:prstGeom>
          <a:noFill/>
        </p:spPr>
        <p:txBody>
          <a:bodyPr wrap="square">
            <a:spAutoFit/>
          </a:bodyPr>
          <a:lstStyle/>
          <a:p>
            <a:r>
              <a:rPr lang="en-US" sz="2800" dirty="0">
                <a:solidFill>
                  <a:srgbClr val="002060"/>
                </a:solidFill>
                <a:latin typeface="Arial" panose="020B0604020202020204" pitchFamily="34" charset="0"/>
                <a:cs typeface="Arial" panose="020B0604020202020204" pitchFamily="34" charset="0"/>
              </a:rPr>
              <a:t>Editorial Board</a:t>
            </a:r>
            <a:endParaRPr lang="en-US" sz="28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86F9C03-4DD3-985A-48BD-030D20803B1A}"/>
              </a:ext>
            </a:extLst>
          </p:cNvPr>
          <p:cNvSpPr txBox="1"/>
          <p:nvPr/>
        </p:nvSpPr>
        <p:spPr>
          <a:xfrm>
            <a:off x="6095998" y="2011700"/>
            <a:ext cx="3451539" cy="523220"/>
          </a:xfrm>
          <a:prstGeom prst="rect">
            <a:avLst/>
          </a:prstGeom>
          <a:noFill/>
        </p:spPr>
        <p:txBody>
          <a:bodyPr wrap="square">
            <a:spAutoFit/>
          </a:bodyPr>
          <a:lstStyle/>
          <a:p>
            <a:r>
              <a:rPr lang="en-US" sz="2800" dirty="0">
                <a:solidFill>
                  <a:srgbClr val="002060"/>
                </a:solidFill>
                <a:latin typeface="Arial" panose="020B0604020202020204" pitchFamily="34" charset="0"/>
                <a:cs typeface="Arial" panose="020B0604020202020204" pitchFamily="34" charset="0"/>
              </a:rPr>
              <a:t>Service Committees</a:t>
            </a:r>
            <a:endParaRPr lang="en-US" sz="28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CECDA80-CF86-085B-E321-3E8C7F06920F}"/>
              </a:ext>
            </a:extLst>
          </p:cNvPr>
          <p:cNvSpPr txBox="1"/>
          <p:nvPr/>
        </p:nvSpPr>
        <p:spPr>
          <a:xfrm>
            <a:off x="6377190" y="2603042"/>
            <a:ext cx="3170347" cy="2215991"/>
          </a:xfrm>
          <a:prstGeom prst="rect">
            <a:avLst/>
          </a:prstGeom>
          <a:noFill/>
        </p:spPr>
        <p:txBody>
          <a:bodyPr wrap="square">
            <a:spAutoFit/>
          </a:bodyPr>
          <a:lstStyle/>
          <a:p>
            <a:pPr rtl="0">
              <a:spcAft>
                <a:spcPts val="1200"/>
              </a:spcAft>
            </a:pPr>
            <a:r>
              <a:rPr lang="en-US" sz="1800" b="0" i="0" u="none" strike="noStrike" dirty="0">
                <a:solidFill>
                  <a:srgbClr val="595959"/>
                </a:solidFill>
                <a:effectLst/>
                <a:latin typeface="Arial" panose="020B0604020202020204" pitchFamily="34" charset="0"/>
                <a:cs typeface="Arial" panose="020B0604020202020204" pitchFamily="34" charset="0"/>
              </a:rPr>
              <a:t>External communication</a:t>
            </a:r>
            <a:endParaRPr lang="en-US" b="0" dirty="0">
              <a:effectLst/>
              <a:latin typeface="Arial" panose="020B0604020202020204" pitchFamily="34" charset="0"/>
              <a:cs typeface="Arial" panose="020B0604020202020204" pitchFamily="34" charset="0"/>
            </a:endParaRPr>
          </a:p>
          <a:p>
            <a:pPr rtl="0">
              <a:spcAft>
                <a:spcPts val="1200"/>
              </a:spcAft>
            </a:pPr>
            <a:r>
              <a:rPr lang="en-US" sz="1800" b="0" i="0" u="none" strike="noStrike" dirty="0">
                <a:solidFill>
                  <a:srgbClr val="595959"/>
                </a:solidFill>
                <a:effectLst/>
                <a:latin typeface="Arial" panose="020B0604020202020204" pitchFamily="34" charset="0"/>
                <a:cs typeface="Arial" panose="020B0604020202020204" pitchFamily="34" charset="0"/>
              </a:rPr>
              <a:t>Professional Development</a:t>
            </a:r>
            <a:endParaRPr lang="en-US" b="0" dirty="0">
              <a:effectLst/>
              <a:latin typeface="Arial" panose="020B0604020202020204" pitchFamily="34" charset="0"/>
              <a:cs typeface="Arial" panose="020B0604020202020204" pitchFamily="34" charset="0"/>
            </a:endParaRPr>
          </a:p>
          <a:p>
            <a:pPr rtl="0">
              <a:spcAft>
                <a:spcPts val="1200"/>
              </a:spcAft>
            </a:pPr>
            <a:r>
              <a:rPr lang="en-US" sz="1800" b="0" i="0" u="none" strike="noStrike" dirty="0">
                <a:solidFill>
                  <a:srgbClr val="595959"/>
                </a:solidFill>
                <a:effectLst/>
                <a:latin typeface="Arial" panose="020B0604020202020204" pitchFamily="34" charset="0"/>
                <a:cs typeface="Arial" panose="020B0604020202020204" pitchFamily="34" charset="0"/>
              </a:rPr>
              <a:t>Event Planning</a:t>
            </a:r>
            <a:endParaRPr lang="en-US" b="0" dirty="0">
              <a:effectLst/>
              <a:latin typeface="Arial" panose="020B0604020202020204" pitchFamily="34" charset="0"/>
              <a:cs typeface="Arial" panose="020B0604020202020204" pitchFamily="34" charset="0"/>
            </a:endParaRPr>
          </a:p>
          <a:p>
            <a:pPr rtl="0">
              <a:spcAft>
                <a:spcPts val="1200"/>
              </a:spcAft>
            </a:pPr>
            <a:r>
              <a:rPr lang="en-US" sz="1800" b="0" i="0" u="none" strike="noStrike" dirty="0">
                <a:solidFill>
                  <a:srgbClr val="595959"/>
                </a:solidFill>
                <a:effectLst/>
                <a:latin typeface="Arial" panose="020B0604020202020204" pitchFamily="34" charset="0"/>
                <a:cs typeface="Arial" panose="020B0604020202020204" pitchFamily="34" charset="0"/>
              </a:rPr>
              <a:t>Website Building and Maintenance</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13566BCE-834D-9CBF-E544-7DB405A12A03}"/>
              </a:ext>
            </a:extLst>
          </p:cNvPr>
          <p:cNvSpPr txBox="1"/>
          <p:nvPr/>
        </p:nvSpPr>
        <p:spPr>
          <a:xfrm>
            <a:off x="1575516" y="2594365"/>
            <a:ext cx="3170348" cy="923330"/>
          </a:xfrm>
          <a:prstGeom prst="rect">
            <a:avLst/>
          </a:prstGeom>
          <a:noFill/>
        </p:spPr>
        <p:txBody>
          <a:bodyPr wrap="square">
            <a:spAutoFit/>
          </a:bodyPr>
          <a:lstStyle/>
          <a:p>
            <a:pPr rtl="0">
              <a:spcAft>
                <a:spcPts val="1200"/>
              </a:spcAft>
            </a:pPr>
            <a:r>
              <a:rPr lang="en-US" dirty="0">
                <a:solidFill>
                  <a:srgbClr val="595959"/>
                </a:solidFill>
                <a:latin typeface="Arial" panose="020B0604020202020204" pitchFamily="34" charset="0"/>
                <a:cs typeface="Arial" panose="020B0604020202020204" pitchFamily="34" charset="0"/>
              </a:rPr>
              <a:t>Senior Students with Research Experience + Leadership</a:t>
            </a:r>
            <a:endParaRPr lang="en-US" b="0" dirty="0">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03E339C-066A-C92D-A253-BDF1A7B76807}"/>
              </a:ext>
            </a:extLst>
          </p:cNvPr>
          <p:cNvSpPr txBox="1"/>
          <p:nvPr/>
        </p:nvSpPr>
        <p:spPr>
          <a:xfrm>
            <a:off x="1575516" y="3900134"/>
            <a:ext cx="3288032" cy="523220"/>
          </a:xfrm>
          <a:prstGeom prst="rect">
            <a:avLst/>
          </a:prstGeom>
          <a:noFill/>
        </p:spPr>
        <p:txBody>
          <a:bodyPr wrap="square">
            <a:spAutoFit/>
          </a:bodyPr>
          <a:lstStyle/>
          <a:p>
            <a:r>
              <a:rPr lang="en-US" sz="2800" dirty="0">
                <a:solidFill>
                  <a:srgbClr val="002060"/>
                </a:solidFill>
                <a:latin typeface="Arial" panose="020B0604020202020204" pitchFamily="34" charset="0"/>
                <a:cs typeface="Arial" panose="020B0604020202020204" pitchFamily="34" charset="0"/>
              </a:rPr>
              <a:t>General Body</a:t>
            </a:r>
            <a:endParaRPr lang="en-US" sz="2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672AAC8-0E38-A61E-A2BD-6BEBA01C2A75}"/>
              </a:ext>
            </a:extLst>
          </p:cNvPr>
          <p:cNvSpPr txBox="1"/>
          <p:nvPr/>
        </p:nvSpPr>
        <p:spPr>
          <a:xfrm>
            <a:off x="1575516" y="4482799"/>
            <a:ext cx="3170348" cy="646331"/>
          </a:xfrm>
          <a:prstGeom prst="rect">
            <a:avLst/>
          </a:prstGeom>
          <a:noFill/>
        </p:spPr>
        <p:txBody>
          <a:bodyPr wrap="square">
            <a:spAutoFit/>
          </a:bodyPr>
          <a:lstStyle/>
          <a:p>
            <a:pPr rtl="0">
              <a:spcAft>
                <a:spcPts val="1200"/>
              </a:spcAft>
            </a:pPr>
            <a:r>
              <a:rPr lang="en-US" b="0" dirty="0">
                <a:solidFill>
                  <a:srgbClr val="595959"/>
                </a:solidFill>
                <a:effectLst/>
                <a:latin typeface="Arial" panose="020B0604020202020204" pitchFamily="34" charset="0"/>
                <a:cs typeface="Arial" panose="020B0604020202020204" pitchFamily="34" charset="0"/>
              </a:rPr>
              <a:t>Authors, Researchers, Investigators</a:t>
            </a:r>
            <a:endParaRPr lang="en-US" b="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4929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A30C3-5B9F-4364-FDFD-134D0244FF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A505B8-4A36-DD46-8F17-41844C1A5557}"/>
              </a:ext>
            </a:extLst>
          </p:cNvPr>
          <p:cNvSpPr>
            <a:spLocks noGrp="1"/>
          </p:cNvSpPr>
          <p:nvPr>
            <p:ph type="title"/>
          </p:nvPr>
        </p:nvSpPr>
        <p:spPr/>
        <p:txBody>
          <a:bodyPr/>
          <a:lstStyle/>
          <a:p>
            <a:r>
              <a:rPr lang="en-US" dirty="0"/>
              <a:t>Outcome and Impact</a:t>
            </a:r>
          </a:p>
        </p:txBody>
      </p:sp>
    </p:spTree>
    <p:extLst>
      <p:ext uri="{BB962C8B-B14F-4D97-AF65-F5344CB8AC3E}">
        <p14:creationId xmlns:p14="http://schemas.microsoft.com/office/powerpoint/2010/main" val="3624460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B228-C264-7DFB-92FC-5F48AAED4A83}"/>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B877885-3FBF-0A63-429B-B7A06D39AF9B}"/>
              </a:ext>
            </a:extLst>
          </p:cNvPr>
          <p:cNvSpPr>
            <a:spLocks noGrp="1"/>
          </p:cNvSpPr>
          <p:nvPr>
            <p:ph idx="1"/>
          </p:nvPr>
        </p:nvSpPr>
        <p:spPr>
          <a:xfrm>
            <a:off x="983973" y="1809732"/>
            <a:ext cx="9498496" cy="4351338"/>
          </a:xfrm>
        </p:spPr>
        <p:txBody>
          <a:bodyPr/>
          <a:lstStyle/>
          <a:p>
            <a:r>
              <a:rPr lang="en-US" dirty="0"/>
              <a:t>Timeline: </a:t>
            </a:r>
          </a:p>
          <a:p>
            <a:pPr lvl="1"/>
            <a:r>
              <a:rPr lang="en-US" dirty="0"/>
              <a:t>Conceived in Summer 2023, Pilot Issue: Fall 2023</a:t>
            </a:r>
          </a:p>
          <a:p>
            <a:pPr lvl="1"/>
            <a:r>
              <a:rPr lang="en-US" dirty="0"/>
              <a:t>Issue 1: Spring 2024, Issue 2: Fall 2024, Issue 3: Spring 2025</a:t>
            </a:r>
          </a:p>
          <a:p>
            <a:pPr lvl="1"/>
            <a:endParaRPr lang="en-US" dirty="0"/>
          </a:p>
          <a:p>
            <a:r>
              <a:rPr lang="en-US" dirty="0"/>
              <a:t>83 students have participated in the journal as authors and/or editors</a:t>
            </a:r>
          </a:p>
          <a:p>
            <a:endParaRPr lang="en-US" dirty="0"/>
          </a:p>
          <a:p>
            <a:r>
              <a:rPr lang="en-US" dirty="0"/>
              <a:t>70% of participants continued their involvement across multiple semester </a:t>
            </a:r>
          </a:p>
        </p:txBody>
      </p:sp>
    </p:spTree>
    <p:extLst>
      <p:ext uri="{BB962C8B-B14F-4D97-AF65-F5344CB8AC3E}">
        <p14:creationId xmlns:p14="http://schemas.microsoft.com/office/powerpoint/2010/main" val="239962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3E79-B2DF-368D-A1ED-7FFF60424754}"/>
              </a:ext>
            </a:extLst>
          </p:cNvPr>
          <p:cNvSpPr>
            <a:spLocks noGrp="1"/>
          </p:cNvSpPr>
          <p:nvPr>
            <p:ph type="title"/>
          </p:nvPr>
        </p:nvSpPr>
        <p:spPr/>
        <p:txBody>
          <a:bodyPr/>
          <a:lstStyle/>
          <a:p>
            <a:r>
              <a:rPr lang="en-US" dirty="0"/>
              <a:t>Overall</a:t>
            </a:r>
          </a:p>
        </p:txBody>
      </p:sp>
      <p:graphicFrame>
        <p:nvGraphicFramePr>
          <p:cNvPr id="4" name="Content Placeholder 3">
            <a:extLst>
              <a:ext uri="{FF2B5EF4-FFF2-40B4-BE49-F238E27FC236}">
                <a16:creationId xmlns:a16="http://schemas.microsoft.com/office/drawing/2014/main" id="{DCDDDDD9-BEA6-6FF0-0D48-45E68B460F91}"/>
              </a:ext>
            </a:extLst>
          </p:cNvPr>
          <p:cNvGraphicFramePr>
            <a:graphicFrameLocks noGrp="1"/>
          </p:cNvGraphicFramePr>
          <p:nvPr>
            <p:ph idx="1"/>
            <p:extLst>
              <p:ext uri="{D42A27DB-BD31-4B8C-83A1-F6EECF244321}">
                <p14:modId xmlns:p14="http://schemas.microsoft.com/office/powerpoint/2010/main" val="1541035674"/>
              </p:ext>
            </p:extLst>
          </p:nvPr>
        </p:nvGraphicFramePr>
        <p:xfrm>
          <a:off x="549965" y="3071190"/>
          <a:ext cx="11092070" cy="2627245"/>
        </p:xfrm>
        <a:graphic>
          <a:graphicData uri="http://schemas.openxmlformats.org/drawingml/2006/table">
            <a:tbl>
              <a:tblPr bandRow="1">
                <a:tableStyleId>{2D5ABB26-0587-4C30-8999-92F81FD0307C}</a:tableStyleId>
              </a:tblPr>
              <a:tblGrid>
                <a:gridCol w="6103184">
                  <a:extLst>
                    <a:ext uri="{9D8B030D-6E8A-4147-A177-3AD203B41FA5}">
                      <a16:colId xmlns:a16="http://schemas.microsoft.com/office/drawing/2014/main" val="4209078239"/>
                    </a:ext>
                  </a:extLst>
                </a:gridCol>
                <a:gridCol w="2443535">
                  <a:extLst>
                    <a:ext uri="{9D8B030D-6E8A-4147-A177-3AD203B41FA5}">
                      <a16:colId xmlns:a16="http://schemas.microsoft.com/office/drawing/2014/main" val="2280201638"/>
                    </a:ext>
                  </a:extLst>
                </a:gridCol>
                <a:gridCol w="2545351">
                  <a:extLst>
                    <a:ext uri="{9D8B030D-6E8A-4147-A177-3AD203B41FA5}">
                      <a16:colId xmlns:a16="http://schemas.microsoft.com/office/drawing/2014/main" val="2978008467"/>
                    </a:ext>
                  </a:extLst>
                </a:gridCol>
              </a:tblGrid>
              <a:tr h="989575">
                <a:tc>
                  <a:txBody>
                    <a:bodyPr/>
                    <a:lstStyle/>
                    <a:p>
                      <a:pPr marL="0" marR="0" algn="l"/>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113073" marR="113073" marT="0" marB="0">
                    <a:lnT w="9525"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algn="r"/>
                      <a:r>
                        <a:rPr lang="en-US" sz="1800" dirty="0">
                          <a:effectLst/>
                          <a:latin typeface="Arial" panose="020B0604020202020204" pitchFamily="34" charset="0"/>
                          <a:cs typeface="Arial" panose="020B0604020202020204" pitchFamily="34" charset="0"/>
                        </a:rPr>
                        <a:t>Participated for one semester</a:t>
                      </a:r>
                    </a:p>
                    <a:p>
                      <a:pPr marL="0" marR="0" algn="r"/>
                      <a:r>
                        <a:rPr lang="en-US" sz="1800" dirty="0">
                          <a:effectLst/>
                          <a:latin typeface="Arial" panose="020B0604020202020204" pitchFamily="34" charset="0"/>
                          <a:cs typeface="Arial" panose="020B0604020202020204" pitchFamily="34" charset="0"/>
                        </a:rPr>
                        <a:t>(n = 9)</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113073" marR="113073" marT="0" marB="0">
                    <a:lnT w="9525"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algn="r"/>
                      <a:r>
                        <a:rPr lang="en-US" sz="1800" dirty="0">
                          <a:effectLst/>
                          <a:latin typeface="Arial" panose="020B0604020202020204" pitchFamily="34" charset="0"/>
                          <a:cs typeface="Arial" panose="020B0604020202020204" pitchFamily="34" charset="0"/>
                        </a:rPr>
                        <a:t>Participated for two or three semesters</a:t>
                      </a:r>
                    </a:p>
                    <a:p>
                      <a:pPr marL="0" marR="0" algn="r"/>
                      <a:r>
                        <a:rPr lang="en-US" sz="1800" dirty="0">
                          <a:effectLst/>
                          <a:latin typeface="Arial" panose="020B0604020202020204" pitchFamily="34" charset="0"/>
                          <a:cs typeface="Arial" panose="020B0604020202020204" pitchFamily="34" charset="0"/>
                        </a:rPr>
                        <a:t>(n = 9)</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113073" marR="113073" marT="0" marB="0">
                    <a:lnT w="9525" cap="flat" cmpd="sng" algn="ctr">
                      <a:solidFill>
                        <a:schemeClr val="bg2">
                          <a:lumMod val="50000"/>
                        </a:schemeClr>
                      </a:solidFill>
                      <a:prstDash val="solid"/>
                      <a:round/>
                      <a:headEnd type="none" w="med" len="med"/>
                      <a:tailEnd type="none" w="med" len="med"/>
                    </a:lnT>
                    <a:lnB w="952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11365899"/>
                  </a:ext>
                </a:extLst>
              </a:tr>
              <a:tr h="977954">
                <a:tc>
                  <a:txBody>
                    <a:bodyPr/>
                    <a:lstStyle/>
                    <a:p>
                      <a:pPr marL="0" marR="0" algn="l"/>
                      <a:r>
                        <a:rPr lang="en-US" sz="1800" dirty="0">
                          <a:effectLst/>
                          <a:latin typeface="Arial" panose="020B0604020202020204" pitchFamily="34" charset="0"/>
                          <a:cs typeface="Arial" panose="020B0604020202020204" pitchFamily="34" charset="0"/>
                        </a:rPr>
                        <a:t>Overall experience (on a scale of 1-5)</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113073" marR="113073" marT="0" marB="0" anchor="ctr">
                    <a:lnT w="9525" cap="flat" cmpd="sng" algn="ctr">
                      <a:solidFill>
                        <a:schemeClr val="bg2">
                          <a:lumMod val="50000"/>
                        </a:schemeClr>
                      </a:solidFill>
                      <a:prstDash val="solid"/>
                      <a:round/>
                      <a:headEnd type="none" w="med" len="med"/>
                      <a:tailEnd type="none" w="med" len="med"/>
                    </a:lnT>
                  </a:tcPr>
                </a:tc>
                <a:tc>
                  <a:txBody>
                    <a:bodyPr/>
                    <a:lstStyle/>
                    <a:p>
                      <a:pPr marL="0" marR="0" algn="r"/>
                      <a:r>
                        <a:rPr lang="en-US" sz="1800" dirty="0">
                          <a:effectLst/>
                          <a:latin typeface="Arial" panose="020B0604020202020204" pitchFamily="34" charset="0"/>
                          <a:cs typeface="Arial" panose="020B0604020202020204" pitchFamily="34" charset="0"/>
                        </a:rPr>
                        <a:t>4.22</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(0.67)</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113073" marR="113073" marT="0" marB="0" anchor="ctr">
                    <a:lnT w="9525" cap="flat" cmpd="sng" algn="ctr">
                      <a:solidFill>
                        <a:schemeClr val="bg2">
                          <a:lumMod val="50000"/>
                        </a:schemeClr>
                      </a:solidFill>
                      <a:prstDash val="solid"/>
                      <a:round/>
                      <a:headEnd type="none" w="med" len="med"/>
                      <a:tailEnd type="none" w="med" len="med"/>
                    </a:lnT>
                  </a:tcPr>
                </a:tc>
                <a:tc>
                  <a:txBody>
                    <a:bodyPr/>
                    <a:lstStyle/>
                    <a:p>
                      <a:pPr marL="0" marR="0" algn="r"/>
                      <a:r>
                        <a:rPr lang="en-US" sz="1800" dirty="0">
                          <a:effectLst/>
                          <a:latin typeface="Arial" panose="020B0604020202020204" pitchFamily="34" charset="0"/>
                          <a:cs typeface="Arial" panose="020B0604020202020204" pitchFamily="34" charset="0"/>
                        </a:rPr>
                        <a:t>4.56</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(0.73)</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113073" marR="113073" marT="0" marB="0" anchor="ctr">
                    <a:lnT w="952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581589047"/>
                  </a:ext>
                </a:extLst>
              </a:tr>
              <a:tr h="659716">
                <a:tc>
                  <a:txBody>
                    <a:bodyPr/>
                    <a:lstStyle/>
                    <a:p>
                      <a:pPr marL="0" marR="0" algn="l"/>
                      <a:r>
                        <a:rPr lang="en-US" sz="1800" dirty="0">
                          <a:effectLst/>
                          <a:latin typeface="Arial" panose="020B0604020202020204" pitchFamily="34" charset="0"/>
                          <a:cs typeface="Arial" panose="020B0604020202020204" pitchFamily="34" charset="0"/>
                        </a:rPr>
                        <a:t>How likely would you recommend others to participate in JOE (on a scale of 1-5)</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113073" marR="113073" marT="0" marB="0" anchor="ctr">
                    <a:lnB w="952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algn="r"/>
                      <a:r>
                        <a:rPr lang="en-US" sz="1800" dirty="0">
                          <a:effectLst/>
                          <a:latin typeface="Arial" panose="020B0604020202020204" pitchFamily="34" charset="0"/>
                          <a:cs typeface="Arial" panose="020B0604020202020204" pitchFamily="34" charset="0"/>
                        </a:rPr>
                        <a:t>4.56</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(0.73)</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113073" marR="113073" marT="0" marB="0" anchor="ctr">
                    <a:lnB w="9525" cap="flat" cmpd="sng" algn="ctr">
                      <a:solidFill>
                        <a:schemeClr val="bg2">
                          <a:lumMod val="50000"/>
                        </a:schemeClr>
                      </a:solidFill>
                      <a:prstDash val="solid"/>
                      <a:round/>
                      <a:headEnd type="none" w="med" len="med"/>
                      <a:tailEnd type="none" w="med" len="med"/>
                    </a:lnB>
                    <a:solidFill>
                      <a:schemeClr val="bg1">
                        <a:lumMod val="95000"/>
                      </a:schemeClr>
                    </a:solidFill>
                  </a:tcPr>
                </a:tc>
                <a:tc>
                  <a:txBody>
                    <a:bodyPr/>
                    <a:lstStyle/>
                    <a:p>
                      <a:pPr marL="0" marR="0" algn="r"/>
                      <a:r>
                        <a:rPr lang="en-US" sz="1800" dirty="0">
                          <a:effectLst/>
                          <a:latin typeface="Arial" panose="020B0604020202020204" pitchFamily="34" charset="0"/>
                          <a:cs typeface="Arial" panose="020B0604020202020204" pitchFamily="34" charset="0"/>
                        </a:rPr>
                        <a:t>4.89</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(0.33)</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113073" marR="113073" marT="0" marB="0" anchor="ctr">
                    <a:lnB w="9525" cap="flat" cmpd="sng" algn="ctr">
                      <a:solidFill>
                        <a:schemeClr val="bg2">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1052296"/>
                  </a:ext>
                </a:extLst>
              </a:tr>
            </a:tbl>
          </a:graphicData>
        </a:graphic>
      </p:graphicFrame>
      <p:sp>
        <p:nvSpPr>
          <p:cNvPr id="6" name="TextBox 5">
            <a:extLst>
              <a:ext uri="{FF2B5EF4-FFF2-40B4-BE49-F238E27FC236}">
                <a16:creationId xmlns:a16="http://schemas.microsoft.com/office/drawing/2014/main" id="{C0711C84-4948-8BC6-5726-0CE6DBB5AB8C}"/>
              </a:ext>
            </a:extLst>
          </p:cNvPr>
          <p:cNvSpPr txBox="1"/>
          <p:nvPr/>
        </p:nvSpPr>
        <p:spPr>
          <a:xfrm>
            <a:off x="1190934" y="1962659"/>
            <a:ext cx="9492076" cy="830997"/>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We conducted an anonymous survey in Fall 2024 with 50 active members and received 18 responses.</a:t>
            </a:r>
          </a:p>
        </p:txBody>
      </p:sp>
    </p:spTree>
    <p:extLst>
      <p:ext uri="{BB962C8B-B14F-4D97-AF65-F5344CB8AC3E}">
        <p14:creationId xmlns:p14="http://schemas.microsoft.com/office/powerpoint/2010/main" val="2689212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B8B7-C7DD-CD03-A1B1-F7F1B272E696}"/>
              </a:ext>
            </a:extLst>
          </p:cNvPr>
          <p:cNvSpPr>
            <a:spLocks noGrp="1"/>
          </p:cNvSpPr>
          <p:nvPr>
            <p:ph type="title"/>
          </p:nvPr>
        </p:nvSpPr>
        <p:spPr/>
        <p:txBody>
          <a:bodyPr/>
          <a:lstStyle/>
          <a:p>
            <a:r>
              <a:rPr lang="en-US" dirty="0"/>
              <a:t>Research Technical Skill Development</a:t>
            </a:r>
          </a:p>
        </p:txBody>
      </p:sp>
      <p:graphicFrame>
        <p:nvGraphicFramePr>
          <p:cNvPr id="4" name="Table 3">
            <a:extLst>
              <a:ext uri="{FF2B5EF4-FFF2-40B4-BE49-F238E27FC236}">
                <a16:creationId xmlns:a16="http://schemas.microsoft.com/office/drawing/2014/main" id="{8E8C7677-261F-7D49-37BA-69F9E6F37240}"/>
              </a:ext>
            </a:extLst>
          </p:cNvPr>
          <p:cNvGraphicFramePr>
            <a:graphicFrameLocks noGrp="1"/>
          </p:cNvGraphicFramePr>
          <p:nvPr>
            <p:extLst>
              <p:ext uri="{D42A27DB-BD31-4B8C-83A1-F6EECF244321}">
                <p14:modId xmlns:p14="http://schemas.microsoft.com/office/powerpoint/2010/main" val="20410194"/>
              </p:ext>
            </p:extLst>
          </p:nvPr>
        </p:nvGraphicFramePr>
        <p:xfrm>
          <a:off x="569844" y="2165846"/>
          <a:ext cx="11025809" cy="3828552"/>
        </p:xfrm>
        <a:graphic>
          <a:graphicData uri="http://schemas.openxmlformats.org/drawingml/2006/table">
            <a:tbl>
              <a:tblPr bandRow="1">
                <a:tableStyleId>{8EC20E35-A176-4012-BC5E-935CFFF8708E}</a:tableStyleId>
              </a:tblPr>
              <a:tblGrid>
                <a:gridCol w="6958034">
                  <a:extLst>
                    <a:ext uri="{9D8B030D-6E8A-4147-A177-3AD203B41FA5}">
                      <a16:colId xmlns:a16="http://schemas.microsoft.com/office/drawing/2014/main" val="1563269890"/>
                    </a:ext>
                  </a:extLst>
                </a:gridCol>
                <a:gridCol w="1819794">
                  <a:extLst>
                    <a:ext uri="{9D8B030D-6E8A-4147-A177-3AD203B41FA5}">
                      <a16:colId xmlns:a16="http://schemas.microsoft.com/office/drawing/2014/main" val="3493104437"/>
                    </a:ext>
                  </a:extLst>
                </a:gridCol>
                <a:gridCol w="2247981">
                  <a:extLst>
                    <a:ext uri="{9D8B030D-6E8A-4147-A177-3AD203B41FA5}">
                      <a16:colId xmlns:a16="http://schemas.microsoft.com/office/drawing/2014/main" val="2513902561"/>
                    </a:ext>
                  </a:extLst>
                </a:gridCol>
              </a:tblGrid>
              <a:tr h="1001424">
                <a:tc>
                  <a:txBody>
                    <a:bodyPr/>
                    <a:lstStyle/>
                    <a:p>
                      <a:pPr marL="0" marR="0"/>
                      <a:r>
                        <a:rPr lang="en-US" sz="1800" dirty="0">
                          <a:effectLst/>
                          <a:latin typeface="Arial" panose="020B0604020202020204" pitchFamily="34" charset="0"/>
                          <a:cs typeface="Arial" panose="020B0604020202020204" pitchFamily="34" charset="0"/>
                        </a:rPr>
                        <a:t> </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tc>
                <a:tc>
                  <a:txBody>
                    <a:bodyPr/>
                    <a:lstStyle/>
                    <a:p>
                      <a:pPr marL="0" marR="0" algn="r"/>
                      <a:r>
                        <a:rPr lang="en-US" sz="1800">
                          <a:effectLst/>
                          <a:latin typeface="Arial" panose="020B0604020202020204" pitchFamily="34" charset="0"/>
                          <a:cs typeface="Arial" panose="020B0604020202020204" pitchFamily="34" charset="0"/>
                        </a:rPr>
                        <a:t>Participated for one semester</a:t>
                      </a:r>
                    </a:p>
                    <a:p>
                      <a:pPr marL="0" marR="0" algn="r"/>
                      <a:r>
                        <a:rPr lang="en-US" sz="1800">
                          <a:effectLst/>
                          <a:latin typeface="Arial" panose="020B0604020202020204" pitchFamily="34" charset="0"/>
                          <a:cs typeface="Arial" panose="020B0604020202020204" pitchFamily="34" charset="0"/>
                        </a:rPr>
                        <a:t>(n = 9)</a:t>
                      </a:r>
                      <a:endParaRPr lang="en-US" sz="180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tc>
                <a:tc>
                  <a:txBody>
                    <a:bodyPr/>
                    <a:lstStyle/>
                    <a:p>
                      <a:pPr marL="0" marR="0" algn="r"/>
                      <a:r>
                        <a:rPr lang="en-US" sz="1800" dirty="0">
                          <a:effectLst/>
                          <a:latin typeface="Arial" panose="020B0604020202020204" pitchFamily="34" charset="0"/>
                          <a:cs typeface="Arial" panose="020B0604020202020204" pitchFamily="34" charset="0"/>
                        </a:rPr>
                        <a:t>Participated for two or three semesters</a:t>
                      </a:r>
                    </a:p>
                    <a:p>
                      <a:pPr marL="0" marR="0" algn="r"/>
                      <a:r>
                        <a:rPr lang="en-US" sz="1800" dirty="0">
                          <a:effectLst/>
                          <a:latin typeface="Arial" panose="020B0604020202020204" pitchFamily="34" charset="0"/>
                          <a:cs typeface="Arial" panose="020B0604020202020204" pitchFamily="34" charset="0"/>
                        </a:rPr>
                        <a:t>(n = 9)</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tc>
                <a:extLst>
                  <a:ext uri="{0D108BD9-81ED-4DB2-BD59-A6C34878D82A}">
                    <a16:rowId xmlns:a16="http://schemas.microsoft.com/office/drawing/2014/main" val="1189257380"/>
                  </a:ext>
                </a:extLst>
              </a:tr>
              <a:tr h="706782">
                <a:tc>
                  <a:txBody>
                    <a:bodyPr/>
                    <a:lstStyle/>
                    <a:p>
                      <a:pPr marL="0" marR="0"/>
                      <a:r>
                        <a:rPr lang="en-US" sz="1800" dirty="0">
                          <a:effectLst/>
                          <a:latin typeface="Arial" panose="020B0604020202020204" pitchFamily="34" charset="0"/>
                          <a:cs typeface="Arial" panose="020B0604020202020204" pitchFamily="34" charset="0"/>
                        </a:rPr>
                        <a:t>Improved research ability (on a scale of 1-5)</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nchor="ctr"/>
                </a:tc>
                <a:tc>
                  <a:txBody>
                    <a:bodyPr/>
                    <a:lstStyle/>
                    <a:p>
                      <a:pPr marL="0" marR="0" algn="r"/>
                      <a:r>
                        <a:rPr lang="en-US" sz="1800">
                          <a:effectLst/>
                          <a:latin typeface="Arial" panose="020B0604020202020204" pitchFamily="34" charset="0"/>
                          <a:cs typeface="Arial" panose="020B0604020202020204" pitchFamily="34" charset="0"/>
                        </a:rPr>
                        <a:t>3.89</a:t>
                      </a:r>
                      <a:br>
                        <a:rPr lang="en-US" sz="1800">
                          <a:effectLst/>
                          <a:latin typeface="Arial" panose="020B0604020202020204" pitchFamily="34" charset="0"/>
                          <a:cs typeface="Arial" panose="020B0604020202020204" pitchFamily="34" charset="0"/>
                        </a:rPr>
                      </a:br>
                      <a:r>
                        <a:rPr lang="en-US" sz="1800">
                          <a:effectLst/>
                          <a:latin typeface="Arial" panose="020B0604020202020204" pitchFamily="34" charset="0"/>
                          <a:cs typeface="Arial" panose="020B0604020202020204" pitchFamily="34" charset="0"/>
                        </a:rPr>
                        <a:t>(0.93)</a:t>
                      </a:r>
                      <a:endParaRPr lang="en-US" sz="180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nchor="ctr"/>
                </a:tc>
                <a:tc>
                  <a:txBody>
                    <a:bodyPr/>
                    <a:lstStyle/>
                    <a:p>
                      <a:pPr marL="0" marR="0" algn="r"/>
                      <a:r>
                        <a:rPr lang="en-US" sz="1800" dirty="0">
                          <a:effectLst/>
                          <a:latin typeface="Arial" panose="020B0604020202020204" pitchFamily="34" charset="0"/>
                          <a:cs typeface="Arial" panose="020B0604020202020204" pitchFamily="34" charset="0"/>
                        </a:rPr>
                        <a:t>4.89</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(0.33)</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nchor="ctr"/>
                </a:tc>
                <a:extLst>
                  <a:ext uri="{0D108BD9-81ED-4DB2-BD59-A6C34878D82A}">
                    <a16:rowId xmlns:a16="http://schemas.microsoft.com/office/drawing/2014/main" val="2590815915"/>
                  </a:ext>
                </a:extLst>
              </a:tr>
              <a:tr h="706782">
                <a:tc>
                  <a:txBody>
                    <a:bodyPr/>
                    <a:lstStyle/>
                    <a:p>
                      <a:pPr marL="0" marR="0"/>
                      <a:r>
                        <a:rPr lang="en-US" sz="1800" dirty="0">
                          <a:effectLst/>
                          <a:latin typeface="Arial" panose="020B0604020202020204" pitchFamily="34" charset="0"/>
                          <a:cs typeface="Arial" panose="020B0604020202020204" pitchFamily="34" charset="0"/>
                        </a:rPr>
                        <a:t>Improved data analysis skill (on a scale of 1-5)</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nchor="ctr"/>
                </a:tc>
                <a:tc>
                  <a:txBody>
                    <a:bodyPr/>
                    <a:lstStyle/>
                    <a:p>
                      <a:pPr marL="0" marR="0" algn="r"/>
                      <a:r>
                        <a:rPr lang="en-US" sz="1800">
                          <a:effectLst/>
                          <a:latin typeface="Arial" panose="020B0604020202020204" pitchFamily="34" charset="0"/>
                          <a:cs typeface="Arial" panose="020B0604020202020204" pitchFamily="34" charset="0"/>
                        </a:rPr>
                        <a:t>3.78</a:t>
                      </a:r>
                      <a:br>
                        <a:rPr lang="en-US" sz="1800">
                          <a:effectLst/>
                          <a:latin typeface="Arial" panose="020B0604020202020204" pitchFamily="34" charset="0"/>
                          <a:cs typeface="Arial" panose="020B0604020202020204" pitchFamily="34" charset="0"/>
                        </a:rPr>
                      </a:br>
                      <a:r>
                        <a:rPr lang="en-US" sz="1800">
                          <a:effectLst/>
                          <a:latin typeface="Arial" panose="020B0604020202020204" pitchFamily="34" charset="0"/>
                          <a:cs typeface="Arial" panose="020B0604020202020204" pitchFamily="34" charset="0"/>
                        </a:rPr>
                        <a:t>(0.67)</a:t>
                      </a:r>
                      <a:endParaRPr lang="en-US" sz="180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nchor="ctr"/>
                </a:tc>
                <a:tc>
                  <a:txBody>
                    <a:bodyPr/>
                    <a:lstStyle/>
                    <a:p>
                      <a:pPr marL="0" marR="0" algn="r"/>
                      <a:r>
                        <a:rPr lang="en-US" sz="1800" dirty="0">
                          <a:effectLst/>
                          <a:latin typeface="Arial" panose="020B0604020202020204" pitchFamily="34" charset="0"/>
                          <a:cs typeface="Arial" panose="020B0604020202020204" pitchFamily="34" charset="0"/>
                        </a:rPr>
                        <a:t>4.89</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(0.33)</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nchor="ctr"/>
                </a:tc>
                <a:extLst>
                  <a:ext uri="{0D108BD9-81ED-4DB2-BD59-A6C34878D82A}">
                    <a16:rowId xmlns:a16="http://schemas.microsoft.com/office/drawing/2014/main" val="921070121"/>
                  </a:ext>
                </a:extLst>
              </a:tr>
              <a:tr h="706782">
                <a:tc>
                  <a:txBody>
                    <a:bodyPr/>
                    <a:lstStyle/>
                    <a:p>
                      <a:pPr marL="0" marR="0"/>
                      <a:r>
                        <a:rPr lang="en-US" sz="1800" dirty="0">
                          <a:effectLst/>
                          <a:latin typeface="Arial" panose="020B0604020202020204" pitchFamily="34" charset="0"/>
                          <a:cs typeface="Arial" panose="020B0604020202020204" pitchFamily="34" charset="0"/>
                        </a:rPr>
                        <a:t>Improved ability to apply theoretical knowledge (on a scale of 1-5)</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nchor="ctr"/>
                </a:tc>
                <a:tc>
                  <a:txBody>
                    <a:bodyPr/>
                    <a:lstStyle/>
                    <a:p>
                      <a:pPr marL="0" marR="0" algn="r"/>
                      <a:r>
                        <a:rPr lang="en-US" sz="1800" dirty="0">
                          <a:effectLst/>
                          <a:latin typeface="Arial" panose="020B0604020202020204" pitchFamily="34" charset="0"/>
                          <a:cs typeface="Arial" panose="020B0604020202020204" pitchFamily="34" charset="0"/>
                        </a:rPr>
                        <a:t>3.89</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(1.05)</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nchor="ctr"/>
                </a:tc>
                <a:tc>
                  <a:txBody>
                    <a:bodyPr/>
                    <a:lstStyle/>
                    <a:p>
                      <a:pPr marL="0" marR="0" algn="r"/>
                      <a:r>
                        <a:rPr lang="en-US" sz="1800" dirty="0">
                          <a:effectLst/>
                          <a:latin typeface="Arial" panose="020B0604020202020204" pitchFamily="34" charset="0"/>
                          <a:cs typeface="Arial" panose="020B0604020202020204" pitchFamily="34" charset="0"/>
                        </a:rPr>
                        <a:t>4.56</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(0.53)</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nchor="ctr"/>
                </a:tc>
                <a:extLst>
                  <a:ext uri="{0D108BD9-81ED-4DB2-BD59-A6C34878D82A}">
                    <a16:rowId xmlns:a16="http://schemas.microsoft.com/office/drawing/2014/main" val="2698674784"/>
                  </a:ext>
                </a:extLst>
              </a:tr>
              <a:tr h="706782">
                <a:tc>
                  <a:txBody>
                    <a:bodyPr/>
                    <a:lstStyle/>
                    <a:p>
                      <a:pPr marL="0" marR="0"/>
                      <a:r>
                        <a:rPr lang="en-US" sz="1800">
                          <a:effectLst/>
                          <a:latin typeface="Arial" panose="020B0604020202020204" pitchFamily="34" charset="0"/>
                          <a:cs typeface="Arial" panose="020B0604020202020204" pitchFamily="34" charset="0"/>
                        </a:rPr>
                        <a:t>Enhanced engagement with other classes (on a scale of 1-5)</a:t>
                      </a:r>
                      <a:endParaRPr lang="en-US" sz="180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nchor="ctr"/>
                </a:tc>
                <a:tc>
                  <a:txBody>
                    <a:bodyPr/>
                    <a:lstStyle/>
                    <a:p>
                      <a:pPr marL="0" marR="0" algn="r"/>
                      <a:r>
                        <a:rPr lang="en-US" sz="1800" dirty="0">
                          <a:effectLst/>
                          <a:latin typeface="Arial" panose="020B0604020202020204" pitchFamily="34" charset="0"/>
                          <a:cs typeface="Arial" panose="020B0604020202020204" pitchFamily="34" charset="0"/>
                        </a:rPr>
                        <a:t>4.11</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(1.05)</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nchor="ctr"/>
                </a:tc>
                <a:tc>
                  <a:txBody>
                    <a:bodyPr/>
                    <a:lstStyle/>
                    <a:p>
                      <a:pPr marL="0" marR="0" algn="r"/>
                      <a:r>
                        <a:rPr lang="en-US" sz="1800" dirty="0">
                          <a:effectLst/>
                          <a:latin typeface="Arial" panose="020B0604020202020204" pitchFamily="34" charset="0"/>
                          <a:cs typeface="Arial" panose="020B0604020202020204" pitchFamily="34" charset="0"/>
                        </a:rPr>
                        <a:t>4.56</a:t>
                      </a:r>
                      <a:br>
                        <a:rPr lang="en-US" sz="1800" dirty="0">
                          <a:effectLst/>
                          <a:latin typeface="Arial" panose="020B0604020202020204" pitchFamily="34" charset="0"/>
                          <a:cs typeface="Arial" panose="020B0604020202020204" pitchFamily="34" charset="0"/>
                        </a:rPr>
                      </a:br>
                      <a:r>
                        <a:rPr lang="en-US" sz="1800" dirty="0">
                          <a:effectLst/>
                          <a:latin typeface="Arial" panose="020B0604020202020204" pitchFamily="34" charset="0"/>
                          <a:cs typeface="Arial" panose="020B0604020202020204" pitchFamily="34" charset="0"/>
                        </a:rPr>
                        <a:t>(0.73)</a:t>
                      </a:r>
                      <a:endParaRPr lang="en-US" sz="1800" dirty="0">
                        <a:effectLst/>
                        <a:latin typeface="Arial" panose="020B0604020202020204" pitchFamily="34" charset="0"/>
                        <a:ea typeface="Aptos" panose="020B0004020202020204" pitchFamily="34" charset="0"/>
                        <a:cs typeface="Arial" panose="020B0604020202020204" pitchFamily="34" charset="0"/>
                      </a:endParaRPr>
                    </a:p>
                  </a:txBody>
                  <a:tcPr marL="64021" marR="64021" marT="0" marB="0" anchor="ctr"/>
                </a:tc>
                <a:extLst>
                  <a:ext uri="{0D108BD9-81ED-4DB2-BD59-A6C34878D82A}">
                    <a16:rowId xmlns:a16="http://schemas.microsoft.com/office/drawing/2014/main" val="1103870188"/>
                  </a:ext>
                </a:extLst>
              </a:tr>
            </a:tbl>
          </a:graphicData>
        </a:graphic>
      </p:graphicFrame>
    </p:spTree>
    <p:extLst>
      <p:ext uri="{BB962C8B-B14F-4D97-AF65-F5344CB8AC3E}">
        <p14:creationId xmlns:p14="http://schemas.microsoft.com/office/powerpoint/2010/main" val="342897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AC34-E050-7DAF-0BCE-572D1CB0449D}"/>
              </a:ext>
            </a:extLst>
          </p:cNvPr>
          <p:cNvSpPr>
            <a:spLocks noGrp="1"/>
          </p:cNvSpPr>
          <p:nvPr>
            <p:ph type="title"/>
          </p:nvPr>
        </p:nvSpPr>
        <p:spPr/>
        <p:txBody>
          <a:bodyPr/>
          <a:lstStyle/>
          <a:p>
            <a:r>
              <a:rPr lang="en-US" dirty="0"/>
              <a:t>The Undergraduate Research Dilemma</a:t>
            </a:r>
          </a:p>
        </p:txBody>
      </p:sp>
      <p:sp>
        <p:nvSpPr>
          <p:cNvPr id="12" name="TextBox 11">
            <a:extLst>
              <a:ext uri="{FF2B5EF4-FFF2-40B4-BE49-F238E27FC236}">
                <a16:creationId xmlns:a16="http://schemas.microsoft.com/office/drawing/2014/main" id="{4DDDD5AB-E73D-0A24-9F1A-7F63DC6C865A}"/>
              </a:ext>
            </a:extLst>
          </p:cNvPr>
          <p:cNvSpPr txBox="1"/>
          <p:nvPr/>
        </p:nvSpPr>
        <p:spPr>
          <a:xfrm>
            <a:off x="991425" y="2181495"/>
            <a:ext cx="9710530" cy="830997"/>
          </a:xfrm>
          <a:prstGeom prst="rect">
            <a:avLst/>
          </a:prstGeom>
          <a:noFill/>
        </p:spPr>
        <p:txBody>
          <a:bodyPr wrap="square">
            <a:spAutoFit/>
          </a:bodyPr>
          <a:lstStyle/>
          <a:p>
            <a:r>
              <a:rPr lang="en-US" sz="2400" i="1" dirty="0">
                <a:latin typeface="Arial" panose="020B0604020202020204" pitchFamily="34" charset="0"/>
                <a:cs typeface="Arial" panose="020B0604020202020204" pitchFamily="34" charset="0"/>
              </a:rPr>
              <a:t>“I want to use economic research to understand the path to inclusive prosperity. Can you help me with that?” </a:t>
            </a:r>
          </a:p>
        </p:txBody>
      </p:sp>
      <p:sp>
        <p:nvSpPr>
          <p:cNvPr id="15" name="TextBox 14">
            <a:extLst>
              <a:ext uri="{FF2B5EF4-FFF2-40B4-BE49-F238E27FC236}">
                <a16:creationId xmlns:a16="http://schemas.microsoft.com/office/drawing/2014/main" id="{F65FBE57-A124-F534-CE05-A9D0037FD80F}"/>
              </a:ext>
            </a:extLst>
          </p:cNvPr>
          <p:cNvSpPr txBox="1"/>
          <p:nvPr/>
        </p:nvSpPr>
        <p:spPr>
          <a:xfrm>
            <a:off x="991425" y="3714014"/>
            <a:ext cx="10209145" cy="830997"/>
          </a:xfrm>
          <a:prstGeom prst="rect">
            <a:avLst/>
          </a:prstGeom>
          <a:noFill/>
        </p:spPr>
        <p:txBody>
          <a:bodyPr wrap="square">
            <a:spAutoFit/>
          </a:bodyPr>
          <a:lstStyle/>
          <a:p>
            <a:r>
              <a:rPr lang="en-US" sz="2400" i="1" dirty="0">
                <a:latin typeface="Arial" panose="020B0604020202020204" pitchFamily="34" charset="0"/>
                <a:cs typeface="Arial" panose="020B0604020202020204" pitchFamily="34" charset="0"/>
              </a:rPr>
              <a:t>“I just want to do some solid stuff in research and hopefully get published. How can I get there?”</a:t>
            </a:r>
          </a:p>
        </p:txBody>
      </p:sp>
      <p:sp>
        <p:nvSpPr>
          <p:cNvPr id="16" name="TextBox 15">
            <a:extLst>
              <a:ext uri="{FF2B5EF4-FFF2-40B4-BE49-F238E27FC236}">
                <a16:creationId xmlns:a16="http://schemas.microsoft.com/office/drawing/2014/main" id="{65E495F0-AEFE-E8F6-7F6E-5578CAFFB7AC}"/>
              </a:ext>
            </a:extLst>
          </p:cNvPr>
          <p:cNvSpPr txBox="1"/>
          <p:nvPr/>
        </p:nvSpPr>
        <p:spPr>
          <a:xfrm>
            <a:off x="991425" y="5062731"/>
            <a:ext cx="10209145" cy="830997"/>
          </a:xfrm>
          <a:prstGeom prst="rect">
            <a:avLst/>
          </a:prstGeom>
          <a:noFill/>
        </p:spPr>
        <p:txBody>
          <a:bodyPr wrap="square">
            <a:spAutoFit/>
          </a:bodyPr>
          <a:lstStyle/>
          <a:p>
            <a:r>
              <a:rPr lang="en-US" sz="2400" i="1" dirty="0">
                <a:latin typeface="Arial" panose="020B0604020202020204" pitchFamily="34" charset="0"/>
                <a:cs typeface="Arial" panose="020B0604020202020204" pitchFamily="34" charset="0"/>
              </a:rPr>
              <a:t>“Everyone keeps saying research is important, but I have no idea how people even start.”</a:t>
            </a:r>
          </a:p>
        </p:txBody>
      </p:sp>
    </p:spTree>
    <p:extLst>
      <p:ext uri="{BB962C8B-B14F-4D97-AF65-F5344CB8AC3E}">
        <p14:creationId xmlns:p14="http://schemas.microsoft.com/office/powerpoint/2010/main" val="2645205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F6253-B601-55E7-3B90-72DF2D38365C}"/>
              </a:ext>
            </a:extLst>
          </p:cNvPr>
          <p:cNvSpPr>
            <a:spLocks noGrp="1"/>
          </p:cNvSpPr>
          <p:nvPr>
            <p:ph type="title"/>
          </p:nvPr>
        </p:nvSpPr>
        <p:spPr/>
        <p:txBody>
          <a:bodyPr>
            <a:normAutofit fontScale="90000"/>
          </a:bodyPr>
          <a:lstStyle/>
          <a:p>
            <a:r>
              <a:rPr lang="en-US" dirty="0"/>
              <a:t>Interpersonal Skill Development and Professional Development</a:t>
            </a:r>
          </a:p>
        </p:txBody>
      </p:sp>
      <p:graphicFrame>
        <p:nvGraphicFramePr>
          <p:cNvPr id="4" name="Table 3">
            <a:extLst>
              <a:ext uri="{FF2B5EF4-FFF2-40B4-BE49-F238E27FC236}">
                <a16:creationId xmlns:a16="http://schemas.microsoft.com/office/drawing/2014/main" id="{87F5CCEB-A64A-5331-59DB-83A1DF84FF56}"/>
              </a:ext>
            </a:extLst>
          </p:cNvPr>
          <p:cNvGraphicFramePr>
            <a:graphicFrameLocks noGrp="1"/>
          </p:cNvGraphicFramePr>
          <p:nvPr>
            <p:extLst>
              <p:ext uri="{D42A27DB-BD31-4B8C-83A1-F6EECF244321}">
                <p14:modId xmlns:p14="http://schemas.microsoft.com/office/powerpoint/2010/main" val="3414588773"/>
              </p:ext>
            </p:extLst>
          </p:nvPr>
        </p:nvGraphicFramePr>
        <p:xfrm>
          <a:off x="238539" y="1974572"/>
          <a:ext cx="11555896" cy="4081671"/>
        </p:xfrm>
        <a:graphic>
          <a:graphicData uri="http://schemas.openxmlformats.org/drawingml/2006/table">
            <a:tbl>
              <a:tblPr bandRow="1">
                <a:tableStyleId>{8EC20E35-A176-4012-BC5E-935CFFF8708E}</a:tableStyleId>
              </a:tblPr>
              <a:tblGrid>
                <a:gridCol w="5893507">
                  <a:extLst>
                    <a:ext uri="{9D8B030D-6E8A-4147-A177-3AD203B41FA5}">
                      <a16:colId xmlns:a16="http://schemas.microsoft.com/office/drawing/2014/main" val="3785761978"/>
                    </a:ext>
                  </a:extLst>
                </a:gridCol>
                <a:gridCol w="2773415">
                  <a:extLst>
                    <a:ext uri="{9D8B030D-6E8A-4147-A177-3AD203B41FA5}">
                      <a16:colId xmlns:a16="http://schemas.microsoft.com/office/drawing/2014/main" val="2498539232"/>
                    </a:ext>
                  </a:extLst>
                </a:gridCol>
                <a:gridCol w="2888974">
                  <a:extLst>
                    <a:ext uri="{9D8B030D-6E8A-4147-A177-3AD203B41FA5}">
                      <a16:colId xmlns:a16="http://schemas.microsoft.com/office/drawing/2014/main" val="2898827627"/>
                    </a:ext>
                  </a:extLst>
                </a:gridCol>
              </a:tblGrid>
              <a:tr h="1113183">
                <a:tc>
                  <a:txBody>
                    <a:bodyPr/>
                    <a:lstStyle/>
                    <a:p>
                      <a:pPr marL="0" marR="0"/>
                      <a:r>
                        <a:rPr lang="en-US" sz="1800" dirty="0">
                          <a:effectLst/>
                        </a:rPr>
                        <a:t> </a:t>
                      </a:r>
                      <a:endParaRPr lang="en-US" sz="1800" dirty="0">
                        <a:effectLst/>
                        <a:latin typeface="Aptos" panose="020B0004020202020204" pitchFamily="34" charset="0"/>
                        <a:ea typeface="Aptos" panose="020B0004020202020204" pitchFamily="34" charset="0"/>
                        <a:cs typeface="Aptos" panose="020B0004020202020204" pitchFamily="34" charset="0"/>
                      </a:endParaRPr>
                    </a:p>
                  </a:txBody>
                  <a:tcPr marL="126107" marR="126107" marT="0" marB="0"/>
                </a:tc>
                <a:tc>
                  <a:txBody>
                    <a:bodyPr/>
                    <a:lstStyle/>
                    <a:p>
                      <a:pPr marL="0" marR="0" algn="r"/>
                      <a:r>
                        <a:rPr lang="en-US" sz="1800">
                          <a:effectLst/>
                        </a:rPr>
                        <a:t>Participated for one semester</a:t>
                      </a:r>
                    </a:p>
                    <a:p>
                      <a:pPr marL="0" marR="0" algn="r"/>
                      <a:r>
                        <a:rPr lang="en-US" sz="1800">
                          <a:effectLst/>
                        </a:rPr>
                        <a:t>(n = 9)</a:t>
                      </a:r>
                      <a:endParaRPr lang="en-US" sz="1800">
                        <a:effectLst/>
                        <a:latin typeface="Aptos" panose="020B0004020202020204" pitchFamily="34" charset="0"/>
                        <a:ea typeface="Aptos" panose="020B0004020202020204" pitchFamily="34" charset="0"/>
                        <a:cs typeface="Aptos" panose="020B0004020202020204" pitchFamily="34" charset="0"/>
                      </a:endParaRPr>
                    </a:p>
                  </a:txBody>
                  <a:tcPr marL="126107" marR="126107" marT="0" marB="0" anchor="ctr"/>
                </a:tc>
                <a:tc>
                  <a:txBody>
                    <a:bodyPr/>
                    <a:lstStyle/>
                    <a:p>
                      <a:pPr marL="0" marR="0" algn="r"/>
                      <a:r>
                        <a:rPr lang="en-US" sz="1800">
                          <a:effectLst/>
                        </a:rPr>
                        <a:t>Participated for two or three semesters</a:t>
                      </a:r>
                    </a:p>
                    <a:p>
                      <a:pPr marL="0" marR="0" algn="r"/>
                      <a:r>
                        <a:rPr lang="en-US" sz="1800">
                          <a:effectLst/>
                        </a:rPr>
                        <a:t>(n = 9)</a:t>
                      </a:r>
                      <a:endParaRPr lang="en-US" sz="1800">
                        <a:effectLst/>
                        <a:latin typeface="Aptos" panose="020B0004020202020204" pitchFamily="34" charset="0"/>
                        <a:ea typeface="Aptos" panose="020B0004020202020204" pitchFamily="34" charset="0"/>
                        <a:cs typeface="Aptos" panose="020B0004020202020204" pitchFamily="34" charset="0"/>
                      </a:endParaRPr>
                    </a:p>
                  </a:txBody>
                  <a:tcPr marL="126107" marR="126107" marT="0" marB="0" anchor="ctr"/>
                </a:tc>
                <a:extLst>
                  <a:ext uri="{0D108BD9-81ED-4DB2-BD59-A6C34878D82A}">
                    <a16:rowId xmlns:a16="http://schemas.microsoft.com/office/drawing/2014/main" val="1744562838"/>
                  </a:ext>
                </a:extLst>
              </a:tr>
              <a:tr h="742122">
                <a:tc>
                  <a:txBody>
                    <a:bodyPr/>
                    <a:lstStyle/>
                    <a:p>
                      <a:pPr marL="0" marR="0"/>
                      <a:r>
                        <a:rPr lang="en-US" sz="1800" dirty="0">
                          <a:effectLst/>
                        </a:rPr>
                        <a:t>Improved in Collaboration Skills (on a scale of 1-5)</a:t>
                      </a:r>
                      <a:endParaRPr lang="en-US" sz="1800" dirty="0">
                        <a:effectLst/>
                        <a:latin typeface="Aptos" panose="020B0004020202020204" pitchFamily="34" charset="0"/>
                        <a:ea typeface="Aptos" panose="020B0004020202020204" pitchFamily="34" charset="0"/>
                        <a:cs typeface="Aptos" panose="020B0004020202020204" pitchFamily="34" charset="0"/>
                      </a:endParaRPr>
                    </a:p>
                  </a:txBody>
                  <a:tcPr marL="126107" marR="126107" marT="0" marB="0" anchor="ctr"/>
                </a:tc>
                <a:tc>
                  <a:txBody>
                    <a:bodyPr/>
                    <a:lstStyle/>
                    <a:p>
                      <a:pPr marL="0" marR="0" algn="r"/>
                      <a:r>
                        <a:rPr lang="en-US" sz="1800" dirty="0">
                          <a:effectLst/>
                        </a:rPr>
                        <a:t>3.89</a:t>
                      </a:r>
                      <a:br>
                        <a:rPr lang="en-US" sz="1800" dirty="0">
                          <a:effectLst/>
                        </a:rPr>
                      </a:br>
                      <a:r>
                        <a:rPr lang="en-US" sz="1800" dirty="0">
                          <a:effectLst/>
                        </a:rPr>
                        <a:t>(0.93)</a:t>
                      </a:r>
                      <a:endParaRPr lang="en-US" sz="1800" dirty="0">
                        <a:effectLst/>
                        <a:latin typeface="Aptos" panose="020B0004020202020204" pitchFamily="34" charset="0"/>
                        <a:ea typeface="Aptos" panose="020B0004020202020204" pitchFamily="34" charset="0"/>
                        <a:cs typeface="Aptos" panose="020B0004020202020204" pitchFamily="34" charset="0"/>
                      </a:endParaRPr>
                    </a:p>
                  </a:txBody>
                  <a:tcPr marL="126107" marR="126107" marT="0" marB="0" anchor="ctr"/>
                </a:tc>
                <a:tc>
                  <a:txBody>
                    <a:bodyPr/>
                    <a:lstStyle/>
                    <a:p>
                      <a:pPr marL="0" marR="0" algn="r"/>
                      <a:r>
                        <a:rPr lang="en-US" sz="1800">
                          <a:effectLst/>
                        </a:rPr>
                        <a:t>4.67</a:t>
                      </a:r>
                      <a:br>
                        <a:rPr lang="en-US" sz="1800">
                          <a:effectLst/>
                        </a:rPr>
                      </a:br>
                      <a:r>
                        <a:rPr lang="en-US" sz="1800">
                          <a:effectLst/>
                        </a:rPr>
                        <a:t>(0.50)</a:t>
                      </a:r>
                      <a:endParaRPr lang="en-US" sz="1800">
                        <a:effectLst/>
                        <a:latin typeface="Aptos" panose="020B0004020202020204" pitchFamily="34" charset="0"/>
                        <a:ea typeface="Aptos" panose="020B0004020202020204" pitchFamily="34" charset="0"/>
                        <a:cs typeface="Aptos" panose="020B0004020202020204" pitchFamily="34" charset="0"/>
                      </a:endParaRPr>
                    </a:p>
                  </a:txBody>
                  <a:tcPr marL="126107" marR="126107" marT="0" marB="0" anchor="ctr"/>
                </a:tc>
                <a:extLst>
                  <a:ext uri="{0D108BD9-81ED-4DB2-BD59-A6C34878D82A}">
                    <a16:rowId xmlns:a16="http://schemas.microsoft.com/office/drawing/2014/main" val="1254548157"/>
                  </a:ext>
                </a:extLst>
              </a:tr>
              <a:tr h="742122">
                <a:tc>
                  <a:txBody>
                    <a:bodyPr/>
                    <a:lstStyle/>
                    <a:p>
                      <a:pPr marL="0" marR="0"/>
                      <a:r>
                        <a:rPr lang="en-US" sz="1800" dirty="0">
                          <a:effectLst/>
                        </a:rPr>
                        <a:t>Helpful in getting internships, jobs, or graduate school admission (on a scale of 1-5)</a:t>
                      </a:r>
                      <a:endParaRPr lang="en-US" sz="1800" dirty="0">
                        <a:effectLst/>
                        <a:latin typeface="Aptos" panose="020B0004020202020204" pitchFamily="34" charset="0"/>
                        <a:ea typeface="Aptos" panose="020B0004020202020204" pitchFamily="34" charset="0"/>
                        <a:cs typeface="Aptos" panose="020B0004020202020204" pitchFamily="34" charset="0"/>
                      </a:endParaRPr>
                    </a:p>
                  </a:txBody>
                  <a:tcPr marL="126107" marR="126107" marT="0" marB="0" anchor="ctr"/>
                </a:tc>
                <a:tc>
                  <a:txBody>
                    <a:bodyPr/>
                    <a:lstStyle/>
                    <a:p>
                      <a:pPr marL="0" marR="0" algn="r"/>
                      <a:r>
                        <a:rPr lang="en-US" sz="1800" dirty="0">
                          <a:effectLst/>
                        </a:rPr>
                        <a:t>4.00</a:t>
                      </a:r>
                      <a:br>
                        <a:rPr lang="en-US" sz="1800" dirty="0">
                          <a:effectLst/>
                        </a:rPr>
                      </a:br>
                      <a:r>
                        <a:rPr lang="en-US" sz="1800" dirty="0">
                          <a:effectLst/>
                        </a:rPr>
                        <a:t>(1.12)</a:t>
                      </a:r>
                      <a:endParaRPr lang="en-US" sz="1800" dirty="0">
                        <a:effectLst/>
                        <a:latin typeface="Aptos" panose="020B0004020202020204" pitchFamily="34" charset="0"/>
                        <a:ea typeface="Aptos" panose="020B0004020202020204" pitchFamily="34" charset="0"/>
                        <a:cs typeface="Aptos" panose="020B0004020202020204" pitchFamily="34" charset="0"/>
                      </a:endParaRPr>
                    </a:p>
                  </a:txBody>
                  <a:tcPr marL="126107" marR="126107" marT="0" marB="0" anchor="ctr"/>
                </a:tc>
                <a:tc>
                  <a:txBody>
                    <a:bodyPr/>
                    <a:lstStyle/>
                    <a:p>
                      <a:pPr marL="0" marR="0" algn="r"/>
                      <a:r>
                        <a:rPr lang="en-US" sz="1800" dirty="0">
                          <a:effectLst/>
                        </a:rPr>
                        <a:t>4.56</a:t>
                      </a:r>
                      <a:br>
                        <a:rPr lang="en-US" sz="1800" dirty="0">
                          <a:effectLst/>
                        </a:rPr>
                      </a:br>
                      <a:r>
                        <a:rPr lang="en-US" sz="1800" dirty="0">
                          <a:effectLst/>
                        </a:rPr>
                        <a:t>(1.01)</a:t>
                      </a:r>
                      <a:endParaRPr lang="en-US" sz="1800" dirty="0">
                        <a:effectLst/>
                        <a:latin typeface="Aptos" panose="020B0004020202020204" pitchFamily="34" charset="0"/>
                        <a:ea typeface="Aptos" panose="020B0004020202020204" pitchFamily="34" charset="0"/>
                        <a:cs typeface="Aptos" panose="020B0004020202020204" pitchFamily="34" charset="0"/>
                      </a:endParaRPr>
                    </a:p>
                  </a:txBody>
                  <a:tcPr marL="126107" marR="126107" marT="0" marB="0" anchor="ctr"/>
                </a:tc>
                <a:extLst>
                  <a:ext uri="{0D108BD9-81ED-4DB2-BD59-A6C34878D82A}">
                    <a16:rowId xmlns:a16="http://schemas.microsoft.com/office/drawing/2014/main" val="622201996"/>
                  </a:ext>
                </a:extLst>
              </a:tr>
              <a:tr h="742122">
                <a:tc>
                  <a:txBody>
                    <a:bodyPr/>
                    <a:lstStyle/>
                    <a:p>
                      <a:pPr marL="0" marR="0"/>
                      <a:r>
                        <a:rPr lang="en-US" sz="1800">
                          <a:effectLst/>
                        </a:rPr>
                        <a:t>Applied any skills gained from the journal to professional or academic opportunities</a:t>
                      </a:r>
                      <a:endParaRPr lang="en-US" sz="1800">
                        <a:effectLst/>
                        <a:latin typeface="Aptos" panose="020B0004020202020204" pitchFamily="34" charset="0"/>
                        <a:ea typeface="Aptos" panose="020B0004020202020204" pitchFamily="34" charset="0"/>
                        <a:cs typeface="Aptos" panose="020B0004020202020204" pitchFamily="34" charset="0"/>
                      </a:endParaRPr>
                    </a:p>
                  </a:txBody>
                  <a:tcPr marL="68580" marR="68580" marT="0" marB="0" anchor="ctr"/>
                </a:tc>
                <a:tc>
                  <a:txBody>
                    <a:bodyPr/>
                    <a:lstStyle/>
                    <a:p>
                      <a:pPr marL="0" marR="0" algn="r"/>
                      <a:r>
                        <a:rPr lang="en-US" sz="1800" dirty="0">
                          <a:effectLst/>
                        </a:rPr>
                        <a:t>55.56%</a:t>
                      </a:r>
                      <a:endParaRPr lang="en-US" sz="1800" dirty="0">
                        <a:effectLst/>
                        <a:latin typeface="Aptos" panose="020B0004020202020204" pitchFamily="34" charset="0"/>
                        <a:ea typeface="Aptos" panose="020B0004020202020204" pitchFamily="34" charset="0"/>
                        <a:cs typeface="Aptos" panose="020B0004020202020204" pitchFamily="34" charset="0"/>
                      </a:endParaRPr>
                    </a:p>
                  </a:txBody>
                  <a:tcPr marL="68580" marR="68580" marT="0" marB="0" anchor="ctr"/>
                </a:tc>
                <a:tc>
                  <a:txBody>
                    <a:bodyPr/>
                    <a:lstStyle/>
                    <a:p>
                      <a:pPr marL="0" marR="0" algn="r"/>
                      <a:r>
                        <a:rPr lang="en-US" sz="1800" dirty="0">
                          <a:effectLst/>
                        </a:rPr>
                        <a:t>88.89%</a:t>
                      </a:r>
                      <a:endParaRPr lang="en-US" sz="1800" dirty="0">
                        <a:effectLst/>
                        <a:latin typeface="Aptos" panose="020B0004020202020204" pitchFamily="34" charset="0"/>
                        <a:ea typeface="Aptos" panose="020B0004020202020204" pitchFamily="34" charset="0"/>
                        <a:cs typeface="Aptos" panose="020B0004020202020204" pitchFamily="34" charset="0"/>
                      </a:endParaRPr>
                    </a:p>
                  </a:txBody>
                  <a:tcPr marL="68580" marR="68580" marT="0" marB="0" anchor="ctr"/>
                </a:tc>
                <a:extLst>
                  <a:ext uri="{0D108BD9-81ED-4DB2-BD59-A6C34878D82A}">
                    <a16:rowId xmlns:a16="http://schemas.microsoft.com/office/drawing/2014/main" val="593512159"/>
                  </a:ext>
                </a:extLst>
              </a:tr>
              <a:tr h="742122">
                <a:tc>
                  <a:txBody>
                    <a:bodyPr/>
                    <a:lstStyle/>
                    <a:p>
                      <a:pPr marL="0" marR="0"/>
                      <a:r>
                        <a:rPr lang="en-US" sz="1800">
                          <a:effectLst/>
                        </a:rPr>
                        <a:t>present your work to external audience (e.g., conferences, local events, media)</a:t>
                      </a:r>
                      <a:endParaRPr lang="en-US" sz="1800">
                        <a:effectLst/>
                        <a:latin typeface="Aptos" panose="020B0004020202020204" pitchFamily="34" charset="0"/>
                        <a:ea typeface="Aptos" panose="020B0004020202020204" pitchFamily="34" charset="0"/>
                        <a:cs typeface="Aptos" panose="020B0004020202020204" pitchFamily="34" charset="0"/>
                      </a:endParaRPr>
                    </a:p>
                  </a:txBody>
                  <a:tcPr marL="68580" marR="68580" marT="0" marB="0" anchor="ctr"/>
                </a:tc>
                <a:tc>
                  <a:txBody>
                    <a:bodyPr/>
                    <a:lstStyle/>
                    <a:p>
                      <a:pPr marL="0" marR="0" algn="r"/>
                      <a:r>
                        <a:rPr lang="en-US" sz="1800" dirty="0">
                          <a:effectLst/>
                        </a:rPr>
                        <a:t>0% </a:t>
                      </a:r>
                      <a:endParaRPr lang="en-US" sz="1800" dirty="0">
                        <a:effectLst/>
                        <a:latin typeface="Aptos" panose="020B0004020202020204" pitchFamily="34" charset="0"/>
                        <a:ea typeface="Aptos" panose="020B0004020202020204" pitchFamily="34" charset="0"/>
                        <a:cs typeface="Aptos" panose="020B0004020202020204" pitchFamily="34" charset="0"/>
                      </a:endParaRPr>
                    </a:p>
                  </a:txBody>
                  <a:tcPr marL="68580" marR="68580" marT="0" marB="0" anchor="ctr"/>
                </a:tc>
                <a:tc>
                  <a:txBody>
                    <a:bodyPr/>
                    <a:lstStyle/>
                    <a:p>
                      <a:pPr marL="0" marR="0" algn="r"/>
                      <a:r>
                        <a:rPr lang="en-US" sz="1800" dirty="0">
                          <a:effectLst/>
                        </a:rPr>
                        <a:t>77.78%</a:t>
                      </a:r>
                      <a:endParaRPr lang="en-US" sz="1800" dirty="0">
                        <a:effectLst/>
                        <a:latin typeface="Aptos" panose="020B0004020202020204" pitchFamily="34" charset="0"/>
                        <a:ea typeface="Aptos" panose="020B0004020202020204" pitchFamily="34" charset="0"/>
                        <a:cs typeface="Aptos" panose="020B0004020202020204" pitchFamily="34" charset="0"/>
                      </a:endParaRPr>
                    </a:p>
                  </a:txBody>
                  <a:tcPr marL="68580" marR="68580" marT="0" marB="0" anchor="ctr"/>
                </a:tc>
                <a:extLst>
                  <a:ext uri="{0D108BD9-81ED-4DB2-BD59-A6C34878D82A}">
                    <a16:rowId xmlns:a16="http://schemas.microsoft.com/office/drawing/2014/main" val="2895726301"/>
                  </a:ext>
                </a:extLst>
              </a:tr>
            </a:tbl>
          </a:graphicData>
        </a:graphic>
      </p:graphicFrame>
    </p:spTree>
    <p:extLst>
      <p:ext uri="{BB962C8B-B14F-4D97-AF65-F5344CB8AC3E}">
        <p14:creationId xmlns:p14="http://schemas.microsoft.com/office/powerpoint/2010/main" val="335058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F2FFC-A03C-54A9-27A3-4169336BA20B}"/>
              </a:ext>
            </a:extLst>
          </p:cNvPr>
          <p:cNvSpPr>
            <a:spLocks noGrp="1"/>
          </p:cNvSpPr>
          <p:nvPr>
            <p:ph type="title"/>
          </p:nvPr>
        </p:nvSpPr>
        <p:spPr/>
        <p:txBody>
          <a:bodyPr/>
          <a:lstStyle/>
          <a:p>
            <a:r>
              <a:rPr lang="en-US" dirty="0"/>
              <a:t>Broader Engagement</a:t>
            </a:r>
          </a:p>
        </p:txBody>
      </p:sp>
      <p:sp>
        <p:nvSpPr>
          <p:cNvPr id="3" name="Content Placeholder 2">
            <a:extLst>
              <a:ext uri="{FF2B5EF4-FFF2-40B4-BE49-F238E27FC236}">
                <a16:creationId xmlns:a16="http://schemas.microsoft.com/office/drawing/2014/main" id="{63549817-F43C-5344-7FE6-9BD2268FB580}"/>
              </a:ext>
            </a:extLst>
          </p:cNvPr>
          <p:cNvSpPr>
            <a:spLocks noGrp="1"/>
          </p:cNvSpPr>
          <p:nvPr>
            <p:ph idx="1"/>
          </p:nvPr>
        </p:nvSpPr>
        <p:spPr>
          <a:xfrm>
            <a:off x="838200" y="2639330"/>
            <a:ext cx="10515600" cy="2648286"/>
          </a:xfrm>
        </p:spPr>
        <p:txBody>
          <a:bodyPr>
            <a:normAutofit/>
          </a:bodyPr>
          <a:lstStyle/>
          <a:p>
            <a:r>
              <a:rPr lang="en-US" dirty="0"/>
              <a:t>Opening submissions to external undergraduate researchers</a:t>
            </a:r>
          </a:p>
          <a:p>
            <a:endParaRPr lang="en-US" dirty="0"/>
          </a:p>
          <a:p>
            <a:r>
              <a:rPr lang="en-US" dirty="0"/>
              <a:t>High School Economics Research Initiative</a:t>
            </a:r>
          </a:p>
          <a:p>
            <a:endParaRPr lang="en-US" dirty="0"/>
          </a:p>
          <a:p>
            <a:r>
              <a:rPr lang="en-US" dirty="0"/>
              <a:t>Collaboration with local media outlets</a:t>
            </a:r>
          </a:p>
          <a:p>
            <a:endParaRPr lang="en-US" dirty="0"/>
          </a:p>
        </p:txBody>
      </p:sp>
    </p:spTree>
    <p:extLst>
      <p:ext uri="{BB962C8B-B14F-4D97-AF65-F5344CB8AC3E}">
        <p14:creationId xmlns:p14="http://schemas.microsoft.com/office/powerpoint/2010/main" val="3959353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7D752-0E7C-C9B5-7FF7-22365E35ECF8}"/>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DD6CD2B7-C071-161E-7201-6FC3ED9791D8}"/>
              </a:ext>
            </a:extLst>
          </p:cNvPr>
          <p:cNvSpPr>
            <a:spLocks noGrp="1"/>
          </p:cNvSpPr>
          <p:nvPr>
            <p:ph idx="1"/>
          </p:nvPr>
        </p:nvSpPr>
        <p:spPr>
          <a:xfrm>
            <a:off x="838198" y="1781063"/>
            <a:ext cx="10515600" cy="3507908"/>
          </a:xfrm>
        </p:spPr>
        <p:txBody>
          <a:bodyPr>
            <a:normAutofit/>
          </a:bodyPr>
          <a:lstStyle/>
          <a:p>
            <a:r>
              <a:rPr lang="en-US" dirty="0"/>
              <a:t>Key Success Factors</a:t>
            </a:r>
            <a:br>
              <a:rPr lang="en-US" dirty="0"/>
            </a:br>
            <a:endParaRPr lang="en-US" dirty="0"/>
          </a:p>
          <a:p>
            <a:pPr lvl="1">
              <a:lnSpc>
                <a:spcPct val="200000"/>
              </a:lnSpc>
              <a:buFont typeface="Courier New" panose="02070309020205020404" pitchFamily="49" charset="0"/>
              <a:buChar char="o"/>
            </a:pPr>
            <a:r>
              <a:rPr lang="en-US" dirty="0"/>
              <a:t>Multi-layer Structure Design</a:t>
            </a:r>
          </a:p>
          <a:p>
            <a:pPr lvl="1">
              <a:lnSpc>
                <a:spcPct val="200000"/>
              </a:lnSpc>
              <a:buFont typeface="Courier New" panose="02070309020205020404" pitchFamily="49" charset="0"/>
              <a:buChar char="o"/>
            </a:pPr>
            <a:r>
              <a:rPr lang="en-US" dirty="0"/>
              <a:t>Peer Mentorship Model</a:t>
            </a:r>
          </a:p>
          <a:p>
            <a:pPr lvl="1">
              <a:lnSpc>
                <a:spcPct val="200000"/>
              </a:lnSpc>
              <a:buFont typeface="Courier New" panose="02070309020205020404" pitchFamily="49" charset="0"/>
              <a:buChar char="o"/>
            </a:pPr>
            <a:r>
              <a:rPr lang="en-US" dirty="0"/>
              <a:t>Student Ownership and Agency</a:t>
            </a:r>
          </a:p>
          <a:p>
            <a:endParaRPr lang="en-US" dirty="0"/>
          </a:p>
        </p:txBody>
      </p:sp>
    </p:spTree>
    <p:extLst>
      <p:ext uri="{BB962C8B-B14F-4D97-AF65-F5344CB8AC3E}">
        <p14:creationId xmlns:p14="http://schemas.microsoft.com/office/powerpoint/2010/main" val="2556433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49047-5DD8-FAF3-4CE5-E5685EDDB4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E20339-B12C-78B7-34F4-F74D9C8BB221}"/>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3E8BDFC0-AAB8-AB03-767F-7A0BFAA54B34}"/>
              </a:ext>
            </a:extLst>
          </p:cNvPr>
          <p:cNvSpPr>
            <a:spLocks noGrp="1"/>
          </p:cNvSpPr>
          <p:nvPr>
            <p:ph idx="1"/>
          </p:nvPr>
        </p:nvSpPr>
        <p:spPr/>
        <p:txBody>
          <a:bodyPr/>
          <a:lstStyle/>
          <a:p>
            <a:pPr>
              <a:lnSpc>
                <a:spcPct val="200000"/>
              </a:lnSpc>
            </a:pPr>
            <a:r>
              <a:rPr lang="en-US" dirty="0"/>
              <a:t>Challenges</a:t>
            </a:r>
          </a:p>
          <a:p>
            <a:pPr lvl="1">
              <a:lnSpc>
                <a:spcPct val="200000"/>
              </a:lnSpc>
              <a:buFont typeface="Courier New" panose="02070309020205020404" pitchFamily="49" charset="0"/>
              <a:buChar char="o"/>
            </a:pPr>
            <a:r>
              <a:rPr lang="en-US" dirty="0"/>
              <a:t>Sustainability and Knowledge Transfer</a:t>
            </a:r>
          </a:p>
          <a:p>
            <a:pPr lvl="1">
              <a:lnSpc>
                <a:spcPct val="200000"/>
              </a:lnSpc>
              <a:buFont typeface="Courier New" panose="02070309020205020404" pitchFamily="49" charset="0"/>
              <a:buChar char="o"/>
            </a:pPr>
            <a:r>
              <a:rPr lang="en-US" dirty="0"/>
              <a:t>Balancing Quantity and Quality</a:t>
            </a:r>
          </a:p>
          <a:p>
            <a:pPr lvl="1">
              <a:lnSpc>
                <a:spcPct val="200000"/>
              </a:lnSpc>
              <a:buFont typeface="Courier New" panose="02070309020205020404" pitchFamily="49" charset="0"/>
              <a:buChar char="o"/>
            </a:pPr>
            <a:r>
              <a:rPr lang="en-US" dirty="0"/>
              <a:t>Faculty Engagement Time</a:t>
            </a:r>
          </a:p>
        </p:txBody>
      </p:sp>
    </p:spTree>
    <p:extLst>
      <p:ext uri="{BB962C8B-B14F-4D97-AF65-F5344CB8AC3E}">
        <p14:creationId xmlns:p14="http://schemas.microsoft.com/office/powerpoint/2010/main" val="4289445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77641-06A2-E370-BF7E-6EC42EFD26C2}"/>
              </a:ext>
            </a:extLst>
          </p:cNvPr>
          <p:cNvSpPr>
            <a:spLocks noGrp="1"/>
          </p:cNvSpPr>
          <p:nvPr>
            <p:ph type="title"/>
          </p:nvPr>
        </p:nvSpPr>
        <p:spPr/>
        <p:txBody>
          <a:bodyPr/>
          <a:lstStyle/>
          <a:p>
            <a:r>
              <a:rPr lang="en-US" dirty="0"/>
              <a:t>The Undergraduate Research Dilemma</a:t>
            </a:r>
          </a:p>
        </p:txBody>
      </p:sp>
      <p:sp>
        <p:nvSpPr>
          <p:cNvPr id="3" name="Content Placeholder 2">
            <a:extLst>
              <a:ext uri="{FF2B5EF4-FFF2-40B4-BE49-F238E27FC236}">
                <a16:creationId xmlns:a16="http://schemas.microsoft.com/office/drawing/2014/main" id="{427B8569-44AC-0EBD-BB79-80B4D25BB5A0}"/>
              </a:ext>
            </a:extLst>
          </p:cNvPr>
          <p:cNvSpPr>
            <a:spLocks noGrp="1"/>
          </p:cNvSpPr>
          <p:nvPr>
            <p:ph idx="1"/>
          </p:nvPr>
        </p:nvSpPr>
        <p:spPr>
          <a:xfrm>
            <a:off x="838200" y="1484642"/>
            <a:ext cx="10515600" cy="980262"/>
          </a:xfrm>
        </p:spPr>
        <p:txBody>
          <a:bodyPr/>
          <a:lstStyle/>
          <a:p>
            <a:r>
              <a:rPr lang="en-US" dirty="0"/>
              <a:t>Limited exposure to research experiences until the latter part of their academic journey</a:t>
            </a:r>
          </a:p>
        </p:txBody>
      </p:sp>
      <p:graphicFrame>
        <p:nvGraphicFramePr>
          <p:cNvPr id="5" name="Table 4">
            <a:extLst>
              <a:ext uri="{FF2B5EF4-FFF2-40B4-BE49-F238E27FC236}">
                <a16:creationId xmlns:a16="http://schemas.microsoft.com/office/drawing/2014/main" id="{291912F0-D7F0-8B42-5A35-E099C3CA1279}"/>
              </a:ext>
            </a:extLst>
          </p:cNvPr>
          <p:cNvGraphicFramePr>
            <a:graphicFrameLocks noGrp="1"/>
          </p:cNvGraphicFramePr>
          <p:nvPr>
            <p:extLst>
              <p:ext uri="{D42A27DB-BD31-4B8C-83A1-F6EECF244321}">
                <p14:modId xmlns:p14="http://schemas.microsoft.com/office/powerpoint/2010/main" val="3147233301"/>
              </p:ext>
            </p:extLst>
          </p:nvPr>
        </p:nvGraphicFramePr>
        <p:xfrm>
          <a:off x="706782" y="3195429"/>
          <a:ext cx="10647016" cy="1310309"/>
        </p:xfrm>
        <a:graphic>
          <a:graphicData uri="http://schemas.openxmlformats.org/drawingml/2006/table">
            <a:tbl>
              <a:tblPr firstRow="1" bandRow="1">
                <a:tableStyleId>{5940675A-B579-460E-94D1-54222C63F5DA}</a:tableStyleId>
              </a:tblPr>
              <a:tblGrid>
                <a:gridCol w="1330877">
                  <a:extLst>
                    <a:ext uri="{9D8B030D-6E8A-4147-A177-3AD203B41FA5}">
                      <a16:colId xmlns:a16="http://schemas.microsoft.com/office/drawing/2014/main" val="1884235836"/>
                    </a:ext>
                  </a:extLst>
                </a:gridCol>
                <a:gridCol w="1330877">
                  <a:extLst>
                    <a:ext uri="{9D8B030D-6E8A-4147-A177-3AD203B41FA5}">
                      <a16:colId xmlns:a16="http://schemas.microsoft.com/office/drawing/2014/main" val="4174346829"/>
                    </a:ext>
                  </a:extLst>
                </a:gridCol>
                <a:gridCol w="1330877">
                  <a:extLst>
                    <a:ext uri="{9D8B030D-6E8A-4147-A177-3AD203B41FA5}">
                      <a16:colId xmlns:a16="http://schemas.microsoft.com/office/drawing/2014/main" val="3059793960"/>
                    </a:ext>
                  </a:extLst>
                </a:gridCol>
                <a:gridCol w="1330877">
                  <a:extLst>
                    <a:ext uri="{9D8B030D-6E8A-4147-A177-3AD203B41FA5}">
                      <a16:colId xmlns:a16="http://schemas.microsoft.com/office/drawing/2014/main" val="1602624407"/>
                    </a:ext>
                  </a:extLst>
                </a:gridCol>
                <a:gridCol w="1337919">
                  <a:extLst>
                    <a:ext uri="{9D8B030D-6E8A-4147-A177-3AD203B41FA5}">
                      <a16:colId xmlns:a16="http://schemas.microsoft.com/office/drawing/2014/main" val="3461952094"/>
                    </a:ext>
                  </a:extLst>
                </a:gridCol>
                <a:gridCol w="1323835">
                  <a:extLst>
                    <a:ext uri="{9D8B030D-6E8A-4147-A177-3AD203B41FA5}">
                      <a16:colId xmlns:a16="http://schemas.microsoft.com/office/drawing/2014/main" val="1740328146"/>
                    </a:ext>
                  </a:extLst>
                </a:gridCol>
                <a:gridCol w="1330877">
                  <a:extLst>
                    <a:ext uri="{9D8B030D-6E8A-4147-A177-3AD203B41FA5}">
                      <a16:colId xmlns:a16="http://schemas.microsoft.com/office/drawing/2014/main" val="3314334012"/>
                    </a:ext>
                  </a:extLst>
                </a:gridCol>
                <a:gridCol w="1330877">
                  <a:extLst>
                    <a:ext uri="{9D8B030D-6E8A-4147-A177-3AD203B41FA5}">
                      <a16:colId xmlns:a16="http://schemas.microsoft.com/office/drawing/2014/main" val="1941868476"/>
                    </a:ext>
                  </a:extLst>
                </a:gridCol>
              </a:tblGrid>
              <a:tr h="1310309">
                <a:tc>
                  <a:txBody>
                    <a:bodyPr/>
                    <a:lstStyle/>
                    <a:p>
                      <a:pPr algn="ctr"/>
                      <a:endParaRPr lang="en-US" dirty="0">
                        <a:solidFill>
                          <a:schemeClr val="accent6">
                            <a:lumMod val="40000"/>
                            <a:lumOff val="60000"/>
                          </a:schemeClr>
                        </a:solidFill>
                      </a:endParaRPr>
                    </a:p>
                  </a:txBody>
                  <a:tcPr anchor="ctr">
                    <a:solidFill>
                      <a:srgbClr val="003865">
                        <a:alpha val="10001"/>
                      </a:srgbClr>
                    </a:solidFill>
                  </a:tcPr>
                </a:tc>
                <a:tc>
                  <a:txBody>
                    <a:bodyPr/>
                    <a:lstStyle/>
                    <a:p>
                      <a:pPr algn="ctr"/>
                      <a:endParaRPr lang="en-US" dirty="0">
                        <a:solidFill>
                          <a:schemeClr val="accent6">
                            <a:lumMod val="40000"/>
                            <a:lumOff val="60000"/>
                          </a:schemeClr>
                        </a:solidFill>
                      </a:endParaRPr>
                    </a:p>
                  </a:txBody>
                  <a:tcPr anchor="ctr">
                    <a:solidFill>
                      <a:srgbClr val="003865">
                        <a:alpha val="10001"/>
                      </a:srgbClr>
                    </a:solidFill>
                  </a:tcPr>
                </a:tc>
                <a:tc>
                  <a:txBody>
                    <a:bodyPr/>
                    <a:lstStyle/>
                    <a:p>
                      <a:pPr algn="ctr"/>
                      <a:endParaRPr lang="en-US" dirty="0"/>
                    </a:p>
                  </a:txBody>
                  <a:tcPr anchor="ctr">
                    <a:solidFill>
                      <a:srgbClr val="003865">
                        <a:alpha val="24204"/>
                      </a:srgbClr>
                    </a:solidFill>
                  </a:tcPr>
                </a:tc>
                <a:tc>
                  <a:txBody>
                    <a:bodyPr/>
                    <a:lstStyle/>
                    <a:p>
                      <a:pPr algn="ctr"/>
                      <a:endParaRPr lang="en-US" dirty="0"/>
                    </a:p>
                  </a:txBody>
                  <a:tcPr anchor="ctr">
                    <a:solidFill>
                      <a:srgbClr val="003865">
                        <a:alpha val="24204"/>
                      </a:srgbClr>
                    </a:solidFill>
                  </a:tcPr>
                </a:tc>
                <a:tc>
                  <a:txBody>
                    <a:bodyPr/>
                    <a:lstStyle/>
                    <a:p>
                      <a:pPr algn="ctr"/>
                      <a:endParaRPr lang="en-US" dirty="0"/>
                    </a:p>
                  </a:txBody>
                  <a:tcPr anchor="ctr">
                    <a:solidFill>
                      <a:srgbClr val="003865">
                        <a:alpha val="37731"/>
                      </a:srgbClr>
                    </a:solidFill>
                  </a:tcPr>
                </a:tc>
                <a:tc>
                  <a:txBody>
                    <a:bodyPr/>
                    <a:lstStyle/>
                    <a:p>
                      <a:pPr algn="ctr"/>
                      <a:endParaRPr lang="en-US" sz="1600" dirty="0">
                        <a:solidFill>
                          <a:schemeClr val="bg1"/>
                        </a:solidFill>
                      </a:endParaRPr>
                    </a:p>
                  </a:txBody>
                  <a:tcPr anchor="ctr">
                    <a:solidFill>
                      <a:srgbClr val="003865">
                        <a:alpha val="37731"/>
                      </a:srgbClr>
                    </a:solidFill>
                  </a:tcPr>
                </a:tc>
                <a:tc>
                  <a:txBody>
                    <a:bodyPr/>
                    <a:lstStyle/>
                    <a:p>
                      <a:pPr algn="ctr"/>
                      <a:r>
                        <a:rPr lang="en-US" dirty="0">
                          <a:solidFill>
                            <a:schemeClr val="bg1"/>
                          </a:solidFill>
                        </a:rPr>
                        <a:t>Honor Thesis</a:t>
                      </a:r>
                    </a:p>
                  </a:txBody>
                  <a:tcPr anchor="ctr">
                    <a:solidFill>
                      <a:srgbClr val="003865">
                        <a:alpha val="57000"/>
                      </a:srgbClr>
                    </a:solidFill>
                  </a:tcPr>
                </a:tc>
                <a:tc>
                  <a:txBody>
                    <a:bodyPr/>
                    <a:lstStyle/>
                    <a:p>
                      <a:pPr algn="ctr"/>
                      <a:r>
                        <a:rPr lang="en-US" dirty="0">
                          <a:solidFill>
                            <a:schemeClr val="bg1"/>
                          </a:solidFill>
                        </a:rPr>
                        <a:t>Capstone</a:t>
                      </a:r>
                    </a:p>
                  </a:txBody>
                  <a:tcPr anchor="ctr">
                    <a:solidFill>
                      <a:srgbClr val="003865">
                        <a:alpha val="57000"/>
                      </a:srgbClr>
                    </a:solidFill>
                  </a:tcPr>
                </a:tc>
                <a:extLst>
                  <a:ext uri="{0D108BD9-81ED-4DB2-BD59-A6C34878D82A}">
                    <a16:rowId xmlns:a16="http://schemas.microsoft.com/office/drawing/2014/main" val="1871423947"/>
                  </a:ext>
                </a:extLst>
              </a:tr>
            </a:tbl>
          </a:graphicData>
        </a:graphic>
      </p:graphicFrame>
      <p:sp>
        <p:nvSpPr>
          <p:cNvPr id="6" name="TextBox 5">
            <a:extLst>
              <a:ext uri="{FF2B5EF4-FFF2-40B4-BE49-F238E27FC236}">
                <a16:creationId xmlns:a16="http://schemas.microsoft.com/office/drawing/2014/main" id="{54390C4B-859E-53A7-9C1C-C2729525DC70}"/>
              </a:ext>
            </a:extLst>
          </p:cNvPr>
          <p:cNvSpPr txBox="1"/>
          <p:nvPr/>
        </p:nvSpPr>
        <p:spPr>
          <a:xfrm>
            <a:off x="1274672" y="5414374"/>
            <a:ext cx="1457450" cy="430887"/>
          </a:xfrm>
          <a:prstGeom prst="rect">
            <a:avLst/>
          </a:prstGeom>
          <a:noFill/>
        </p:spPr>
        <p:txBody>
          <a:bodyPr wrap="none" rtlCol="0">
            <a:spAutoFit/>
          </a:bodyPr>
          <a:lstStyle/>
          <a:p>
            <a:r>
              <a:rPr lang="en-US" sz="2200" dirty="0">
                <a:latin typeface="Arial" panose="020B0604020202020204" pitchFamily="34" charset="0"/>
                <a:cs typeface="Arial" panose="020B0604020202020204" pitchFamily="34" charset="0"/>
              </a:rPr>
              <a:t>Freshman</a:t>
            </a:r>
          </a:p>
        </p:txBody>
      </p:sp>
      <p:sp>
        <p:nvSpPr>
          <p:cNvPr id="7" name="Right Bracket 6">
            <a:extLst>
              <a:ext uri="{FF2B5EF4-FFF2-40B4-BE49-F238E27FC236}">
                <a16:creationId xmlns:a16="http://schemas.microsoft.com/office/drawing/2014/main" id="{A7F515CF-3341-3236-35EE-A7423AC33C8A}"/>
              </a:ext>
            </a:extLst>
          </p:cNvPr>
          <p:cNvSpPr/>
          <p:nvPr/>
        </p:nvSpPr>
        <p:spPr>
          <a:xfrm rot="5400000">
            <a:off x="1789872" y="3916843"/>
            <a:ext cx="367748" cy="2271092"/>
          </a:xfrm>
          <a:prstGeom prst="rightBracket">
            <a:avLst>
              <a:gd name="adj"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A51BD1F-6C57-1C11-91EA-C5DA36EC9553}"/>
              </a:ext>
            </a:extLst>
          </p:cNvPr>
          <p:cNvSpPr txBox="1"/>
          <p:nvPr/>
        </p:nvSpPr>
        <p:spPr>
          <a:xfrm>
            <a:off x="3931733" y="5414374"/>
            <a:ext cx="1645002" cy="430887"/>
          </a:xfrm>
          <a:prstGeom prst="rect">
            <a:avLst/>
          </a:prstGeom>
          <a:noFill/>
        </p:spPr>
        <p:txBody>
          <a:bodyPr wrap="none" rtlCol="0">
            <a:spAutoFit/>
          </a:bodyPr>
          <a:lstStyle/>
          <a:p>
            <a:r>
              <a:rPr lang="en-US" sz="2200" dirty="0">
                <a:latin typeface="Arial" panose="020B0604020202020204" pitchFamily="34" charset="0"/>
                <a:cs typeface="Arial" panose="020B0604020202020204" pitchFamily="34" charset="0"/>
              </a:rPr>
              <a:t>Sophomore</a:t>
            </a:r>
          </a:p>
        </p:txBody>
      </p:sp>
      <p:sp>
        <p:nvSpPr>
          <p:cNvPr id="9" name="Right Bracket 8">
            <a:extLst>
              <a:ext uri="{FF2B5EF4-FFF2-40B4-BE49-F238E27FC236}">
                <a16:creationId xmlns:a16="http://schemas.microsoft.com/office/drawing/2014/main" id="{B16E4F29-C116-D6F5-7872-E7DD547E5168}"/>
              </a:ext>
            </a:extLst>
          </p:cNvPr>
          <p:cNvSpPr/>
          <p:nvPr/>
        </p:nvSpPr>
        <p:spPr>
          <a:xfrm rot="5400000">
            <a:off x="4446933" y="3916843"/>
            <a:ext cx="367748" cy="2271092"/>
          </a:xfrm>
          <a:prstGeom prst="rightBracket">
            <a:avLst>
              <a:gd name="adj"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2D955F5F-14E5-A2AA-EC27-5B0C2C09484E}"/>
              </a:ext>
            </a:extLst>
          </p:cNvPr>
          <p:cNvSpPr txBox="1"/>
          <p:nvPr/>
        </p:nvSpPr>
        <p:spPr>
          <a:xfrm>
            <a:off x="6776346" y="5414374"/>
            <a:ext cx="954107" cy="430887"/>
          </a:xfrm>
          <a:prstGeom prst="rect">
            <a:avLst/>
          </a:prstGeom>
          <a:noFill/>
        </p:spPr>
        <p:txBody>
          <a:bodyPr wrap="none" rtlCol="0">
            <a:spAutoFit/>
          </a:bodyPr>
          <a:lstStyle/>
          <a:p>
            <a:r>
              <a:rPr lang="en-US" sz="2200" dirty="0">
                <a:latin typeface="Arial" panose="020B0604020202020204" pitchFamily="34" charset="0"/>
                <a:cs typeface="Arial" panose="020B0604020202020204" pitchFamily="34" charset="0"/>
              </a:rPr>
              <a:t>Junior</a:t>
            </a:r>
          </a:p>
        </p:txBody>
      </p:sp>
      <p:sp>
        <p:nvSpPr>
          <p:cNvPr id="11" name="Right Bracket 10">
            <a:extLst>
              <a:ext uri="{FF2B5EF4-FFF2-40B4-BE49-F238E27FC236}">
                <a16:creationId xmlns:a16="http://schemas.microsoft.com/office/drawing/2014/main" id="{78C850B7-4959-F6AB-B975-2E3C02AB20E9}"/>
              </a:ext>
            </a:extLst>
          </p:cNvPr>
          <p:cNvSpPr/>
          <p:nvPr/>
        </p:nvSpPr>
        <p:spPr>
          <a:xfrm rot="5400000">
            <a:off x="7130467" y="3916843"/>
            <a:ext cx="367748" cy="2271092"/>
          </a:xfrm>
          <a:prstGeom prst="rightBracket">
            <a:avLst>
              <a:gd name="adj"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74E882E7-BF62-407B-B39F-7DB4B3EB8740}"/>
              </a:ext>
            </a:extLst>
          </p:cNvPr>
          <p:cNvSpPr txBox="1"/>
          <p:nvPr/>
        </p:nvSpPr>
        <p:spPr>
          <a:xfrm>
            <a:off x="9512308" y="5421861"/>
            <a:ext cx="1000595" cy="430887"/>
          </a:xfrm>
          <a:prstGeom prst="rect">
            <a:avLst/>
          </a:prstGeom>
          <a:noFill/>
        </p:spPr>
        <p:txBody>
          <a:bodyPr wrap="none" rtlCol="0">
            <a:spAutoFit/>
          </a:bodyPr>
          <a:lstStyle/>
          <a:p>
            <a:r>
              <a:rPr lang="en-US" sz="2200" dirty="0">
                <a:solidFill>
                  <a:srgbClr val="D35400"/>
                </a:solidFill>
                <a:latin typeface="Arial" panose="020B0604020202020204" pitchFamily="34" charset="0"/>
                <a:cs typeface="Arial" panose="020B0604020202020204" pitchFamily="34" charset="0"/>
              </a:rPr>
              <a:t>Senior</a:t>
            </a:r>
          </a:p>
        </p:txBody>
      </p:sp>
      <p:sp>
        <p:nvSpPr>
          <p:cNvPr id="13" name="Right Bracket 12">
            <a:extLst>
              <a:ext uri="{FF2B5EF4-FFF2-40B4-BE49-F238E27FC236}">
                <a16:creationId xmlns:a16="http://schemas.microsoft.com/office/drawing/2014/main" id="{C98F2C47-AC58-25B6-43F6-CE85ED9A8C6D}"/>
              </a:ext>
            </a:extLst>
          </p:cNvPr>
          <p:cNvSpPr/>
          <p:nvPr/>
        </p:nvSpPr>
        <p:spPr>
          <a:xfrm rot="5400000">
            <a:off x="9881736" y="3924330"/>
            <a:ext cx="367748" cy="2271092"/>
          </a:xfrm>
          <a:prstGeom prst="rightBracket">
            <a:avLst>
              <a:gd name="adj"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5830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BC06B-BE24-9EF3-E861-D253A899A486}"/>
              </a:ext>
            </a:extLst>
          </p:cNvPr>
          <p:cNvSpPr>
            <a:spLocks noGrp="1"/>
          </p:cNvSpPr>
          <p:nvPr>
            <p:ph type="title"/>
          </p:nvPr>
        </p:nvSpPr>
        <p:spPr/>
        <p:txBody>
          <a:bodyPr/>
          <a:lstStyle/>
          <a:p>
            <a:r>
              <a:rPr lang="en-US" dirty="0"/>
              <a:t>The Undergraduate Research Dilemma</a:t>
            </a:r>
          </a:p>
        </p:txBody>
      </p:sp>
      <p:sp>
        <p:nvSpPr>
          <p:cNvPr id="3" name="Content Placeholder 2">
            <a:extLst>
              <a:ext uri="{FF2B5EF4-FFF2-40B4-BE49-F238E27FC236}">
                <a16:creationId xmlns:a16="http://schemas.microsoft.com/office/drawing/2014/main" id="{A79AFF91-B924-4125-3731-A7AB9D2B0DC4}"/>
              </a:ext>
            </a:extLst>
          </p:cNvPr>
          <p:cNvSpPr>
            <a:spLocks noGrp="1"/>
          </p:cNvSpPr>
          <p:nvPr>
            <p:ph idx="1"/>
          </p:nvPr>
        </p:nvSpPr>
        <p:spPr>
          <a:xfrm>
            <a:off x="838198" y="1736434"/>
            <a:ext cx="10515600" cy="4351338"/>
          </a:xfrm>
        </p:spPr>
        <p:txBody>
          <a:bodyPr>
            <a:normAutofit/>
          </a:bodyPr>
          <a:lstStyle/>
          <a:p>
            <a:r>
              <a:rPr lang="en-US" dirty="0"/>
              <a:t>Our students</a:t>
            </a:r>
          </a:p>
          <a:p>
            <a:pPr lvl="1">
              <a:buFont typeface="Courier New" panose="02070309020205020404" pitchFamily="49" charset="0"/>
              <a:buChar char="o"/>
            </a:pPr>
            <a:r>
              <a:rPr lang="en-US" dirty="0"/>
              <a:t>Curious, motivated, and ambitious</a:t>
            </a:r>
          </a:p>
          <a:p>
            <a:pPr lvl="1">
              <a:buFont typeface="Courier New" panose="02070309020205020404" pitchFamily="49" charset="0"/>
              <a:buChar char="o"/>
            </a:pPr>
            <a:r>
              <a:rPr lang="en-US" dirty="0"/>
              <a:t>Eager to engage in Economic Research, willing to learn</a:t>
            </a:r>
          </a:p>
          <a:p>
            <a:pPr marL="457200" lvl="1" indent="0">
              <a:buNone/>
            </a:pPr>
            <a:endParaRPr lang="en-US" dirty="0"/>
          </a:p>
          <a:p>
            <a:r>
              <a:rPr lang="en-US" dirty="0"/>
              <a:t>What the system looks like:</a:t>
            </a:r>
          </a:p>
          <a:p>
            <a:pPr lvl="1">
              <a:buFont typeface="Courier New" panose="02070309020205020404" pitchFamily="49" charset="0"/>
              <a:buChar char="o"/>
            </a:pPr>
            <a:r>
              <a:rPr lang="en-US" dirty="0"/>
              <a:t>Faculty mentorship is scarce and concentrated on a few top students 	</a:t>
            </a:r>
          </a:p>
          <a:p>
            <a:pPr lvl="1">
              <a:buFont typeface="Courier New" panose="02070309020205020404" pitchFamily="49" charset="0"/>
              <a:buChar char="o"/>
            </a:pPr>
            <a:r>
              <a:rPr lang="en-US" dirty="0"/>
              <a:t>Lack of entry points to the research world</a:t>
            </a:r>
          </a:p>
          <a:p>
            <a:pPr lvl="1">
              <a:buFont typeface="Courier New" panose="02070309020205020404" pitchFamily="49" charset="0"/>
              <a:buChar char="o"/>
            </a:pPr>
            <a:endParaRPr lang="en-US" dirty="0"/>
          </a:p>
          <a:p>
            <a:r>
              <a:rPr lang="en-US" dirty="0"/>
              <a:t>A structural mismatch between student demand and institutional capacity.</a:t>
            </a:r>
          </a:p>
        </p:txBody>
      </p:sp>
    </p:spTree>
    <p:extLst>
      <p:ext uri="{BB962C8B-B14F-4D97-AF65-F5344CB8AC3E}">
        <p14:creationId xmlns:p14="http://schemas.microsoft.com/office/powerpoint/2010/main" val="391565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3F45-E021-19E9-67A5-9A4190604DDE}"/>
              </a:ext>
            </a:extLst>
          </p:cNvPr>
          <p:cNvSpPr>
            <a:spLocks noGrp="1"/>
          </p:cNvSpPr>
          <p:nvPr>
            <p:ph type="title"/>
          </p:nvPr>
        </p:nvSpPr>
        <p:spPr/>
        <p:txBody>
          <a:bodyPr/>
          <a:lstStyle/>
          <a:p>
            <a:r>
              <a:rPr lang="en-US" dirty="0"/>
              <a:t>The Undergraduate Research Dilemma</a:t>
            </a:r>
          </a:p>
        </p:txBody>
      </p:sp>
      <p:sp>
        <p:nvSpPr>
          <p:cNvPr id="3" name="Content Placeholder 2">
            <a:extLst>
              <a:ext uri="{FF2B5EF4-FFF2-40B4-BE49-F238E27FC236}">
                <a16:creationId xmlns:a16="http://schemas.microsoft.com/office/drawing/2014/main" id="{9A7A2BA1-B683-8D14-216F-6520D0AFB59B}"/>
              </a:ext>
            </a:extLst>
          </p:cNvPr>
          <p:cNvSpPr>
            <a:spLocks noGrp="1"/>
          </p:cNvSpPr>
          <p:nvPr>
            <p:ph idx="1"/>
          </p:nvPr>
        </p:nvSpPr>
        <p:spPr>
          <a:xfrm>
            <a:off x="1262270" y="2955633"/>
            <a:ext cx="9392478" cy="1669375"/>
          </a:xfrm>
        </p:spPr>
        <p:txBody>
          <a:bodyPr>
            <a:normAutofit fontScale="92500" lnSpcReduction="20000"/>
          </a:bodyPr>
          <a:lstStyle/>
          <a:p>
            <a:pPr marL="0" indent="0">
              <a:lnSpc>
                <a:spcPct val="150000"/>
              </a:lnSpc>
              <a:buNone/>
            </a:pPr>
            <a:r>
              <a:rPr lang="en-US" dirty="0"/>
              <a:t>How can we offer meaningful research experiences to undergraduates—at scale—in departments with limited faculty bandwidth?</a:t>
            </a:r>
          </a:p>
        </p:txBody>
      </p:sp>
    </p:spTree>
    <p:extLst>
      <p:ext uri="{BB962C8B-B14F-4D97-AF65-F5344CB8AC3E}">
        <p14:creationId xmlns:p14="http://schemas.microsoft.com/office/powerpoint/2010/main" val="1126123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AC10-6955-5FB7-57C6-9B5D8B4F7D33}"/>
              </a:ext>
            </a:extLst>
          </p:cNvPr>
          <p:cNvSpPr>
            <a:spLocks noGrp="1"/>
          </p:cNvSpPr>
          <p:nvPr>
            <p:ph type="title"/>
          </p:nvPr>
        </p:nvSpPr>
        <p:spPr/>
        <p:txBody>
          <a:bodyPr/>
          <a:lstStyle/>
          <a:p>
            <a:r>
              <a:rPr lang="en-US" dirty="0"/>
              <a:t>A Possible Solution</a:t>
            </a:r>
          </a:p>
        </p:txBody>
      </p:sp>
      <p:sp>
        <p:nvSpPr>
          <p:cNvPr id="3" name="Content Placeholder 2">
            <a:extLst>
              <a:ext uri="{FF2B5EF4-FFF2-40B4-BE49-F238E27FC236}">
                <a16:creationId xmlns:a16="http://schemas.microsoft.com/office/drawing/2014/main" id="{C1433C20-E5BC-ADF5-303A-FE574664897D}"/>
              </a:ext>
            </a:extLst>
          </p:cNvPr>
          <p:cNvSpPr>
            <a:spLocks noGrp="1"/>
          </p:cNvSpPr>
          <p:nvPr>
            <p:ph idx="1"/>
          </p:nvPr>
        </p:nvSpPr>
        <p:spPr>
          <a:xfrm>
            <a:off x="838200" y="2288728"/>
            <a:ext cx="10515600" cy="3343446"/>
          </a:xfrm>
        </p:spPr>
        <p:txBody>
          <a:bodyPr>
            <a:normAutofit/>
          </a:bodyPr>
          <a:lstStyle/>
          <a:p>
            <a:r>
              <a:rPr lang="en-US" dirty="0"/>
              <a:t>Student-led, faculty-mentored journal for undergraduate economic research.</a:t>
            </a:r>
          </a:p>
          <a:p>
            <a:endParaRPr lang="en-US" dirty="0"/>
          </a:p>
          <a:p>
            <a:pPr lvl="1">
              <a:buFont typeface="Courier New" panose="02070309020205020404" pitchFamily="49" charset="0"/>
              <a:buChar char="o"/>
            </a:pPr>
            <a:r>
              <a:rPr lang="en-US" dirty="0"/>
              <a:t>Addressing lack of early-stage research experience </a:t>
            </a:r>
          </a:p>
          <a:p>
            <a:pPr lvl="1">
              <a:buFont typeface="Courier New" panose="02070309020205020404" pitchFamily="49" charset="0"/>
              <a:buChar char="o"/>
            </a:pPr>
            <a:r>
              <a:rPr lang="en-US" dirty="0"/>
              <a:t>Promote inclusiveness of economics research among undergraduates. </a:t>
            </a:r>
          </a:p>
          <a:p>
            <a:pPr lvl="1">
              <a:buFont typeface="Courier New" panose="02070309020205020404" pitchFamily="49" charset="0"/>
              <a:buChar char="o"/>
            </a:pPr>
            <a:r>
              <a:rPr lang="en-US" dirty="0"/>
              <a:t>Complement standard curriculum </a:t>
            </a:r>
          </a:p>
          <a:p>
            <a:pPr lvl="1">
              <a:buFont typeface="Courier New" panose="02070309020205020404" pitchFamily="49" charset="0"/>
              <a:buChar char="o"/>
            </a:pPr>
            <a:r>
              <a:rPr lang="en-US" dirty="0"/>
              <a:t>Facilitating Connections with Faculty</a:t>
            </a:r>
          </a:p>
          <a:p>
            <a:pPr marL="0" indent="0">
              <a:buNone/>
            </a:pPr>
            <a:endParaRPr lang="en-US" dirty="0"/>
          </a:p>
        </p:txBody>
      </p:sp>
    </p:spTree>
    <p:extLst>
      <p:ext uri="{BB962C8B-B14F-4D97-AF65-F5344CB8AC3E}">
        <p14:creationId xmlns:p14="http://schemas.microsoft.com/office/powerpoint/2010/main" val="285418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76337-B162-6AB4-0E6A-371322CB9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236767-A67E-25B3-B8F9-0874B357A64C}"/>
              </a:ext>
            </a:extLst>
          </p:cNvPr>
          <p:cNvSpPr>
            <a:spLocks noGrp="1"/>
          </p:cNvSpPr>
          <p:nvPr>
            <p:ph type="title"/>
          </p:nvPr>
        </p:nvSpPr>
        <p:spPr/>
        <p:txBody>
          <a:bodyPr/>
          <a:lstStyle/>
          <a:p>
            <a:r>
              <a:rPr lang="en-US" dirty="0"/>
              <a:t>Similar Initiatives</a:t>
            </a:r>
          </a:p>
        </p:txBody>
      </p:sp>
      <p:graphicFrame>
        <p:nvGraphicFramePr>
          <p:cNvPr id="4" name="Table 3">
            <a:extLst>
              <a:ext uri="{FF2B5EF4-FFF2-40B4-BE49-F238E27FC236}">
                <a16:creationId xmlns:a16="http://schemas.microsoft.com/office/drawing/2014/main" id="{2F9C22C7-B635-9942-D032-D8ACE5243981}"/>
              </a:ext>
            </a:extLst>
          </p:cNvPr>
          <p:cNvGraphicFramePr>
            <a:graphicFrameLocks noGrp="1"/>
          </p:cNvGraphicFramePr>
          <p:nvPr>
            <p:extLst>
              <p:ext uri="{D42A27DB-BD31-4B8C-83A1-F6EECF244321}">
                <p14:modId xmlns:p14="http://schemas.microsoft.com/office/powerpoint/2010/main" val="953309913"/>
              </p:ext>
            </p:extLst>
          </p:nvPr>
        </p:nvGraphicFramePr>
        <p:xfrm>
          <a:off x="1600545" y="1460618"/>
          <a:ext cx="8630133" cy="4883658"/>
        </p:xfrm>
        <a:graphic>
          <a:graphicData uri="http://schemas.openxmlformats.org/drawingml/2006/table">
            <a:tbl>
              <a:tblPr firstRow="1" firstCol="1" bandRow="1">
                <a:tableStyleId>{B301B821-A1FF-4177-AEE7-76D212191A09}</a:tableStyleId>
              </a:tblPr>
              <a:tblGrid>
                <a:gridCol w="4179599">
                  <a:extLst>
                    <a:ext uri="{9D8B030D-6E8A-4147-A177-3AD203B41FA5}">
                      <a16:colId xmlns:a16="http://schemas.microsoft.com/office/drawing/2014/main" val="3872082642"/>
                    </a:ext>
                  </a:extLst>
                </a:gridCol>
                <a:gridCol w="3337900">
                  <a:extLst>
                    <a:ext uri="{9D8B030D-6E8A-4147-A177-3AD203B41FA5}">
                      <a16:colId xmlns:a16="http://schemas.microsoft.com/office/drawing/2014/main" val="2025051590"/>
                    </a:ext>
                  </a:extLst>
                </a:gridCol>
                <a:gridCol w="1112634">
                  <a:extLst>
                    <a:ext uri="{9D8B030D-6E8A-4147-A177-3AD203B41FA5}">
                      <a16:colId xmlns:a16="http://schemas.microsoft.com/office/drawing/2014/main" val="1580621815"/>
                    </a:ext>
                  </a:extLst>
                </a:gridCol>
              </a:tblGrid>
              <a:tr h="165100">
                <a:tc>
                  <a:txBody>
                    <a:bodyPr/>
                    <a:lstStyle/>
                    <a:p>
                      <a:pPr marL="0" marR="0">
                        <a:lnSpc>
                          <a:spcPct val="150000"/>
                        </a:lnSpc>
                      </a:pPr>
                      <a:r>
                        <a:rPr lang="en-US" sz="1400" dirty="0">
                          <a:effectLst/>
                        </a:rPr>
                        <a:t>Journal Name</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Hosting Institution</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Started</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263700837"/>
                  </a:ext>
                </a:extLst>
              </a:tr>
              <a:tr h="165100">
                <a:tc>
                  <a:txBody>
                    <a:bodyPr/>
                    <a:lstStyle/>
                    <a:p>
                      <a:pPr marL="0" marR="0">
                        <a:lnSpc>
                          <a:spcPct val="150000"/>
                        </a:lnSpc>
                      </a:pPr>
                      <a:r>
                        <a:rPr lang="en-US" sz="1400" dirty="0">
                          <a:effectLst/>
                        </a:rPr>
                        <a:t>Park Place Economist</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Illinois Wesleyan University</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1993</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102973079"/>
                  </a:ext>
                </a:extLst>
              </a:tr>
              <a:tr h="165100">
                <a:tc>
                  <a:txBody>
                    <a:bodyPr/>
                    <a:lstStyle/>
                    <a:p>
                      <a:pPr marL="0" marR="0">
                        <a:lnSpc>
                          <a:spcPct val="150000"/>
                        </a:lnSpc>
                      </a:pPr>
                      <a:r>
                        <a:rPr lang="en-US" sz="1400" dirty="0">
                          <a:effectLst/>
                        </a:rPr>
                        <a:t>Issues in Political Economy (IPE)</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Elon Univ. &amp; Univ. of Mary Washington</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1999</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352576625"/>
                  </a:ext>
                </a:extLst>
              </a:tr>
              <a:tr h="165100">
                <a:tc>
                  <a:txBody>
                    <a:bodyPr/>
                    <a:lstStyle/>
                    <a:p>
                      <a:pPr marL="0" marR="0">
                        <a:lnSpc>
                          <a:spcPct val="150000"/>
                        </a:lnSpc>
                      </a:pPr>
                      <a:r>
                        <a:rPr lang="en-US" sz="1400" dirty="0">
                          <a:effectLst/>
                        </a:rPr>
                        <a:t>Undergraduate Economic Review</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Illinois Wesleyan University</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2005</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807103589"/>
                  </a:ext>
                </a:extLst>
              </a:tr>
              <a:tr h="165100">
                <a:tc>
                  <a:txBody>
                    <a:bodyPr/>
                    <a:lstStyle/>
                    <a:p>
                      <a:pPr marL="0" marR="0">
                        <a:lnSpc>
                          <a:spcPct val="150000"/>
                        </a:lnSpc>
                      </a:pPr>
                      <a:r>
                        <a:rPr lang="en-US" sz="1400" dirty="0">
                          <a:effectLst/>
                        </a:rPr>
                        <a:t>Columbia Economic Review</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Columbia University</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2009</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342358124"/>
                  </a:ext>
                </a:extLst>
              </a:tr>
              <a:tr h="165100">
                <a:tc>
                  <a:txBody>
                    <a:bodyPr/>
                    <a:lstStyle/>
                    <a:p>
                      <a:pPr marL="0" marR="0">
                        <a:lnSpc>
                          <a:spcPct val="150000"/>
                        </a:lnSpc>
                      </a:pPr>
                      <a:r>
                        <a:rPr lang="en-US" sz="1400" dirty="0">
                          <a:effectLst/>
                        </a:rPr>
                        <a:t>Harvard College Economics Review </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Harvard University</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2009</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549367508"/>
                  </a:ext>
                </a:extLst>
              </a:tr>
              <a:tr h="165100">
                <a:tc>
                  <a:txBody>
                    <a:bodyPr/>
                    <a:lstStyle/>
                    <a:p>
                      <a:pPr marL="0" marR="0">
                        <a:lnSpc>
                          <a:spcPct val="150000"/>
                        </a:lnSpc>
                      </a:pPr>
                      <a:r>
                        <a:rPr lang="en-US" sz="1400" dirty="0" err="1">
                          <a:effectLst/>
                        </a:rPr>
                        <a:t>ECONPress</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Northeastern University</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2009</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851095482"/>
                  </a:ext>
                </a:extLst>
              </a:tr>
              <a:tr h="165100">
                <a:tc>
                  <a:txBody>
                    <a:bodyPr/>
                    <a:lstStyle/>
                    <a:p>
                      <a:pPr marL="0" marR="0">
                        <a:lnSpc>
                          <a:spcPct val="150000"/>
                        </a:lnSpc>
                      </a:pPr>
                      <a:r>
                        <a:rPr lang="en-US" sz="1400" dirty="0">
                          <a:effectLst/>
                        </a:rPr>
                        <a:t>Cornell Undergraduate Economic Review </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Cornell University</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2011</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130785372"/>
                  </a:ext>
                </a:extLst>
              </a:tr>
              <a:tr h="165100">
                <a:tc>
                  <a:txBody>
                    <a:bodyPr/>
                    <a:lstStyle/>
                    <a:p>
                      <a:pPr marL="0" marR="0">
                        <a:lnSpc>
                          <a:spcPct val="150000"/>
                        </a:lnSpc>
                      </a:pPr>
                      <a:r>
                        <a:rPr lang="en-US" sz="1400" dirty="0">
                          <a:effectLst/>
                        </a:rPr>
                        <a:t>Equilibria: Duke Econ. Review</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Duke University</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2013</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162790343"/>
                  </a:ext>
                </a:extLst>
              </a:tr>
              <a:tr h="165100">
                <a:tc>
                  <a:txBody>
                    <a:bodyPr/>
                    <a:lstStyle/>
                    <a:p>
                      <a:pPr marL="0" marR="0">
                        <a:lnSpc>
                          <a:spcPct val="150000"/>
                        </a:lnSpc>
                      </a:pPr>
                      <a:r>
                        <a:rPr lang="en-US" sz="1400" dirty="0">
                          <a:effectLst/>
                        </a:rPr>
                        <a:t>Stanford Economic Review</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Stanford University</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2013</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674656843"/>
                  </a:ext>
                </a:extLst>
              </a:tr>
              <a:tr h="165100">
                <a:tc>
                  <a:txBody>
                    <a:bodyPr/>
                    <a:lstStyle/>
                    <a:p>
                      <a:pPr marL="0" marR="0">
                        <a:lnSpc>
                          <a:spcPct val="150000"/>
                        </a:lnSpc>
                      </a:pPr>
                      <a:r>
                        <a:rPr lang="en-US" sz="1400" dirty="0">
                          <a:effectLst/>
                        </a:rPr>
                        <a:t>The Developing Economist</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UT Austin</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2014</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4015854198"/>
                  </a:ext>
                </a:extLst>
              </a:tr>
              <a:tr h="165100">
                <a:tc>
                  <a:txBody>
                    <a:bodyPr/>
                    <a:lstStyle/>
                    <a:p>
                      <a:pPr marL="0" marR="0">
                        <a:lnSpc>
                          <a:spcPct val="150000"/>
                        </a:lnSpc>
                      </a:pPr>
                      <a:r>
                        <a:rPr lang="en-US" sz="1400" dirty="0">
                          <a:effectLst/>
                        </a:rPr>
                        <a:t>Penn Journal of Economics</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University of Pennsylvania</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2015</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609957250"/>
                  </a:ext>
                </a:extLst>
              </a:tr>
              <a:tr h="165100">
                <a:tc>
                  <a:txBody>
                    <a:bodyPr/>
                    <a:lstStyle/>
                    <a:p>
                      <a:pPr marL="0" marR="0">
                        <a:lnSpc>
                          <a:spcPct val="150000"/>
                        </a:lnSpc>
                      </a:pPr>
                      <a:r>
                        <a:rPr lang="en-US" sz="1400">
                          <a:effectLst/>
                        </a:rPr>
                        <a:t>Berkeley Economic Review</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UC Berkeley</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a:effectLst/>
                        </a:rPr>
                        <a:t>2016</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259215939"/>
                  </a:ext>
                </a:extLst>
              </a:tr>
              <a:tr h="165100">
                <a:tc>
                  <a:txBody>
                    <a:bodyPr/>
                    <a:lstStyle/>
                    <a:p>
                      <a:pPr marL="0" marR="0">
                        <a:lnSpc>
                          <a:spcPct val="150000"/>
                        </a:lnSpc>
                      </a:pPr>
                      <a:r>
                        <a:rPr lang="en-US" sz="1400">
                          <a:effectLst/>
                        </a:rPr>
                        <a:t>Emory Economics Review</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Emory University</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2020</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1768124305"/>
                  </a:ext>
                </a:extLst>
              </a:tr>
              <a:tr h="165100">
                <a:tc>
                  <a:txBody>
                    <a:bodyPr/>
                    <a:lstStyle/>
                    <a:p>
                      <a:pPr marL="0" marR="0">
                        <a:lnSpc>
                          <a:spcPct val="150000"/>
                        </a:lnSpc>
                      </a:pPr>
                      <a:r>
                        <a:rPr lang="en-US" sz="1400">
                          <a:effectLst/>
                        </a:rPr>
                        <a:t>Michigan Journal of Economics</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University of Michigan</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2020</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3454927100"/>
                  </a:ext>
                </a:extLst>
              </a:tr>
              <a:tr h="165100">
                <a:tc>
                  <a:txBody>
                    <a:bodyPr/>
                    <a:lstStyle/>
                    <a:p>
                      <a:pPr marL="0" marR="0">
                        <a:lnSpc>
                          <a:spcPct val="150000"/>
                        </a:lnSpc>
                      </a:pPr>
                      <a:r>
                        <a:rPr lang="en-US" sz="1400">
                          <a:effectLst/>
                        </a:rPr>
                        <a:t>The Undergraduate Economics Review</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George Washington University</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2023</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594677156"/>
                  </a:ext>
                </a:extLst>
              </a:tr>
              <a:tr h="0">
                <a:tc>
                  <a:txBody>
                    <a:bodyPr/>
                    <a:lstStyle/>
                    <a:p>
                      <a:pPr marL="0" marR="0">
                        <a:lnSpc>
                          <a:spcPct val="150000"/>
                        </a:lnSpc>
                      </a:pPr>
                      <a:r>
                        <a:rPr lang="en-US" sz="1400">
                          <a:effectLst/>
                        </a:rPr>
                        <a:t>CWRU Journal of Economics</a:t>
                      </a:r>
                      <a:endParaRPr lang="en-US" sz="14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Case Western Reserve University</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tc>
                  <a:txBody>
                    <a:bodyPr/>
                    <a:lstStyle/>
                    <a:p>
                      <a:pPr marL="0" marR="0">
                        <a:lnSpc>
                          <a:spcPct val="150000"/>
                        </a:lnSpc>
                      </a:pPr>
                      <a:r>
                        <a:rPr lang="en-US" sz="1400" dirty="0">
                          <a:effectLst/>
                        </a:rPr>
                        <a:t>2024</a:t>
                      </a:r>
                      <a:endParaRPr lang="en-US" sz="14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nchor="b"/>
                </a:tc>
                <a:extLst>
                  <a:ext uri="{0D108BD9-81ED-4DB2-BD59-A6C34878D82A}">
                    <a16:rowId xmlns:a16="http://schemas.microsoft.com/office/drawing/2014/main" val="2028421456"/>
                  </a:ext>
                </a:extLst>
              </a:tr>
            </a:tbl>
          </a:graphicData>
        </a:graphic>
      </p:graphicFrame>
    </p:spTree>
    <p:extLst>
      <p:ext uri="{BB962C8B-B14F-4D97-AF65-F5344CB8AC3E}">
        <p14:creationId xmlns:p14="http://schemas.microsoft.com/office/powerpoint/2010/main" val="3868064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373EC-365B-4584-668E-FF815E3C1C27}"/>
              </a:ext>
            </a:extLst>
          </p:cNvPr>
          <p:cNvSpPr>
            <a:spLocks noGrp="1"/>
          </p:cNvSpPr>
          <p:nvPr>
            <p:ph type="title"/>
          </p:nvPr>
        </p:nvSpPr>
        <p:spPr/>
        <p:txBody>
          <a:bodyPr/>
          <a:lstStyle/>
          <a:p>
            <a:r>
              <a:rPr lang="en-US" dirty="0"/>
              <a:t>Why Write a Paper?</a:t>
            </a:r>
          </a:p>
        </p:txBody>
      </p:sp>
      <p:sp>
        <p:nvSpPr>
          <p:cNvPr id="3" name="Content Placeholder 2">
            <a:extLst>
              <a:ext uri="{FF2B5EF4-FFF2-40B4-BE49-F238E27FC236}">
                <a16:creationId xmlns:a16="http://schemas.microsoft.com/office/drawing/2014/main" id="{869AE114-10D8-A7FD-65B6-06BFEEF92DEB}"/>
              </a:ext>
            </a:extLst>
          </p:cNvPr>
          <p:cNvSpPr>
            <a:spLocks noGrp="1"/>
          </p:cNvSpPr>
          <p:nvPr>
            <p:ph idx="1"/>
          </p:nvPr>
        </p:nvSpPr>
        <p:spPr>
          <a:xfrm>
            <a:off x="970722" y="2399042"/>
            <a:ext cx="10515600" cy="2610280"/>
          </a:xfrm>
        </p:spPr>
        <p:txBody>
          <a:bodyPr>
            <a:normAutofit fontScale="92500"/>
          </a:bodyPr>
          <a:lstStyle/>
          <a:p>
            <a:pPr>
              <a:lnSpc>
                <a:spcPct val="200000"/>
              </a:lnSpc>
            </a:pPr>
            <a:r>
              <a:rPr lang="en-US" dirty="0"/>
              <a:t>Document what works—and what doesn’t</a:t>
            </a:r>
          </a:p>
          <a:p>
            <a:pPr>
              <a:lnSpc>
                <a:spcPct val="200000"/>
              </a:lnSpc>
            </a:pPr>
            <a:r>
              <a:rPr lang="en-US" dirty="0"/>
              <a:t>Provide a replicable framework for reference</a:t>
            </a:r>
          </a:p>
          <a:p>
            <a:pPr>
              <a:lnSpc>
                <a:spcPct val="200000"/>
              </a:lnSpc>
            </a:pPr>
            <a:r>
              <a:rPr lang="en-US" dirty="0"/>
              <a:t>Contribute to the scholarship on economics education</a:t>
            </a:r>
          </a:p>
        </p:txBody>
      </p:sp>
    </p:spTree>
    <p:extLst>
      <p:ext uri="{BB962C8B-B14F-4D97-AF65-F5344CB8AC3E}">
        <p14:creationId xmlns:p14="http://schemas.microsoft.com/office/powerpoint/2010/main" val="265388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B6F8-64F0-058B-AA64-2DBD3B8E495B}"/>
              </a:ext>
            </a:extLst>
          </p:cNvPr>
          <p:cNvSpPr>
            <a:spLocks noGrp="1"/>
          </p:cNvSpPr>
          <p:nvPr>
            <p:ph type="title"/>
          </p:nvPr>
        </p:nvSpPr>
        <p:spPr/>
        <p:txBody>
          <a:bodyPr/>
          <a:lstStyle/>
          <a:p>
            <a:r>
              <a:rPr lang="en-US" dirty="0"/>
              <a:t>Design and Structure</a:t>
            </a:r>
          </a:p>
        </p:txBody>
      </p:sp>
    </p:spTree>
    <p:extLst>
      <p:ext uri="{BB962C8B-B14F-4D97-AF65-F5344CB8AC3E}">
        <p14:creationId xmlns:p14="http://schemas.microsoft.com/office/powerpoint/2010/main" val="25316336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2996</TotalTime>
  <Words>2419</Words>
  <Application>Microsoft Macintosh PowerPoint</Application>
  <PresentationFormat>Widescreen</PresentationFormat>
  <Paragraphs>288</Paragraphs>
  <Slides>23</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Aptos Display</vt:lpstr>
      <vt:lpstr>Arial</vt:lpstr>
      <vt:lpstr>Courier New</vt:lpstr>
      <vt:lpstr>Roboto</vt:lpstr>
      <vt:lpstr>Times New Roman</vt:lpstr>
      <vt:lpstr>Verdana</vt:lpstr>
      <vt:lpstr>Office Theme</vt:lpstr>
      <vt:lpstr>Fostering Undergraduate Economics Research with Student-Led Journal</vt:lpstr>
      <vt:lpstr>The Undergraduate Research Dilemma</vt:lpstr>
      <vt:lpstr>The Undergraduate Research Dilemma</vt:lpstr>
      <vt:lpstr>The Undergraduate Research Dilemma</vt:lpstr>
      <vt:lpstr>The Undergraduate Research Dilemma</vt:lpstr>
      <vt:lpstr>A Possible Solution</vt:lpstr>
      <vt:lpstr>Similar Initiatives</vt:lpstr>
      <vt:lpstr>Why Write a Paper?</vt:lpstr>
      <vt:lpstr>Design and Structure</vt:lpstr>
      <vt:lpstr>Three-Layer Structure</vt:lpstr>
      <vt:lpstr>Data Exploration Layer</vt:lpstr>
      <vt:lpstr>Narrative Formation Layer</vt:lpstr>
      <vt:lpstr>Academic Pursuit Layer</vt:lpstr>
      <vt:lpstr>Peer Support</vt:lpstr>
      <vt:lpstr>Student Ownership</vt:lpstr>
      <vt:lpstr>Outcome and Impact</vt:lpstr>
      <vt:lpstr>Overview</vt:lpstr>
      <vt:lpstr>Overall</vt:lpstr>
      <vt:lpstr>Research Technical Skill Development</vt:lpstr>
      <vt:lpstr>Interpersonal Skill Development and Professional Development</vt:lpstr>
      <vt:lpstr>Broader Engagement</vt:lpstr>
      <vt:lpstr>Reflection</vt:lpstr>
      <vt:lpstr>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Sining Wang</dc:creator>
  <cp:lastModifiedBy>Sining Wang</cp:lastModifiedBy>
  <cp:revision>3</cp:revision>
  <dcterms:created xsi:type="dcterms:W3CDTF">2025-05-23T18:56:09Z</dcterms:created>
  <dcterms:modified xsi:type="dcterms:W3CDTF">2025-05-26T04:18:42Z</dcterms:modified>
</cp:coreProperties>
</file>