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4" d="100"/>
          <a:sy n="84"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3EFD-23F2-4907-A5E8-687F6C392BAE}"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A2D1-DAE7-43A2-9537-15221B16A0CE}" type="slidenum">
              <a:rPr lang="en-IN" smtClean="0"/>
              <a:t>‹#›</a:t>
            </a:fld>
            <a:endParaRPr lang="en-IN"/>
          </a:p>
        </p:txBody>
      </p:sp>
    </p:spTree>
    <p:extLst>
      <p:ext uri="{BB962C8B-B14F-4D97-AF65-F5344CB8AC3E}">
        <p14:creationId xmlns:p14="http://schemas.microsoft.com/office/powerpoint/2010/main" val="321149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05-06-2024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1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05-06-2024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2711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05-06-2024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57642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05-06-2024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35181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05-06-2024</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9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05-06-2024</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83151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05-06-2024</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200182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05-06-2024</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2367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IN"/>
              <a:t>05-06-2024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04051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IN"/>
              <a:t>05-06-2024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4CB378-4F50-4CCE-9659-BB7A6E40C702}" type="slidenum">
              <a:rPr lang="en-IN" smtClean="0"/>
              <a:t>‹#›</a:t>
            </a:fld>
            <a:endParaRPr lang="en-IN"/>
          </a:p>
        </p:txBody>
      </p:sp>
    </p:spTree>
    <p:extLst>
      <p:ext uri="{BB962C8B-B14F-4D97-AF65-F5344CB8AC3E}">
        <p14:creationId xmlns:p14="http://schemas.microsoft.com/office/powerpoint/2010/main" val="214024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05-06-2024</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1734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IN"/>
              <a:t>05-06-2024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4CB378-4F50-4CCE-9659-BB7A6E40C7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859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Google Shape;19;p1"/>
          <p:cNvSpPr txBox="1"/>
          <p:nvPr/>
        </p:nvSpPr>
        <p:spPr>
          <a:xfrm>
            <a:off x="1414573" y="2377446"/>
            <a:ext cx="99513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800"/>
              <a:buFont typeface="Calibri"/>
              <a:buNone/>
            </a:pPr>
            <a:r>
              <a:rPr lang="en-IN" sz="4800" b="0" i="0" u="none" strike="noStrike" cap="none" dirty="0">
                <a:solidFill>
                  <a:schemeClr val="dk1"/>
                </a:solidFill>
                <a:latin typeface="Calibri"/>
                <a:ea typeface="Calibri"/>
                <a:cs typeface="Calibri"/>
                <a:sym typeface="Calibri"/>
              </a:rPr>
              <a:t>SMART POSTURE CORRECTING SYSTEM</a:t>
            </a:r>
            <a:endParaRPr sz="4800" b="0" i="0" u="none" strike="noStrike" cap="none" dirty="0">
              <a:solidFill>
                <a:schemeClr val="dk1"/>
              </a:solidFill>
              <a:latin typeface="Calibri"/>
              <a:ea typeface="Calibri"/>
              <a:cs typeface="Calibri"/>
              <a:sym typeface="Calibri"/>
            </a:endParaRPr>
          </a:p>
        </p:txBody>
      </p:sp>
      <p:sp>
        <p:nvSpPr>
          <p:cNvPr id="21" name="Google Shape;21;p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900"/>
              <a:buFont typeface="Calibri"/>
              <a:buNone/>
            </a:pPr>
            <a:r>
              <a:rPr lang="en-IN" dirty="0"/>
              <a:t>09/04/2025</a:t>
            </a:r>
            <a:endParaRPr dirty="0"/>
          </a:p>
        </p:txBody>
      </p:sp>
      <p:sp>
        <p:nvSpPr>
          <p:cNvPr id="22" name="Google Shape;22;p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a:buNone/>
            </a:pPr>
            <a:fld id="{00000000-1234-1234-1234-123412341234}" type="slidenum">
              <a:rPr lang="en-IN"/>
              <a:t>1</a:t>
            </a:fld>
            <a:endParaRPr/>
          </a:p>
        </p:txBody>
      </p:sp>
      <p:sp>
        <p:nvSpPr>
          <p:cNvPr id="2" name="Google Shape;269;p35">
            <a:extLst>
              <a:ext uri="{FF2B5EF4-FFF2-40B4-BE49-F238E27FC236}">
                <a16:creationId xmlns:a16="http://schemas.microsoft.com/office/drawing/2014/main" id="{97474248-9901-3F5C-1E3C-ED1E0010374F}"/>
              </a:ext>
            </a:extLst>
          </p:cNvPr>
          <p:cNvSpPr txBox="1"/>
          <p:nvPr/>
        </p:nvSpPr>
        <p:spPr>
          <a:xfrm>
            <a:off x="679610" y="4315393"/>
            <a:ext cx="3868315" cy="16978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Times New Roman" panose="02020603050405020304" pitchFamily="18" charset="0"/>
                <a:ea typeface="Overpass Light"/>
                <a:cs typeface="Times New Roman" panose="02020603050405020304" pitchFamily="18" charset="0"/>
                <a:sym typeface="Overpass Light"/>
              </a:rPr>
              <a:t>By:</a:t>
            </a:r>
          </a:p>
          <a:p>
            <a:pPr marL="0" lvl="0" indent="0" algn="l" rtl="0">
              <a:spcBef>
                <a:spcPts val="0"/>
              </a:spcBef>
              <a:spcAft>
                <a:spcPts val="0"/>
              </a:spcAft>
              <a:buNone/>
            </a:pPr>
            <a:r>
              <a:rPr lang="en" sz="2200" dirty="0">
                <a:latin typeface="Times New Roman" panose="02020603050405020304" pitchFamily="18" charset="0"/>
                <a:ea typeface="Overpass Light"/>
                <a:cs typeface="Times New Roman" panose="02020603050405020304" pitchFamily="18" charset="0"/>
                <a:sym typeface="Overpass Light"/>
              </a:rPr>
              <a:t>NIKESH KUMAR T</a:t>
            </a:r>
          </a:p>
          <a:p>
            <a:pPr marL="0" lvl="0" indent="0" algn="l" rtl="0">
              <a:spcBef>
                <a:spcPts val="0"/>
              </a:spcBef>
              <a:spcAft>
                <a:spcPts val="0"/>
              </a:spcAft>
              <a:buNone/>
            </a:pPr>
            <a:r>
              <a:rPr lang="en" sz="2200" dirty="0">
                <a:latin typeface="Times New Roman" panose="02020603050405020304" pitchFamily="18" charset="0"/>
                <a:ea typeface="Overpass Light"/>
                <a:cs typeface="Times New Roman" panose="02020603050405020304" pitchFamily="18" charset="0"/>
                <a:sym typeface="Overpass Light"/>
              </a:rPr>
              <a:t>SARATHY P</a:t>
            </a:r>
          </a:p>
          <a:p>
            <a:pPr marL="0" lvl="0" indent="0" algn="l" rtl="0">
              <a:spcBef>
                <a:spcPts val="0"/>
              </a:spcBef>
              <a:spcAft>
                <a:spcPts val="0"/>
              </a:spcAft>
              <a:buNone/>
            </a:pPr>
            <a:r>
              <a:rPr lang="en" sz="2200" dirty="0">
                <a:latin typeface="Times New Roman" panose="02020603050405020304" pitchFamily="18" charset="0"/>
                <a:ea typeface="Overpass Light"/>
                <a:cs typeface="Times New Roman" panose="02020603050405020304" pitchFamily="18" charset="0"/>
                <a:sym typeface="Overpass Light"/>
              </a:rPr>
              <a:t>VIJAYA KUMAR S</a:t>
            </a:r>
          </a:p>
        </p:txBody>
      </p:sp>
      <p:sp>
        <p:nvSpPr>
          <p:cNvPr id="3" name="Google Shape;270;p35">
            <a:extLst>
              <a:ext uri="{FF2B5EF4-FFF2-40B4-BE49-F238E27FC236}">
                <a16:creationId xmlns:a16="http://schemas.microsoft.com/office/drawing/2014/main" id="{80D87B7C-F360-4CC6-ECE7-37AF5C3DB1CA}"/>
              </a:ext>
            </a:extLst>
          </p:cNvPr>
          <p:cNvSpPr txBox="1"/>
          <p:nvPr/>
        </p:nvSpPr>
        <p:spPr>
          <a:xfrm>
            <a:off x="9377701" y="4582235"/>
            <a:ext cx="2814299" cy="16978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dirty="0">
                <a:latin typeface="Times New Roman" panose="02020603050405020304" pitchFamily="18" charset="0"/>
                <a:ea typeface="Overpass Light"/>
                <a:cs typeface="Times New Roman" panose="02020603050405020304" pitchFamily="18" charset="0"/>
                <a:sym typeface="Overpass Light"/>
              </a:rPr>
              <a:t>Guided By:</a:t>
            </a:r>
            <a:endParaRPr sz="2100" dirty="0">
              <a:latin typeface="Times New Roman" panose="02020603050405020304" pitchFamily="18" charset="0"/>
              <a:ea typeface="Overpass Light"/>
              <a:cs typeface="Times New Roman" panose="02020603050405020304" pitchFamily="18" charset="0"/>
              <a:sym typeface="Overpass Light"/>
            </a:endParaRPr>
          </a:p>
          <a:p>
            <a:pPr marL="0" lvl="0" indent="0" algn="l" rtl="0">
              <a:spcBef>
                <a:spcPts val="0"/>
              </a:spcBef>
              <a:spcAft>
                <a:spcPts val="0"/>
              </a:spcAft>
              <a:buNone/>
            </a:pPr>
            <a:r>
              <a:rPr lang="en" sz="2100" dirty="0">
                <a:latin typeface="Times New Roman" panose="02020603050405020304" pitchFamily="18" charset="0"/>
                <a:ea typeface="Overpass Light"/>
                <a:cs typeface="Times New Roman" panose="02020603050405020304" pitchFamily="18" charset="0"/>
                <a:sym typeface="Overpass Light"/>
              </a:rPr>
              <a:t>Mr.</a:t>
            </a:r>
            <a:r>
              <a:rPr lang="en-IN" sz="2100" dirty="0">
                <a:latin typeface="Times New Roman" panose="02020603050405020304" pitchFamily="18" charset="0"/>
                <a:ea typeface="Overpass Light"/>
                <a:cs typeface="Times New Roman" panose="02020603050405020304" pitchFamily="18" charset="0"/>
                <a:sym typeface="Overpass Light"/>
              </a:rPr>
              <a:t>D.P </a:t>
            </a:r>
            <a:r>
              <a:rPr lang="en" sz="2100" dirty="0">
                <a:latin typeface="Times New Roman" panose="02020603050405020304" pitchFamily="18" charset="0"/>
                <a:ea typeface="Overpass Light"/>
                <a:cs typeface="Times New Roman" panose="02020603050405020304" pitchFamily="18" charset="0"/>
                <a:sym typeface="Overpass Light"/>
              </a:rPr>
              <a:t>Devan M.E,</a:t>
            </a:r>
          </a:p>
          <a:p>
            <a:pPr marL="0" lvl="0" indent="0" algn="ctr" rtl="0">
              <a:spcBef>
                <a:spcPts val="0"/>
              </a:spcBef>
              <a:spcAft>
                <a:spcPts val="0"/>
              </a:spcAft>
              <a:buNone/>
            </a:pPr>
            <a:endParaRPr lang="en-IN" sz="2100" dirty="0">
              <a:latin typeface="Times New Roman" panose="02020603050405020304" pitchFamily="18" charset="0"/>
              <a:ea typeface="Overpass Light"/>
              <a:cs typeface="Times New Roman" panose="02020603050405020304" pitchFamily="18" charset="0"/>
              <a:sym typeface="Overpass Light"/>
            </a:endParaRPr>
          </a:p>
          <a:p>
            <a:pPr marL="0" lvl="0" indent="0" algn="ctr" rtl="0">
              <a:spcBef>
                <a:spcPts val="0"/>
              </a:spcBef>
              <a:spcAft>
                <a:spcPts val="0"/>
              </a:spcAft>
              <a:buNone/>
            </a:pPr>
            <a:endParaRPr lang="en-IN" sz="2100" dirty="0">
              <a:latin typeface="Times New Roman" panose="02020603050405020304" pitchFamily="18" charset="0"/>
              <a:ea typeface="Overpass Light"/>
              <a:cs typeface="Times New Roman" panose="02020603050405020304" pitchFamily="18" charset="0"/>
              <a:sym typeface="Overpass Light"/>
            </a:endParaRPr>
          </a:p>
        </p:txBody>
      </p:sp>
      <p:sp>
        <p:nvSpPr>
          <p:cNvPr id="4" name="Google Shape;269;p35">
            <a:extLst>
              <a:ext uri="{FF2B5EF4-FFF2-40B4-BE49-F238E27FC236}">
                <a16:creationId xmlns:a16="http://schemas.microsoft.com/office/drawing/2014/main" id="{26ADA63D-9494-B84B-701D-284CAC796087}"/>
              </a:ext>
            </a:extLst>
          </p:cNvPr>
          <p:cNvSpPr txBox="1"/>
          <p:nvPr/>
        </p:nvSpPr>
        <p:spPr>
          <a:xfrm>
            <a:off x="3569580" y="4588417"/>
            <a:ext cx="2729203" cy="11518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2100" dirty="0">
              <a:latin typeface="Times New Roman" panose="02020603050405020304" pitchFamily="18" charset="0"/>
              <a:ea typeface="Overpass Light"/>
              <a:cs typeface="Times New Roman" panose="02020603050405020304" pitchFamily="18" charset="0"/>
              <a:sym typeface="Overpass Light"/>
            </a:endParaRPr>
          </a:p>
          <a:p>
            <a:pPr marL="0" lvl="0" indent="0" algn="l" rtl="0">
              <a:spcBef>
                <a:spcPts val="0"/>
              </a:spcBef>
              <a:spcAft>
                <a:spcPts val="0"/>
              </a:spcAft>
              <a:buNone/>
            </a:pPr>
            <a:r>
              <a:rPr lang="en" sz="2100" dirty="0">
                <a:latin typeface="Times New Roman" panose="02020603050405020304" pitchFamily="18" charset="0"/>
                <a:ea typeface="Overpass Light"/>
                <a:cs typeface="Times New Roman" panose="02020603050405020304" pitchFamily="18" charset="0"/>
                <a:sym typeface="Overpass Light"/>
              </a:rPr>
              <a:t>811721104073</a:t>
            </a:r>
          </a:p>
          <a:p>
            <a:pPr marL="0" lvl="0" indent="0" algn="l" rtl="0">
              <a:spcBef>
                <a:spcPts val="0"/>
              </a:spcBef>
              <a:spcAft>
                <a:spcPts val="0"/>
              </a:spcAft>
              <a:buNone/>
            </a:pPr>
            <a:r>
              <a:rPr lang="en" sz="2100" dirty="0">
                <a:latin typeface="Times New Roman" panose="02020603050405020304" pitchFamily="18" charset="0"/>
                <a:ea typeface="Overpass Light"/>
                <a:cs typeface="Times New Roman" panose="02020603050405020304" pitchFamily="18" charset="0"/>
                <a:sym typeface="Overpass Light"/>
              </a:rPr>
              <a:t>811721104090</a:t>
            </a:r>
          </a:p>
          <a:p>
            <a:pPr marL="0" lvl="0" indent="0" algn="l" rtl="0">
              <a:spcBef>
                <a:spcPts val="0"/>
              </a:spcBef>
              <a:spcAft>
                <a:spcPts val="0"/>
              </a:spcAft>
              <a:buNone/>
            </a:pPr>
            <a:r>
              <a:rPr lang="en" sz="2100" dirty="0">
                <a:latin typeface="Times New Roman" panose="02020603050405020304" pitchFamily="18" charset="0"/>
                <a:ea typeface="Overpass Light"/>
                <a:cs typeface="Times New Roman" panose="02020603050405020304" pitchFamily="18" charset="0"/>
                <a:sym typeface="Overpass Light"/>
              </a:rPr>
              <a:t>811721104123</a:t>
            </a:r>
            <a:endParaRPr sz="2100" dirty="0">
              <a:latin typeface="Times New Roman" panose="02020603050405020304" pitchFamily="18" charset="0"/>
              <a:ea typeface="Overpass Light"/>
              <a:cs typeface="Times New Roman" panose="02020603050405020304" pitchFamily="18" charset="0"/>
              <a:sym typeface="Overpass Light"/>
            </a:endParaRPr>
          </a:p>
        </p:txBody>
      </p:sp>
      <p:pic>
        <p:nvPicPr>
          <p:cNvPr id="5" name="Picture 4" descr="Anna University - Wikipedia">
            <a:extLst>
              <a:ext uri="{FF2B5EF4-FFF2-40B4-BE49-F238E27FC236}">
                <a16:creationId xmlns:a16="http://schemas.microsoft.com/office/drawing/2014/main" id="{33E4D6B0-0025-7139-EE03-53773D50FE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322" y="187384"/>
            <a:ext cx="1145744" cy="1138104"/>
          </a:xfrm>
          <a:prstGeom prst="rect">
            <a:avLst/>
          </a:prstGeom>
          <a:solidFill>
            <a:schemeClr val="bg1"/>
          </a:solidFill>
        </p:spPr>
      </p:pic>
      <p:pic>
        <p:nvPicPr>
          <p:cNvPr id="6" name="Picture 5">
            <a:extLst>
              <a:ext uri="{FF2B5EF4-FFF2-40B4-BE49-F238E27FC236}">
                <a16:creationId xmlns:a16="http://schemas.microsoft.com/office/drawing/2014/main" id="{C47540B6-48A9-DF83-6DE9-D62C8269B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8675" y="13490"/>
            <a:ext cx="1504181" cy="1504181"/>
          </a:xfrm>
          <a:prstGeom prst="rect">
            <a:avLst/>
          </a:prstGeom>
          <a:solidFill>
            <a:schemeClr val="bg1"/>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1699401892"/>
              </p:ext>
            </p:extLst>
          </p:nvPr>
        </p:nvGraphicFramePr>
        <p:xfrm>
          <a:off x="1096963" y="1846261"/>
          <a:ext cx="10058397" cy="4056827"/>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2081056">
                <a:tc>
                  <a:txBody>
                    <a:bodyPr/>
                    <a:lstStyle/>
                    <a:p>
                      <a:r>
                        <a:rPr lang="en-IN" sz="1800" b="0" i="0" kern="1200" dirty="0">
                          <a:solidFill>
                            <a:schemeClr val="dk1"/>
                          </a:solidFill>
                          <a:effectLst/>
                          <a:latin typeface="+mn-lt"/>
                          <a:ea typeface="+mn-ea"/>
                          <a:cs typeface="+mn-cs"/>
                        </a:rPr>
                        <a:t>"Forward Flexed Posture Detection for the Early Parkinson's Disease Symptom" by Wu et al., 2014</a:t>
                      </a:r>
                      <a:endParaRPr lang="en-IN" dirty="0"/>
                    </a:p>
                  </a:txBody>
                  <a:tcPr/>
                </a:tc>
                <a:tc>
                  <a:txBody>
                    <a:bodyPr/>
                    <a:lstStyle/>
                    <a:p>
                      <a:r>
                        <a:rPr lang="en-IN" sz="1800" b="0" i="0" kern="1200" dirty="0">
                          <a:solidFill>
                            <a:schemeClr val="dk1"/>
                          </a:solidFill>
                          <a:effectLst/>
                          <a:latin typeface="+mn-lt"/>
                          <a:ea typeface="+mn-ea"/>
                          <a:cs typeface="+mn-cs"/>
                        </a:rPr>
                        <a:t>Early disease detection, Healthcare applications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Specific to forward flexion, Parkinson's context</a:t>
                      </a:r>
                    </a:p>
                    <a:p>
                      <a:endParaRPr lang="en-IN" dirty="0"/>
                    </a:p>
                  </a:txBody>
                  <a:tcPr/>
                </a:tc>
                <a:extLst>
                  <a:ext uri="{0D108BD9-81ED-4DB2-BD59-A6C34878D82A}">
                    <a16:rowId xmlns:a16="http://schemas.microsoft.com/office/drawing/2014/main" val="3585247155"/>
                  </a:ext>
                </a:extLst>
              </a:tr>
              <a:tr h="1423880">
                <a:tc>
                  <a:txBody>
                    <a:bodyPr/>
                    <a:lstStyle/>
                    <a:p>
                      <a:r>
                        <a:rPr lang="en-IN" sz="1800" b="0" i="0" kern="1200" dirty="0">
                          <a:solidFill>
                            <a:schemeClr val="dk1"/>
                          </a:solidFill>
                          <a:effectLst/>
                          <a:latin typeface="+mn-lt"/>
                          <a:ea typeface="+mn-ea"/>
                          <a:cs typeface="+mn-cs"/>
                        </a:rPr>
                        <a:t>"Light Weight Online Unsupervised Posture Detection by Smartphone Accelerometer" by </a:t>
                      </a:r>
                      <a:r>
                        <a:rPr lang="en-IN" sz="1800" b="0" i="0" kern="1200" dirty="0" err="1">
                          <a:solidFill>
                            <a:schemeClr val="dk1"/>
                          </a:solidFill>
                          <a:effectLst/>
                          <a:latin typeface="+mn-lt"/>
                          <a:ea typeface="+mn-ea"/>
                          <a:cs typeface="+mn-cs"/>
                        </a:rPr>
                        <a:t>Yürür</a:t>
                      </a:r>
                      <a:r>
                        <a:rPr lang="en-IN" sz="1800" b="0" i="0" kern="1200" dirty="0">
                          <a:solidFill>
                            <a:schemeClr val="dk1"/>
                          </a:solidFill>
                          <a:effectLst/>
                          <a:latin typeface="+mn-lt"/>
                          <a:ea typeface="+mn-ea"/>
                          <a:cs typeface="+mn-cs"/>
                        </a:rPr>
                        <a:t> et al., 2015</a:t>
                      </a:r>
                      <a:endParaRPr lang="en-IN" dirty="0"/>
                    </a:p>
                  </a:txBody>
                  <a:tcPr/>
                </a:tc>
                <a:tc>
                  <a:txBody>
                    <a:bodyPr/>
                    <a:lstStyle/>
                    <a:p>
                      <a:r>
                        <a:rPr lang="en-IN" sz="1800" b="0" i="0" kern="1200" dirty="0">
                          <a:solidFill>
                            <a:schemeClr val="dk1"/>
                          </a:solidFill>
                          <a:effectLst/>
                          <a:latin typeface="+mn-lt"/>
                          <a:ea typeface="+mn-ea"/>
                          <a:cs typeface="+mn-cs"/>
                        </a:rPr>
                        <a:t>Unsupervised, Leverages existing hardware</a:t>
                      </a:r>
                      <a:endParaRPr lang="en-IN" dirty="0"/>
                    </a:p>
                  </a:txBody>
                  <a:tcPr/>
                </a:tc>
                <a:tc>
                  <a:txBody>
                    <a:bodyPr/>
                    <a:lstStyle/>
                    <a:p>
                      <a:r>
                        <a:rPr lang="en-IN" sz="1800" b="0" i="0" kern="1200" dirty="0">
                          <a:solidFill>
                            <a:schemeClr val="dk1"/>
                          </a:solidFill>
                          <a:effectLst/>
                          <a:latin typeface="+mn-lt"/>
                          <a:ea typeface="+mn-ea"/>
                          <a:cs typeface="+mn-cs"/>
                        </a:rPr>
                        <a:t>Requires smartphone, Hardware limitations</a:t>
                      </a:r>
                    </a:p>
                    <a:p>
                      <a:endParaRPr lang="en-IN" dirty="0"/>
                    </a:p>
                  </a:txBody>
                  <a:tcPr/>
                </a:tc>
                <a:extLst>
                  <a:ext uri="{0D108BD9-81ED-4DB2-BD59-A6C34878D82A}">
                    <a16:rowId xmlns:a16="http://schemas.microsoft.com/office/drawing/2014/main" val="170864400"/>
                  </a:ext>
                </a:extLst>
              </a:tr>
            </a:tbl>
          </a:graphicData>
        </a:graphic>
      </p:graphicFrame>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10</a:t>
            </a:fld>
            <a:endParaRPr lang="en-IN"/>
          </a:p>
        </p:txBody>
      </p:sp>
    </p:spTree>
    <p:extLst>
      <p:ext uri="{BB962C8B-B14F-4D97-AF65-F5344CB8AC3E}">
        <p14:creationId xmlns:p14="http://schemas.microsoft.com/office/powerpoint/2010/main" val="232054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lstStyle/>
          <a:p>
            <a:pPr marL="457200" indent="-457200">
              <a:buFont typeface="+mj-lt"/>
              <a:buAutoNum type="arabicPeriod"/>
            </a:pPr>
            <a:r>
              <a:rPr lang="en-IN" dirty="0"/>
              <a:t>Data Acquisition and Preprocessing</a:t>
            </a:r>
          </a:p>
          <a:p>
            <a:pPr marL="457200" indent="-457200">
              <a:buFont typeface="+mj-lt"/>
              <a:buAutoNum type="arabicPeriod"/>
            </a:pPr>
            <a:r>
              <a:rPr lang="en-IN" dirty="0"/>
              <a:t>Feature Extraction </a:t>
            </a:r>
          </a:p>
          <a:p>
            <a:pPr marL="457200" indent="-457200">
              <a:buFont typeface="+mj-lt"/>
              <a:buAutoNum type="arabicPeriod"/>
            </a:pPr>
            <a:r>
              <a:rPr lang="en-IN" dirty="0"/>
              <a:t>Posture Classification</a:t>
            </a:r>
          </a:p>
          <a:p>
            <a:pPr marL="457200" indent="-457200">
              <a:buFont typeface="+mj-lt"/>
              <a:buAutoNum type="arabicPeriod"/>
            </a:pPr>
            <a:r>
              <a:rPr lang="en-IN" dirty="0"/>
              <a:t>Alert Generation</a:t>
            </a:r>
          </a:p>
          <a:p>
            <a:pPr marL="457200" indent="-457200">
              <a:buFont typeface="+mj-lt"/>
              <a:buAutoNum type="arabicPeriod"/>
            </a:pPr>
            <a:r>
              <a:rPr lang="en-IN" dirty="0"/>
              <a:t>Data logging and Analytics</a:t>
            </a:r>
          </a:p>
          <a:p>
            <a:pPr marL="457200" indent="-457200">
              <a:buFont typeface="+mj-lt"/>
              <a:buAutoNum type="arabicPeriod"/>
            </a:pPr>
            <a:r>
              <a:rPr lang="en-IN" dirty="0"/>
              <a:t>User Interface</a:t>
            </a:r>
          </a:p>
          <a:p>
            <a:pPr marL="457200" indent="-457200">
              <a:buFont typeface="+mj-lt"/>
              <a:buAutoNum type="arabicPeriod"/>
            </a:pP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11</a:t>
            </a:fld>
            <a:endParaRPr lang="en-IN"/>
          </a:p>
        </p:txBody>
      </p:sp>
    </p:spTree>
    <p:extLst>
      <p:ext uri="{BB962C8B-B14F-4D97-AF65-F5344CB8AC3E}">
        <p14:creationId xmlns:p14="http://schemas.microsoft.com/office/powerpoint/2010/main" val="188758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And Preprocessing Module</a:t>
            </a:r>
            <a:endParaRPr lang="en-IN" dirty="0"/>
          </a:p>
        </p:txBody>
      </p:sp>
      <p:sp>
        <p:nvSpPr>
          <p:cNvPr id="3" name="Content Placeholder 2"/>
          <p:cNvSpPr>
            <a:spLocks noGrp="1"/>
          </p:cNvSpPr>
          <p:nvPr>
            <p:ph idx="1"/>
          </p:nvPr>
        </p:nvSpPr>
        <p:spPr>
          <a:xfrm>
            <a:off x="1154083" y="1875231"/>
            <a:ext cx="10058400" cy="4023360"/>
          </a:xfrm>
        </p:spPr>
        <p:txBody>
          <a:bodyPr>
            <a:noAutofit/>
          </a:bodyPr>
          <a:lstStyle/>
          <a:p>
            <a:pPr marL="0" indent="0" algn="just">
              <a:lnSpc>
                <a:spcPct val="100000"/>
              </a:lnSpc>
              <a:buNone/>
            </a:pPr>
            <a:r>
              <a:rPr lang="en-US" sz="1900" dirty="0"/>
              <a:t>This module is responsible for capturing realtime video data from the user's webcam. It continuously streams the video feed, ensuring that the system has up to date visual information to analyze the user's posture. The raw video data undergoes several enhancements to improve quality and reduce noise, making it suitable for analysis. </a:t>
            </a:r>
          </a:p>
          <a:p>
            <a:pPr marL="0" indent="0" algn="just">
              <a:lnSpc>
                <a:spcPct val="100000"/>
              </a:lnSpc>
              <a:buNone/>
            </a:pPr>
            <a:r>
              <a:rPr lang="en-US" sz="1900" dirty="0"/>
              <a:t>	            Key preprocessing steps include: </a:t>
            </a:r>
          </a:p>
          <a:p>
            <a:pPr marL="1608560" lvl="8" indent="0" algn="just">
              <a:lnSpc>
                <a:spcPct val="100000"/>
              </a:lnSpc>
              <a:buNone/>
            </a:pPr>
            <a:r>
              <a:rPr lang="en-US" sz="1900" b="1" dirty="0"/>
              <a:t>1.Image Resizing</a:t>
            </a:r>
          </a:p>
          <a:p>
            <a:pPr marL="1608560" lvl="8" indent="0" algn="just">
              <a:lnSpc>
                <a:spcPct val="100000"/>
              </a:lnSpc>
              <a:buNone/>
            </a:pPr>
            <a:r>
              <a:rPr lang="en-US" sz="1900" b="1" dirty="0"/>
              <a:t>2.Grayscale Conversion</a:t>
            </a:r>
          </a:p>
          <a:p>
            <a:pPr marL="1608560" lvl="8" indent="0" algn="just">
              <a:lnSpc>
                <a:spcPct val="100000"/>
              </a:lnSpc>
              <a:buNone/>
            </a:pPr>
            <a:r>
              <a:rPr lang="en-US" sz="1900" b="1" dirty="0"/>
              <a:t>3.Noise Reduction</a:t>
            </a:r>
            <a:endParaRPr lang="en-IN" sz="1900" b="1" dirty="0"/>
          </a:p>
        </p:txBody>
      </p:sp>
      <p:sp>
        <p:nvSpPr>
          <p:cNvPr id="5" name="Slide Number Placeholder 4"/>
          <p:cNvSpPr>
            <a:spLocks noGrp="1"/>
          </p:cNvSpPr>
          <p:nvPr>
            <p:ph type="sldNum" sz="quarter" idx="12"/>
          </p:nvPr>
        </p:nvSpPr>
        <p:spPr/>
        <p:txBody>
          <a:bodyPr/>
          <a:lstStyle/>
          <a:p>
            <a:fld id="{DE4CB378-4F50-4CCE-9659-BB7A6E40C702}" type="slidenum">
              <a:rPr lang="en-IN" smtClean="0"/>
              <a:t>12</a:t>
            </a:fld>
            <a:endParaRPr lang="en-IN"/>
          </a:p>
        </p:txBody>
      </p:sp>
    </p:spTree>
    <p:extLst>
      <p:ext uri="{BB962C8B-B14F-4D97-AF65-F5344CB8AC3E}">
        <p14:creationId xmlns:p14="http://schemas.microsoft.com/office/powerpoint/2010/main" val="201360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 Module </a:t>
            </a:r>
          </a:p>
        </p:txBody>
      </p:sp>
      <p:sp>
        <p:nvSpPr>
          <p:cNvPr id="3" name="Content Placeholder 2"/>
          <p:cNvSpPr>
            <a:spLocks noGrp="1"/>
          </p:cNvSpPr>
          <p:nvPr>
            <p:ph idx="1"/>
          </p:nvPr>
        </p:nvSpPr>
        <p:spPr/>
        <p:txBody>
          <a:bodyPr>
            <a:normAutofit/>
          </a:bodyPr>
          <a:lstStyle/>
          <a:p>
            <a:r>
              <a:rPr lang="en-US" dirty="0"/>
              <a:t>This module is dedicated to extracting relevant features from the preprocessed images, which represent the user's posture. By utilizing advanced techniques such as Histogram of Oriented Gradients (HOG), the module captures critical spatial information and shape descriptors. </a:t>
            </a:r>
          </a:p>
          <a:p>
            <a:r>
              <a:rPr lang="en-US" dirty="0"/>
              <a:t>The process involves: </a:t>
            </a:r>
          </a:p>
          <a:p>
            <a:pPr lvl="8"/>
            <a:r>
              <a:rPr lang="en-US" sz="1800" dirty="0"/>
              <a:t>HOG Feature Extraction</a:t>
            </a:r>
          </a:p>
        </p:txBody>
      </p:sp>
      <p:sp>
        <p:nvSpPr>
          <p:cNvPr id="5" name="Slide Number Placeholder 4"/>
          <p:cNvSpPr>
            <a:spLocks noGrp="1"/>
          </p:cNvSpPr>
          <p:nvPr>
            <p:ph type="sldNum" sz="quarter" idx="12"/>
          </p:nvPr>
        </p:nvSpPr>
        <p:spPr/>
        <p:txBody>
          <a:bodyPr/>
          <a:lstStyle/>
          <a:p>
            <a:fld id="{DE4CB378-4F50-4CCE-9659-BB7A6E40C702}" type="slidenum">
              <a:rPr lang="en-IN" smtClean="0"/>
              <a:t>13</a:t>
            </a:fld>
            <a:endParaRPr lang="en-IN"/>
          </a:p>
        </p:txBody>
      </p:sp>
    </p:spTree>
    <p:extLst>
      <p:ext uri="{BB962C8B-B14F-4D97-AF65-F5344CB8AC3E}">
        <p14:creationId xmlns:p14="http://schemas.microsoft.com/office/powerpoint/2010/main" val="223573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Posture Classification Module</a:t>
            </a:r>
          </a:p>
        </p:txBody>
      </p:sp>
      <p:sp>
        <p:nvSpPr>
          <p:cNvPr id="3" name="Content Placeholder 2"/>
          <p:cNvSpPr>
            <a:spLocks noGrp="1"/>
          </p:cNvSpPr>
          <p:nvPr>
            <p:ph idx="1"/>
          </p:nvPr>
        </p:nvSpPr>
        <p:spPr/>
        <p:txBody>
          <a:bodyPr>
            <a:normAutofit/>
          </a:bodyPr>
          <a:lstStyle/>
          <a:p>
            <a:pPr>
              <a:lnSpc>
                <a:spcPct val="150000"/>
              </a:lnSpc>
            </a:pPr>
            <a:r>
              <a:rPr lang="en-US" dirty="0"/>
              <a:t>This module employs machine learning algorithms to classify the user's posture as "good" or "bad" based on the extracted features. </a:t>
            </a:r>
          </a:p>
          <a:p>
            <a:pPr>
              <a:lnSpc>
                <a:spcPct val="150000"/>
              </a:lnSpc>
            </a:pPr>
            <a:r>
              <a:rPr lang="en-US" dirty="0"/>
              <a:t>The steps involved include: </a:t>
            </a:r>
          </a:p>
          <a:p>
            <a:pPr lvl="8">
              <a:lnSpc>
                <a:spcPct val="150000"/>
              </a:lnSpc>
            </a:pPr>
            <a:r>
              <a:rPr lang="en-US" b="1" dirty="0"/>
              <a:t>Model Training</a:t>
            </a:r>
          </a:p>
          <a:p>
            <a:pPr lvl="8">
              <a:lnSpc>
                <a:spcPct val="150000"/>
              </a:lnSpc>
            </a:pPr>
            <a:r>
              <a:rPr lang="en-US" b="1" dirty="0"/>
              <a:t>Real time Prediction</a:t>
            </a:r>
          </a:p>
          <a:p>
            <a:pPr lvl="8">
              <a:lnSpc>
                <a:spcPct val="150000"/>
              </a:lnSpc>
            </a:pPr>
            <a:r>
              <a:rPr lang="en-US" b="1" dirty="0"/>
              <a:t>Algorithm Optimization</a:t>
            </a:r>
            <a:endParaRPr lang="en-IN" b="1" dirty="0"/>
          </a:p>
        </p:txBody>
      </p:sp>
      <p:sp>
        <p:nvSpPr>
          <p:cNvPr id="5" name="Slide Number Placeholder 4"/>
          <p:cNvSpPr>
            <a:spLocks noGrp="1"/>
          </p:cNvSpPr>
          <p:nvPr>
            <p:ph type="sldNum" sz="quarter" idx="12"/>
          </p:nvPr>
        </p:nvSpPr>
        <p:spPr/>
        <p:txBody>
          <a:bodyPr/>
          <a:lstStyle/>
          <a:p>
            <a:fld id="{DE4CB378-4F50-4CCE-9659-BB7A6E40C702}" type="slidenum">
              <a:rPr lang="en-IN" smtClean="0"/>
              <a:t>14</a:t>
            </a:fld>
            <a:endParaRPr lang="en-IN"/>
          </a:p>
        </p:txBody>
      </p:sp>
    </p:spTree>
    <p:extLst>
      <p:ext uri="{BB962C8B-B14F-4D97-AF65-F5344CB8AC3E}">
        <p14:creationId xmlns:p14="http://schemas.microsoft.com/office/powerpoint/2010/main" val="173225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Alert Generation Module</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This module is responsible for generating alerts when poor posture is detected. It </a:t>
            </a:r>
          </a:p>
          <a:p>
            <a:r>
              <a:rPr lang="en-US" dirty="0"/>
              <a:t>provides multiple customizable notification methods to prompt users to adjust their </a:t>
            </a:r>
          </a:p>
          <a:p>
            <a:r>
              <a:rPr lang="en-US" dirty="0"/>
              <a:t>Posture.</a:t>
            </a:r>
          </a:p>
          <a:p>
            <a:pPr>
              <a:buFont typeface="Arial" panose="020B0604020202020204" pitchFamily="34" charset="0"/>
              <a:buChar char="•"/>
            </a:pPr>
            <a:r>
              <a:rPr lang="en-US" dirty="0"/>
              <a:t> The module ensures that the notifications are timely and effective in encouraging users to </a:t>
            </a:r>
          </a:p>
          <a:p>
            <a:r>
              <a:rPr lang="en-US" dirty="0"/>
              <a:t>correct their posture immediately. </a:t>
            </a:r>
          </a:p>
          <a:p>
            <a:pPr>
              <a:buFont typeface="Arial" panose="020B0604020202020204" pitchFamily="34" charset="0"/>
              <a:buChar char="•"/>
            </a:pPr>
            <a:r>
              <a:rPr lang="en-US" b="1" dirty="0"/>
              <a:t> Visual Alerts: </a:t>
            </a:r>
            <a:r>
              <a:rPr lang="en-US" dirty="0"/>
              <a:t>Displaying onscreen notifications or changing the color of the interface to </a:t>
            </a:r>
          </a:p>
          <a:p>
            <a:r>
              <a:rPr lang="en-US" dirty="0"/>
              <a:t>indicate bad posture. </a:t>
            </a:r>
          </a:p>
        </p:txBody>
      </p:sp>
      <p:sp>
        <p:nvSpPr>
          <p:cNvPr id="5" name="Slide Number Placeholder 4"/>
          <p:cNvSpPr>
            <a:spLocks noGrp="1"/>
          </p:cNvSpPr>
          <p:nvPr>
            <p:ph type="sldNum" sz="quarter" idx="12"/>
          </p:nvPr>
        </p:nvSpPr>
        <p:spPr/>
        <p:txBody>
          <a:bodyPr/>
          <a:lstStyle/>
          <a:p>
            <a:fld id="{DE4CB378-4F50-4CCE-9659-BB7A6E40C702}" type="slidenum">
              <a:rPr lang="en-IN" smtClean="0"/>
              <a:t>15</a:t>
            </a:fld>
            <a:endParaRPr lang="en-IN"/>
          </a:p>
        </p:txBody>
      </p:sp>
    </p:spTree>
    <p:extLst>
      <p:ext uri="{BB962C8B-B14F-4D97-AF65-F5344CB8AC3E}">
        <p14:creationId xmlns:p14="http://schemas.microsoft.com/office/powerpoint/2010/main" val="60664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Logging And Analytics Module Data Logging</a:t>
            </a:r>
            <a:endParaRPr lang="en-IN" dirty="0"/>
          </a:p>
        </p:txBody>
      </p:sp>
      <p:sp>
        <p:nvSpPr>
          <p:cNvPr id="3" name="Content Placeholder 2"/>
          <p:cNvSpPr>
            <a:spLocks noGrp="1"/>
          </p:cNvSpPr>
          <p:nvPr>
            <p:ph idx="1"/>
          </p:nvPr>
        </p:nvSpPr>
        <p:spPr/>
        <p:txBody>
          <a:bodyPr>
            <a:normAutofit/>
          </a:bodyPr>
          <a:lstStyle/>
          <a:p>
            <a:pPr>
              <a:lnSpc>
                <a:spcPct val="150000"/>
              </a:lnSpc>
            </a:pPr>
            <a:r>
              <a:rPr lang="en-US" dirty="0"/>
              <a:t>This component logs the posture data over time, maintaining a comprehensive database of historical posture records. The analytics component performs in depth analysis on the logged data to generate insights and reports. </a:t>
            </a:r>
          </a:p>
          <a:p>
            <a:pPr>
              <a:lnSpc>
                <a:spcPct val="150000"/>
              </a:lnSpc>
              <a:buFont typeface="Arial" panose="020B0604020202020204" pitchFamily="34" charset="0"/>
              <a:buChar char="•"/>
            </a:pPr>
            <a:r>
              <a:rPr lang="en-US" b="1" dirty="0"/>
              <a:t>Ergonomic Scores</a:t>
            </a:r>
          </a:p>
          <a:p>
            <a:pPr>
              <a:lnSpc>
                <a:spcPct val="150000"/>
              </a:lnSpc>
              <a:buFont typeface="Arial" panose="020B0604020202020204" pitchFamily="34" charset="0"/>
              <a:buChar char="•"/>
            </a:pPr>
            <a:r>
              <a:rPr lang="en-US" b="1" dirty="0"/>
              <a:t>Visualization</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16</a:t>
            </a:fld>
            <a:endParaRPr lang="en-IN"/>
          </a:p>
        </p:txBody>
      </p:sp>
    </p:spTree>
    <p:extLst>
      <p:ext uri="{BB962C8B-B14F-4D97-AF65-F5344CB8AC3E}">
        <p14:creationId xmlns:p14="http://schemas.microsoft.com/office/powerpoint/2010/main" val="209124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Module</a:t>
            </a:r>
            <a:endParaRPr lang="en-IN" dirty="0"/>
          </a:p>
        </p:txBody>
      </p:sp>
      <p:sp>
        <p:nvSpPr>
          <p:cNvPr id="3" name="Content Placeholder 2"/>
          <p:cNvSpPr>
            <a:spLocks noGrp="1"/>
          </p:cNvSpPr>
          <p:nvPr>
            <p:ph idx="1"/>
          </p:nvPr>
        </p:nvSpPr>
        <p:spPr/>
        <p:txBody>
          <a:bodyPr/>
          <a:lstStyle/>
          <a:p>
            <a:pPr>
              <a:lnSpc>
                <a:spcPct val="150000"/>
              </a:lnSpc>
            </a:pPr>
            <a:r>
              <a:rPr lang="en-US" dirty="0"/>
              <a:t>This module provides an intuitive and engaging dashboard for users to interact with the system.</a:t>
            </a:r>
          </a:p>
          <a:p>
            <a:pPr>
              <a:lnSpc>
                <a:spcPct val="150000"/>
              </a:lnSpc>
            </a:pPr>
            <a:r>
              <a:rPr lang="en-US" dirty="0"/>
              <a:t> Key features include:</a:t>
            </a:r>
          </a:p>
          <a:p>
            <a:pPr marL="201168" lvl="1" indent="0">
              <a:lnSpc>
                <a:spcPct val="150000"/>
              </a:lnSpc>
              <a:buNone/>
            </a:pPr>
            <a:r>
              <a:rPr lang="en-US" dirty="0"/>
              <a:t>                                        1) </a:t>
            </a:r>
            <a:r>
              <a:rPr lang="en-US" b="1" dirty="0"/>
              <a:t>Real-time Alerts</a:t>
            </a:r>
          </a:p>
          <a:p>
            <a:pPr marL="201168" lvl="1" indent="0">
              <a:lnSpc>
                <a:spcPct val="150000"/>
              </a:lnSpc>
              <a:buNone/>
            </a:pPr>
            <a:r>
              <a:rPr lang="en-US" b="1" dirty="0"/>
              <a:t>	                           2) Personalized Analytics	</a:t>
            </a:r>
          </a:p>
          <a:p>
            <a:pPr marL="201168" lvl="1" indent="0">
              <a:lnSpc>
                <a:spcPct val="150000"/>
              </a:lnSpc>
              <a:buNone/>
            </a:pPr>
            <a:r>
              <a:rPr lang="en-US" b="1" dirty="0"/>
              <a:t>		         3) Customizable Settings</a:t>
            </a:r>
            <a:endParaRPr lang="en-IN" b="1" dirty="0"/>
          </a:p>
        </p:txBody>
      </p:sp>
      <p:sp>
        <p:nvSpPr>
          <p:cNvPr id="5" name="Slide Number Placeholder 4"/>
          <p:cNvSpPr>
            <a:spLocks noGrp="1"/>
          </p:cNvSpPr>
          <p:nvPr>
            <p:ph type="sldNum" sz="quarter" idx="12"/>
          </p:nvPr>
        </p:nvSpPr>
        <p:spPr/>
        <p:txBody>
          <a:bodyPr/>
          <a:lstStyle/>
          <a:p>
            <a:fld id="{DE4CB378-4F50-4CCE-9659-BB7A6E40C702}" type="slidenum">
              <a:rPr lang="en-IN" smtClean="0"/>
              <a:t>17</a:t>
            </a:fld>
            <a:endParaRPr lang="en-IN"/>
          </a:p>
        </p:txBody>
      </p:sp>
    </p:spTree>
    <p:extLst>
      <p:ext uri="{BB962C8B-B14F-4D97-AF65-F5344CB8AC3E}">
        <p14:creationId xmlns:p14="http://schemas.microsoft.com/office/powerpoint/2010/main" val="127285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Sample Output</a:t>
            </a:r>
            <a:endParaRPr/>
          </a:p>
        </p:txBody>
      </p:sp>
      <p:sp>
        <p:nvSpPr>
          <p:cNvPr id="26" name="Google Shape;26;p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pic>
        <p:nvPicPr>
          <p:cNvPr id="27" name="Google Shape;27;p2"/>
          <p:cNvPicPr preferRelativeResize="0"/>
          <p:nvPr/>
        </p:nvPicPr>
        <p:blipFill rotWithShape="1">
          <a:blip r:embed="rId2">
            <a:alphaModFix/>
          </a:blip>
          <a:srcRect/>
          <a:stretch/>
        </p:blipFill>
        <p:spPr>
          <a:xfrm>
            <a:off x="3422818" y="2189391"/>
            <a:ext cx="5346356" cy="32545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85000" lnSpcReduction="10000"/>
          </a:bodyPr>
          <a:lstStyle/>
          <a:p>
            <a:pPr>
              <a:lnSpc>
                <a:spcPct val="110000"/>
              </a:lnSpc>
            </a:pPr>
            <a:r>
              <a:rPr lang="en-IN" dirty="0"/>
              <a:t>[1] "Machine Learning Algorithms Application For The Proposed Sitting Posture Monitoring System" </a:t>
            </a:r>
            <a:r>
              <a:rPr lang="en-IN" dirty="0" err="1"/>
              <a:t>Ferdews</a:t>
            </a:r>
            <a:r>
              <a:rPr lang="en-IN" dirty="0"/>
              <a:t> </a:t>
            </a:r>
            <a:r>
              <a:rPr lang="en-IN" dirty="0" err="1"/>
              <a:t>Tlili</a:t>
            </a:r>
            <a:r>
              <a:rPr lang="en-IN" dirty="0"/>
              <a:t>, Rim Haddad, </a:t>
            </a:r>
            <a:r>
              <a:rPr lang="en-IN" dirty="0" err="1"/>
              <a:t>Ridha</a:t>
            </a:r>
            <a:r>
              <a:rPr lang="en-IN" dirty="0"/>
              <a:t> </a:t>
            </a:r>
            <a:r>
              <a:rPr lang="en-IN" dirty="0" err="1"/>
              <a:t>Bouallegue</a:t>
            </a:r>
            <a:r>
              <a:rPr lang="en-IN" dirty="0"/>
              <a:t>, </a:t>
            </a:r>
            <a:r>
              <a:rPr lang="en-IN" dirty="0" err="1"/>
              <a:t>Raed</a:t>
            </a:r>
            <a:r>
              <a:rPr lang="en-IN" dirty="0"/>
              <a:t> </a:t>
            </a:r>
            <a:r>
              <a:rPr lang="en-IN" dirty="0" err="1"/>
              <a:t>Shubair</a:t>
            </a:r>
            <a:r>
              <a:rPr lang="en-IN" dirty="0"/>
              <a:t>, 2022. https://doi.org/10.1016/j.procs.2022.07.031 </a:t>
            </a:r>
          </a:p>
          <a:p>
            <a:pPr>
              <a:lnSpc>
                <a:spcPct val="110000"/>
              </a:lnSpc>
            </a:pPr>
            <a:r>
              <a:rPr lang="en-IN" dirty="0"/>
              <a:t>[2] "A Smart System for Sitting Posture Detection Based on Force Sensors and Mobile Application" </a:t>
            </a:r>
            <a:r>
              <a:rPr lang="en-IN" dirty="0" err="1"/>
              <a:t>Slavomir</a:t>
            </a:r>
            <a:r>
              <a:rPr lang="en-IN" dirty="0"/>
              <a:t> </a:t>
            </a:r>
            <a:r>
              <a:rPr lang="en-IN" dirty="0" err="1"/>
              <a:t>Matuska</a:t>
            </a:r>
            <a:r>
              <a:rPr lang="en-IN" dirty="0"/>
              <a:t>, Martin </a:t>
            </a:r>
            <a:r>
              <a:rPr lang="en-IN" dirty="0" err="1"/>
              <a:t>Paralic</a:t>
            </a:r>
            <a:r>
              <a:rPr lang="en-IN" dirty="0"/>
              <a:t>, Robert </a:t>
            </a:r>
            <a:r>
              <a:rPr lang="en-IN" dirty="0" err="1"/>
              <a:t>Hudec</a:t>
            </a:r>
            <a:r>
              <a:rPr lang="en-IN" dirty="0"/>
              <a:t>, 2020. https://doi.org/10.1155/2020/6625797 </a:t>
            </a:r>
          </a:p>
          <a:p>
            <a:pPr>
              <a:lnSpc>
                <a:spcPct val="110000"/>
              </a:lnSpc>
            </a:pPr>
            <a:r>
              <a:rPr lang="en-IN" dirty="0"/>
              <a:t>[3] "A portable sitting posture monitoring system based on a pressure sensor array and machine learning" Xu Ran, Cong Wang, Yao Xiao, </a:t>
            </a:r>
            <a:r>
              <a:rPr lang="en-IN" dirty="0" err="1"/>
              <a:t>Xuliang</a:t>
            </a:r>
            <a:r>
              <a:rPr lang="en-IN" dirty="0"/>
              <a:t> Gao, </a:t>
            </a:r>
            <a:r>
              <a:rPr lang="en-IN" dirty="0" err="1"/>
              <a:t>Zhiyuan</a:t>
            </a:r>
            <a:r>
              <a:rPr lang="en-IN" dirty="0"/>
              <a:t> Zhu, Bin Chen, 2021. https://doi.org/10.1016/j.sna.2020.112574</a:t>
            </a:r>
          </a:p>
          <a:p>
            <a:pPr>
              <a:lnSpc>
                <a:spcPct val="110000"/>
              </a:lnSpc>
            </a:pPr>
            <a:r>
              <a:rPr lang="en-IN" dirty="0"/>
              <a:t>[4] "A Proposal of Implementation of Sitting Posture Monitoring System for Wheelchair Utilizing Machine Learning Methods" Jawad Ahmad, Johan </a:t>
            </a:r>
            <a:r>
              <a:rPr lang="en-IN" dirty="0" err="1"/>
              <a:t>Sidén</a:t>
            </a:r>
            <a:r>
              <a:rPr lang="en-IN" dirty="0"/>
              <a:t>, Henrik </a:t>
            </a:r>
            <a:r>
              <a:rPr lang="en-IN" dirty="0" err="1"/>
              <a:t>Andersson</a:t>
            </a:r>
            <a:r>
              <a:rPr lang="en-IN" dirty="0"/>
              <a:t>, 2021. https://doi.org/10.3390/s21113824</a:t>
            </a:r>
          </a:p>
          <a:p>
            <a:pPr>
              <a:lnSpc>
                <a:spcPct val="110000"/>
              </a:lnSpc>
            </a:pPr>
            <a:r>
              <a:rPr lang="en-IN" dirty="0"/>
              <a:t> [5] "A Deep-Learning Based Posture Detection System for Preventing Telework Related Musculoskeletal Disorders" Enrique </a:t>
            </a:r>
            <a:r>
              <a:rPr lang="en-IN" dirty="0" err="1"/>
              <a:t>Piñero</a:t>
            </a:r>
            <a:r>
              <a:rPr lang="en-IN" dirty="0"/>
              <a:t>-Fuentes, Salvador </a:t>
            </a:r>
            <a:r>
              <a:rPr lang="en-IN" dirty="0" err="1"/>
              <a:t>Canas</a:t>
            </a:r>
            <a:r>
              <a:rPr lang="en-IN" dirty="0"/>
              <a:t>-Moreno, Antonio Rios-Navarro, Manuel </a:t>
            </a:r>
            <a:r>
              <a:rPr lang="en-IN" dirty="0" err="1"/>
              <a:t>Domínguez</a:t>
            </a:r>
            <a:r>
              <a:rPr lang="en-IN" dirty="0"/>
              <a:t>-Morales, José Luis </a:t>
            </a:r>
            <a:r>
              <a:rPr lang="en-IN" dirty="0" err="1"/>
              <a:t>Sevillano</a:t>
            </a:r>
            <a:r>
              <a:rPr lang="en-IN" dirty="0"/>
              <a:t>, Alejandro Linares-</a:t>
            </a:r>
            <a:r>
              <a:rPr lang="en-IN" dirty="0" err="1"/>
              <a:t>Barranco</a:t>
            </a:r>
            <a:r>
              <a:rPr lang="en-IN" dirty="0"/>
              <a:t>, 2021.https://doi.org/10.3390/s21092998</a:t>
            </a:r>
          </a:p>
        </p:txBody>
      </p:sp>
      <p:sp>
        <p:nvSpPr>
          <p:cNvPr id="5" name="Slide Number Placeholder 4"/>
          <p:cNvSpPr>
            <a:spLocks noGrp="1"/>
          </p:cNvSpPr>
          <p:nvPr>
            <p:ph type="sldNum" sz="quarter" idx="12"/>
          </p:nvPr>
        </p:nvSpPr>
        <p:spPr/>
        <p:txBody>
          <a:bodyPr/>
          <a:lstStyle/>
          <a:p>
            <a:fld id="{DE4CB378-4F50-4CCE-9659-BB7A6E40C702}" type="slidenum">
              <a:rPr lang="en-IN" smtClean="0"/>
              <a:t>19</a:t>
            </a:fld>
            <a:endParaRPr lang="en-IN"/>
          </a:p>
        </p:txBody>
      </p:sp>
    </p:spTree>
    <p:extLst>
      <p:ext uri="{BB962C8B-B14F-4D97-AF65-F5344CB8AC3E}">
        <p14:creationId xmlns:p14="http://schemas.microsoft.com/office/powerpoint/2010/main" val="36488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p:txBody>
          <a:bodyPr/>
          <a:lstStyle/>
          <a:p>
            <a:r>
              <a:rPr lang="en-IN" dirty="0">
                <a:solidFill>
                  <a:schemeClr val="tx1"/>
                </a:solidFill>
              </a:rPr>
              <a:t>Content</a:t>
            </a: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p:txBody>
          <a:bodyPr>
            <a:normAutofit/>
          </a:bodyPr>
          <a:lstStyle/>
          <a:p>
            <a:r>
              <a:rPr lang="en-IN" dirty="0">
                <a:solidFill>
                  <a:schemeClr val="tx1"/>
                </a:solidFill>
              </a:rPr>
              <a:t>1. Objective</a:t>
            </a:r>
          </a:p>
          <a:p>
            <a:r>
              <a:rPr lang="en-IN" dirty="0">
                <a:solidFill>
                  <a:schemeClr val="tx1"/>
                </a:solidFill>
              </a:rPr>
              <a:t>2. Problem Statement</a:t>
            </a:r>
          </a:p>
          <a:p>
            <a:r>
              <a:rPr lang="en-IN" dirty="0">
                <a:solidFill>
                  <a:schemeClr val="tx1"/>
                </a:solidFill>
              </a:rPr>
              <a:t>3. Existing System</a:t>
            </a:r>
          </a:p>
          <a:p>
            <a:r>
              <a:rPr lang="en-IN" dirty="0">
                <a:solidFill>
                  <a:schemeClr val="tx1"/>
                </a:solidFill>
              </a:rPr>
              <a:t>4. Proposed System</a:t>
            </a:r>
          </a:p>
          <a:p>
            <a:r>
              <a:rPr lang="en-IN" dirty="0">
                <a:solidFill>
                  <a:schemeClr val="tx1"/>
                </a:solidFill>
              </a:rPr>
              <a:t>5. Architecture</a:t>
            </a:r>
          </a:p>
          <a:p>
            <a:r>
              <a:rPr lang="en-IN" dirty="0">
                <a:solidFill>
                  <a:schemeClr val="tx1"/>
                </a:solidFill>
              </a:rPr>
              <a:t>6. Literature Survey</a:t>
            </a:r>
          </a:p>
          <a:p>
            <a:r>
              <a:rPr lang="en-IN" dirty="0">
                <a:solidFill>
                  <a:schemeClr val="tx1"/>
                </a:solidFill>
              </a:rPr>
              <a:t>7.Modules in Project</a:t>
            </a:r>
          </a:p>
          <a:p>
            <a:r>
              <a:rPr lang="en-IN" dirty="0">
                <a:solidFill>
                  <a:schemeClr val="tx1"/>
                </a:solidFill>
              </a:rPr>
              <a:t>8.Sample Output</a:t>
            </a:r>
          </a:p>
          <a:p>
            <a:r>
              <a:rPr lang="en-IN" dirty="0">
                <a:solidFill>
                  <a:schemeClr val="tx1"/>
                </a:solidFill>
              </a:rPr>
              <a:t>9.References</a:t>
            </a:r>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2</a:t>
            </a:fld>
            <a:endParaRPr lang="en-IN"/>
          </a:p>
        </p:txBody>
      </p:sp>
    </p:spTree>
    <p:extLst>
      <p:ext uri="{BB962C8B-B14F-4D97-AF65-F5344CB8AC3E}">
        <p14:creationId xmlns:p14="http://schemas.microsoft.com/office/powerpoint/2010/main" val="196562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6738F6-E552-E239-70E8-2F0A1D7E0B25}"/>
              </a:ext>
            </a:extLst>
          </p:cNvPr>
          <p:cNvSpPr>
            <a:spLocks noGrp="1"/>
          </p:cNvSpPr>
          <p:nvPr>
            <p:ph type="title"/>
          </p:nvPr>
        </p:nvSpPr>
        <p:spPr>
          <a:xfrm>
            <a:off x="1066800" y="2393195"/>
            <a:ext cx="10058400" cy="1450757"/>
          </a:xfrm>
        </p:spPr>
        <p:txBody>
          <a:bodyPr/>
          <a:lstStyle/>
          <a:p>
            <a:pPr algn="ctr"/>
            <a:r>
              <a:rPr lang="en-IN" dirty="0">
                <a:solidFill>
                  <a:schemeClr val="tx1"/>
                </a:solidFill>
              </a:rPr>
              <a:t>Thank You…</a:t>
            </a:r>
          </a:p>
        </p:txBody>
      </p:sp>
      <p:sp>
        <p:nvSpPr>
          <p:cNvPr id="5" name="Slide Number Placeholder 4">
            <a:extLst>
              <a:ext uri="{FF2B5EF4-FFF2-40B4-BE49-F238E27FC236}">
                <a16:creationId xmlns:a16="http://schemas.microsoft.com/office/drawing/2014/main" id="{6F2E853F-84C2-7969-EDD1-95283BA02BF9}"/>
              </a:ext>
            </a:extLst>
          </p:cNvPr>
          <p:cNvSpPr>
            <a:spLocks noGrp="1"/>
          </p:cNvSpPr>
          <p:nvPr>
            <p:ph type="sldNum" sz="quarter" idx="12"/>
          </p:nvPr>
        </p:nvSpPr>
        <p:spPr/>
        <p:txBody>
          <a:bodyPr/>
          <a:lstStyle/>
          <a:p>
            <a:fld id="{DE4CB378-4F50-4CCE-9659-BB7A6E40C702}" type="slidenum">
              <a:rPr lang="en-IN" smtClean="0"/>
              <a:t>20</a:t>
            </a:fld>
            <a:endParaRPr lang="en-IN"/>
          </a:p>
        </p:txBody>
      </p:sp>
    </p:spTree>
    <p:extLst>
      <p:ext uri="{BB962C8B-B14F-4D97-AF65-F5344CB8AC3E}">
        <p14:creationId xmlns:p14="http://schemas.microsoft.com/office/powerpoint/2010/main" val="321594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a:xfrm>
            <a:off x="1097280" y="258612"/>
            <a:ext cx="10058400" cy="1450757"/>
          </a:xfrm>
        </p:spPr>
        <p:txBody>
          <a:bodyPr/>
          <a:lstStyle/>
          <a:p>
            <a:r>
              <a:rPr lang="en-GB" dirty="0">
                <a:solidFill>
                  <a:schemeClr val="tx1"/>
                </a:solidFill>
              </a:rPr>
              <a:t>Objective</a:t>
            </a:r>
            <a:endParaRPr lang="en-IN" dirty="0">
              <a:solidFill>
                <a:schemeClr val="tx1"/>
              </a:solidFill>
            </a:endParaRP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p:txBody>
          <a:bodyPr/>
          <a:lstStyle/>
          <a:p>
            <a:pPr algn="just">
              <a:lnSpc>
                <a:spcPct val="100000"/>
              </a:lnSpc>
              <a:buFont typeface="Arial" panose="020B0604020202020204" pitchFamily="34" charset="0"/>
              <a:buChar char="•"/>
            </a:pPr>
            <a:r>
              <a:rPr lang="en-GB" dirty="0">
                <a:solidFill>
                  <a:schemeClr val="tx1"/>
                </a:solidFill>
              </a:rPr>
              <a:t>The objective of the project is to develop a system that leverages machine learning techniques to detect and alert individuals about poor posture while they are using mobile devices or laptops. </a:t>
            </a:r>
          </a:p>
          <a:p>
            <a:pPr marL="0" indent="0" algn="just">
              <a:lnSpc>
                <a:spcPct val="100000"/>
              </a:lnSpc>
              <a:buNone/>
            </a:pPr>
            <a:endParaRPr lang="en-GB" dirty="0">
              <a:solidFill>
                <a:schemeClr val="tx1"/>
              </a:solidFill>
            </a:endParaRPr>
          </a:p>
          <a:p>
            <a:pPr algn="just">
              <a:lnSpc>
                <a:spcPct val="100000"/>
              </a:lnSpc>
              <a:buFont typeface="Arial" panose="020B0604020202020204" pitchFamily="34" charset="0"/>
              <a:buChar char="•"/>
            </a:pPr>
            <a:r>
              <a:rPr lang="en-GB" dirty="0">
                <a:solidFill>
                  <a:schemeClr val="tx1"/>
                </a:solidFill>
              </a:rPr>
              <a:t>The primary goal is to improve workplace ergonomics and prevent musculoskeletal disorders caused by prolonged incorrect posture.</a:t>
            </a:r>
            <a:endParaRPr lang="en-IN" dirty="0">
              <a:solidFill>
                <a:schemeClr val="tx1"/>
              </a:solidFill>
            </a:endParaRPr>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3</a:t>
            </a:fld>
            <a:endParaRPr lang="en-IN"/>
          </a:p>
        </p:txBody>
      </p:sp>
    </p:spTree>
    <p:extLst>
      <p:ext uri="{BB962C8B-B14F-4D97-AF65-F5344CB8AC3E}">
        <p14:creationId xmlns:p14="http://schemas.microsoft.com/office/powerpoint/2010/main" val="109643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p:txBody>
          <a:bodyPr/>
          <a:lstStyle/>
          <a:p>
            <a:r>
              <a:rPr lang="en-IN" dirty="0">
                <a:solidFill>
                  <a:schemeClr val="tx1"/>
                </a:solidFill>
              </a:rPr>
              <a:t>Problem Statement</a:t>
            </a:r>
          </a:p>
        </p:txBody>
      </p:sp>
      <p:sp>
        <p:nvSpPr>
          <p:cNvPr id="3" name="Content Placeholder 2">
            <a:extLst>
              <a:ext uri="{FF2B5EF4-FFF2-40B4-BE49-F238E27FC236}">
                <a16:creationId xmlns:a16="http://schemas.microsoft.com/office/drawing/2014/main" id="{2A9DBBE1-E791-7D83-3E25-0A54AB7BAB98}"/>
              </a:ext>
            </a:extLst>
          </p:cNvPr>
          <p:cNvSpPr>
            <a:spLocks noGrp="1"/>
          </p:cNvSpPr>
          <p:nvPr>
            <p:ph idx="1"/>
          </p:nvPr>
        </p:nvSpPr>
        <p:spPr/>
        <p:txBody>
          <a:bodyPr/>
          <a:lstStyle/>
          <a:p>
            <a:pPr>
              <a:buFont typeface="Arial" panose="020B0604020202020204" pitchFamily="34" charset="0"/>
              <a:buChar char="•"/>
            </a:pPr>
            <a:r>
              <a:rPr lang="en-IN" dirty="0">
                <a:solidFill>
                  <a:schemeClr val="tx1"/>
                </a:solidFill>
              </a:rPr>
              <a:t> </a:t>
            </a:r>
            <a:r>
              <a:rPr lang="en-GB" dirty="0">
                <a:solidFill>
                  <a:schemeClr val="tx1"/>
                </a:solidFill>
              </a:rPr>
              <a:t>Prolonged incorrect posture while working on mobile devices or laptops can lead to various health issues such as neck pain, back pain, and repetitive strain injuries.</a:t>
            </a:r>
          </a:p>
          <a:p>
            <a:pPr marL="0" indent="0">
              <a:buNone/>
            </a:pPr>
            <a:endParaRPr lang="en-GB" dirty="0">
              <a:solidFill>
                <a:schemeClr val="tx1"/>
              </a:solidFill>
            </a:endParaRPr>
          </a:p>
          <a:p>
            <a:pPr>
              <a:buFont typeface="Arial" panose="020B0604020202020204" pitchFamily="34" charset="0"/>
              <a:buChar char="•"/>
            </a:pPr>
            <a:r>
              <a:rPr lang="en-GB" dirty="0">
                <a:solidFill>
                  <a:schemeClr val="tx1"/>
                </a:solidFill>
              </a:rPr>
              <a:t>Many individuals are unaware of their poor posture habits and need timely reminders to correct them.</a:t>
            </a:r>
          </a:p>
          <a:p>
            <a:pPr marL="0" indent="0">
              <a:buNone/>
            </a:pPr>
            <a:endParaRPr lang="en-GB" dirty="0">
              <a:solidFill>
                <a:schemeClr val="tx1"/>
              </a:solidFill>
            </a:endParaRPr>
          </a:p>
          <a:p>
            <a:pPr>
              <a:buFont typeface="Arial" panose="020B0604020202020204" pitchFamily="34" charset="0"/>
              <a:buChar char="•"/>
            </a:pPr>
            <a:r>
              <a:rPr lang="en-GB" dirty="0">
                <a:solidFill>
                  <a:schemeClr val="tx1"/>
                </a:solidFill>
              </a:rPr>
              <a:t>Existing solutions for posture correction are often manual and lack real-time feedback, making them less effective.</a:t>
            </a:r>
            <a:endParaRPr lang="en-IN" dirty="0">
              <a:solidFill>
                <a:schemeClr val="tx1"/>
              </a:solidFill>
            </a:endParaRPr>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4</a:t>
            </a:fld>
            <a:endParaRPr lang="en-IN"/>
          </a:p>
        </p:txBody>
      </p:sp>
    </p:spTree>
    <p:extLst>
      <p:ext uri="{BB962C8B-B14F-4D97-AF65-F5344CB8AC3E}">
        <p14:creationId xmlns:p14="http://schemas.microsoft.com/office/powerpoint/2010/main" val="230899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44A2-5253-EEC1-9985-35FF3A306487}"/>
              </a:ext>
            </a:extLst>
          </p:cNvPr>
          <p:cNvSpPr>
            <a:spLocks noGrp="1"/>
          </p:cNvSpPr>
          <p:nvPr>
            <p:ph type="title"/>
          </p:nvPr>
        </p:nvSpPr>
        <p:spPr/>
        <p:txBody>
          <a:bodyPr/>
          <a:lstStyle/>
          <a:p>
            <a:r>
              <a:rPr lang="en-IN" dirty="0">
                <a:solidFill>
                  <a:schemeClr val="tx1"/>
                </a:solidFill>
              </a:rPr>
              <a:t>Existing System</a:t>
            </a:r>
          </a:p>
        </p:txBody>
      </p:sp>
      <p:sp>
        <p:nvSpPr>
          <p:cNvPr id="3" name="Content Placeholder 2">
            <a:extLst>
              <a:ext uri="{FF2B5EF4-FFF2-40B4-BE49-F238E27FC236}">
                <a16:creationId xmlns:a16="http://schemas.microsoft.com/office/drawing/2014/main" id="{5DDF3465-C2F2-F01F-D8F6-7B06E8E8A465}"/>
              </a:ext>
            </a:extLst>
          </p:cNvPr>
          <p:cNvSpPr>
            <a:spLocks noGrp="1"/>
          </p:cNvSpPr>
          <p:nvPr>
            <p:ph idx="1"/>
          </p:nvPr>
        </p:nvSpPr>
        <p:spPr/>
        <p:txBody>
          <a:bodyPr/>
          <a:lstStyle/>
          <a:p>
            <a:pPr algn="just">
              <a:buFont typeface="Arial" panose="020B0604020202020204" pitchFamily="34" charset="0"/>
              <a:buChar char="•"/>
            </a:pPr>
            <a:r>
              <a:rPr lang="en-GB" dirty="0">
                <a:solidFill>
                  <a:schemeClr val="tx1"/>
                </a:solidFill>
              </a:rPr>
              <a:t>Manual methods such as ergonomic assessments and periodic reminders lack real-time monitoring and feedback, making them less effective in correcting posture habits.</a:t>
            </a:r>
          </a:p>
          <a:p>
            <a:pPr marL="0" indent="0" algn="just">
              <a:buNone/>
            </a:pPr>
            <a:endParaRPr lang="en-GB" dirty="0">
              <a:solidFill>
                <a:schemeClr val="tx1"/>
              </a:solidFill>
            </a:endParaRPr>
          </a:p>
          <a:p>
            <a:pPr algn="just">
              <a:buFont typeface="Arial" panose="020B0604020202020204" pitchFamily="34" charset="0"/>
              <a:buChar char="•"/>
            </a:pPr>
            <a:r>
              <a:rPr lang="en-GB" dirty="0">
                <a:solidFill>
                  <a:schemeClr val="tx1"/>
                </a:solidFill>
              </a:rPr>
              <a:t> Some mobile applications offer posture tracking features, but they may not be accurate or reliable. </a:t>
            </a:r>
          </a:p>
          <a:p>
            <a:pPr marL="0" indent="0" algn="just">
              <a:buNone/>
            </a:pPr>
            <a:endParaRPr lang="en-GB" dirty="0">
              <a:solidFill>
                <a:schemeClr val="tx1"/>
              </a:solidFill>
            </a:endParaRPr>
          </a:p>
          <a:p>
            <a:pPr algn="just">
              <a:buFont typeface="Arial" panose="020B0604020202020204" pitchFamily="34" charset="0"/>
              <a:buChar char="•"/>
            </a:pPr>
            <a:r>
              <a:rPr lang="en-GB" dirty="0">
                <a:solidFill>
                  <a:schemeClr val="tx1"/>
                </a:solidFill>
              </a:rPr>
              <a:t>Wearable devices like posture correctors exist but may be uncomfortable or inconvenient for long-term use.</a:t>
            </a:r>
            <a:endParaRPr lang="en-IN" dirty="0">
              <a:solidFill>
                <a:schemeClr val="tx1"/>
              </a:solidFill>
            </a:endParaRPr>
          </a:p>
        </p:txBody>
      </p:sp>
      <p:sp>
        <p:nvSpPr>
          <p:cNvPr id="5" name="Slide Number Placeholder 4">
            <a:extLst>
              <a:ext uri="{FF2B5EF4-FFF2-40B4-BE49-F238E27FC236}">
                <a16:creationId xmlns:a16="http://schemas.microsoft.com/office/drawing/2014/main" id="{A8D4C35B-198C-4ABA-2693-9281EB5958A1}"/>
              </a:ext>
            </a:extLst>
          </p:cNvPr>
          <p:cNvSpPr>
            <a:spLocks noGrp="1"/>
          </p:cNvSpPr>
          <p:nvPr>
            <p:ph type="sldNum" sz="quarter" idx="12"/>
          </p:nvPr>
        </p:nvSpPr>
        <p:spPr/>
        <p:txBody>
          <a:bodyPr/>
          <a:lstStyle/>
          <a:p>
            <a:fld id="{DE4CB378-4F50-4CCE-9659-BB7A6E40C702}" type="slidenum">
              <a:rPr lang="en-IN" smtClean="0"/>
              <a:t>5</a:t>
            </a:fld>
            <a:endParaRPr lang="en-IN"/>
          </a:p>
        </p:txBody>
      </p:sp>
    </p:spTree>
    <p:extLst>
      <p:ext uri="{BB962C8B-B14F-4D97-AF65-F5344CB8AC3E}">
        <p14:creationId xmlns:p14="http://schemas.microsoft.com/office/powerpoint/2010/main" val="61835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8D88-D683-C4D6-25C5-B0A14C3AE0D9}"/>
              </a:ext>
            </a:extLst>
          </p:cNvPr>
          <p:cNvSpPr>
            <a:spLocks noGrp="1"/>
          </p:cNvSpPr>
          <p:nvPr>
            <p:ph type="title"/>
          </p:nvPr>
        </p:nvSpPr>
        <p:spPr/>
        <p:txBody>
          <a:bodyPr/>
          <a:lstStyle/>
          <a:p>
            <a:r>
              <a:rPr lang="en-IN" dirty="0">
                <a:solidFill>
                  <a:schemeClr val="tx1"/>
                </a:solidFill>
              </a:rPr>
              <a:t>Proposed System</a:t>
            </a:r>
          </a:p>
        </p:txBody>
      </p:sp>
      <p:sp>
        <p:nvSpPr>
          <p:cNvPr id="3" name="Content Placeholder 2">
            <a:extLst>
              <a:ext uri="{FF2B5EF4-FFF2-40B4-BE49-F238E27FC236}">
                <a16:creationId xmlns:a16="http://schemas.microsoft.com/office/drawing/2014/main" id="{49AC728C-CD8F-A629-ADF3-E5249953DECB}"/>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To Develop a machine learning model to accurately detect and analyze posture using the camera on mobile and laptop devices.</a:t>
            </a:r>
          </a:p>
          <a:p>
            <a:pPr marL="0" indent="0">
              <a:buNone/>
            </a:pPr>
            <a:endParaRPr lang="en-GB" dirty="0">
              <a:solidFill>
                <a:schemeClr val="tx1"/>
              </a:solidFill>
            </a:endParaRPr>
          </a:p>
          <a:p>
            <a:pPr>
              <a:buFont typeface="Arial" panose="020B0604020202020204" pitchFamily="34" charset="0"/>
              <a:buChar char="•"/>
            </a:pPr>
            <a:r>
              <a:rPr lang="en-GB" dirty="0">
                <a:solidFill>
                  <a:schemeClr val="tx1"/>
                </a:solidFill>
              </a:rPr>
              <a:t>Integrate the model that provides real-time feedback and alerts users when they adopt poor posture.</a:t>
            </a:r>
          </a:p>
          <a:p>
            <a:pPr marL="0" indent="0">
              <a:buNone/>
            </a:pPr>
            <a:endParaRPr lang="en-GB" dirty="0">
              <a:solidFill>
                <a:schemeClr val="tx1"/>
              </a:solidFill>
            </a:endParaRPr>
          </a:p>
          <a:p>
            <a:pPr>
              <a:buFont typeface="Arial" panose="020B0604020202020204" pitchFamily="34" charset="0"/>
              <a:buChar char="•"/>
            </a:pPr>
            <a:r>
              <a:rPr lang="en-GB" dirty="0">
                <a:solidFill>
                  <a:schemeClr val="tx1"/>
                </a:solidFill>
              </a:rPr>
              <a:t>Utilize data analytics to track users' posture habits over time and provide personalized recommendations for improvement.</a:t>
            </a:r>
            <a:endParaRPr lang="en-IN" dirty="0">
              <a:solidFill>
                <a:schemeClr val="tx1"/>
              </a:solidFill>
            </a:endParaRPr>
          </a:p>
        </p:txBody>
      </p:sp>
      <p:sp>
        <p:nvSpPr>
          <p:cNvPr id="5" name="Slide Number Placeholder 4">
            <a:extLst>
              <a:ext uri="{FF2B5EF4-FFF2-40B4-BE49-F238E27FC236}">
                <a16:creationId xmlns:a16="http://schemas.microsoft.com/office/drawing/2014/main" id="{E805528E-1A0F-FEE4-D9AE-26739B9BFE32}"/>
              </a:ext>
            </a:extLst>
          </p:cNvPr>
          <p:cNvSpPr>
            <a:spLocks noGrp="1"/>
          </p:cNvSpPr>
          <p:nvPr>
            <p:ph type="sldNum" sz="quarter" idx="12"/>
          </p:nvPr>
        </p:nvSpPr>
        <p:spPr/>
        <p:txBody>
          <a:bodyPr/>
          <a:lstStyle/>
          <a:p>
            <a:fld id="{DE4CB378-4F50-4CCE-9659-BB7A6E40C702}" type="slidenum">
              <a:rPr lang="en-IN" smtClean="0"/>
              <a:t>6</a:t>
            </a:fld>
            <a:endParaRPr lang="en-IN"/>
          </a:p>
        </p:txBody>
      </p:sp>
    </p:spTree>
    <p:extLst>
      <p:ext uri="{BB962C8B-B14F-4D97-AF65-F5344CB8AC3E}">
        <p14:creationId xmlns:p14="http://schemas.microsoft.com/office/powerpoint/2010/main" val="134897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7894-339C-8A6D-A648-A0B469485DE0}"/>
              </a:ext>
            </a:extLst>
          </p:cNvPr>
          <p:cNvSpPr>
            <a:spLocks noGrp="1"/>
          </p:cNvSpPr>
          <p:nvPr>
            <p:ph type="title"/>
          </p:nvPr>
        </p:nvSpPr>
        <p:spPr/>
        <p:txBody>
          <a:bodyPr/>
          <a:lstStyle/>
          <a:p>
            <a:r>
              <a:rPr lang="en-GB" dirty="0">
                <a:solidFill>
                  <a:schemeClr val="tx1"/>
                </a:solidFill>
              </a:rPr>
              <a:t>Architecture</a:t>
            </a:r>
            <a:endParaRPr lang="en-IN" dirty="0">
              <a:solidFill>
                <a:schemeClr val="tx1"/>
              </a:solidFill>
            </a:endParaRPr>
          </a:p>
        </p:txBody>
      </p:sp>
      <p:sp>
        <p:nvSpPr>
          <p:cNvPr id="5" name="Slide Number Placeholder 4">
            <a:extLst>
              <a:ext uri="{FF2B5EF4-FFF2-40B4-BE49-F238E27FC236}">
                <a16:creationId xmlns:a16="http://schemas.microsoft.com/office/drawing/2014/main" id="{5ADC90F6-0DFB-9B00-ABDD-4F8C9003438B}"/>
              </a:ext>
            </a:extLst>
          </p:cNvPr>
          <p:cNvSpPr>
            <a:spLocks noGrp="1"/>
          </p:cNvSpPr>
          <p:nvPr>
            <p:ph type="sldNum" sz="quarter" idx="12"/>
          </p:nvPr>
        </p:nvSpPr>
        <p:spPr/>
        <p:txBody>
          <a:bodyPr/>
          <a:lstStyle/>
          <a:p>
            <a:fld id="{DE4CB378-4F50-4CCE-9659-BB7A6E40C702}" type="slidenum">
              <a:rPr lang="en-IN" smtClean="0"/>
              <a:t>7</a:t>
            </a:fld>
            <a:endParaRPr lang="en-IN"/>
          </a:p>
        </p:txBody>
      </p:sp>
      <p:pic>
        <p:nvPicPr>
          <p:cNvPr id="3" name="Picture 2"/>
          <p:cNvPicPr>
            <a:picLocks noChangeAspect="1"/>
          </p:cNvPicPr>
          <p:nvPr/>
        </p:nvPicPr>
        <p:blipFill>
          <a:blip r:embed="rId2"/>
          <a:stretch>
            <a:fillRect/>
          </a:stretch>
        </p:blipFill>
        <p:spPr>
          <a:xfrm>
            <a:off x="2489199" y="1916854"/>
            <a:ext cx="7411259" cy="4128345"/>
          </a:xfrm>
          <a:prstGeom prst="rect">
            <a:avLst/>
          </a:prstGeom>
        </p:spPr>
      </p:pic>
    </p:spTree>
    <p:extLst>
      <p:ext uri="{BB962C8B-B14F-4D97-AF65-F5344CB8AC3E}">
        <p14:creationId xmlns:p14="http://schemas.microsoft.com/office/powerpoint/2010/main" val="330176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191310777"/>
              </p:ext>
            </p:extLst>
          </p:nvPr>
        </p:nvGraphicFramePr>
        <p:xfrm>
          <a:off x="1096963" y="1846261"/>
          <a:ext cx="10058397" cy="4056827"/>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2081056">
                <a:tc>
                  <a:txBody>
                    <a:bodyPr/>
                    <a:lstStyle/>
                    <a:p>
                      <a:r>
                        <a:rPr lang="en-GB" sz="1800" b="0" i="0" kern="1200" dirty="0">
                          <a:solidFill>
                            <a:schemeClr val="dk1"/>
                          </a:solidFill>
                          <a:effectLst/>
                          <a:latin typeface="+mn-lt"/>
                          <a:ea typeface="+mn-ea"/>
                          <a:cs typeface="+mn-cs"/>
                        </a:rPr>
                        <a:t>A RTSC (Real Time &amp; Self Calibrating) Algorithm Based on Tri-axial Accelerometer Signals for the Detection of Human Posture and Activity" by </a:t>
                      </a:r>
                      <a:r>
                        <a:rPr lang="en-GB" sz="1800" b="0" i="0" kern="1200" dirty="0" err="1">
                          <a:solidFill>
                            <a:schemeClr val="dk1"/>
                          </a:solidFill>
                          <a:effectLst/>
                          <a:latin typeface="+mn-lt"/>
                          <a:ea typeface="+mn-ea"/>
                          <a:cs typeface="+mn-cs"/>
                        </a:rPr>
                        <a:t>Curone</a:t>
                      </a:r>
                      <a:r>
                        <a:rPr lang="en-GB" sz="1800" b="0" i="0" kern="1200" dirty="0">
                          <a:solidFill>
                            <a:schemeClr val="dk1"/>
                          </a:solidFill>
                          <a:effectLst/>
                          <a:latin typeface="+mn-lt"/>
                          <a:ea typeface="+mn-ea"/>
                          <a:cs typeface="+mn-cs"/>
                        </a:rPr>
                        <a:t> et al., 2010</a:t>
                      </a:r>
                      <a:endParaRPr lang="en-IN" dirty="0"/>
                    </a:p>
                  </a:txBody>
                  <a:tcPr/>
                </a:tc>
                <a:tc>
                  <a:txBody>
                    <a:bodyPr/>
                    <a:lstStyle/>
                    <a:p>
                      <a:r>
                        <a:rPr lang="en-GB" sz="1800" b="0" i="0" kern="1200" dirty="0">
                          <a:solidFill>
                            <a:schemeClr val="dk1"/>
                          </a:solidFill>
                          <a:effectLst/>
                          <a:latin typeface="+mn-lt"/>
                          <a:ea typeface="+mn-ea"/>
                          <a:cs typeface="+mn-cs"/>
                        </a:rPr>
                        <a:t>Real-time, Self-calibrating, Adaptive</a:t>
                      </a:r>
                      <a:endParaRPr lang="en-IN" dirty="0"/>
                    </a:p>
                  </a:txBody>
                  <a:tcPr/>
                </a:tc>
                <a:tc>
                  <a:txBody>
                    <a:bodyPr/>
                    <a:lstStyle/>
                    <a:p>
                      <a:r>
                        <a:rPr lang="en-GB" sz="1800" b="0" i="0" kern="1200" dirty="0">
                          <a:solidFill>
                            <a:schemeClr val="dk1"/>
                          </a:solidFill>
                          <a:effectLst/>
                          <a:latin typeface="+mn-lt"/>
                          <a:ea typeface="+mn-ea"/>
                          <a:cs typeface="+mn-cs"/>
                        </a:rPr>
                        <a:t>Accelerometer-only, Computational complexity</a:t>
                      </a:r>
                      <a:endParaRPr lang="en-IN" dirty="0"/>
                    </a:p>
                  </a:txBody>
                  <a:tcPr/>
                </a:tc>
                <a:extLst>
                  <a:ext uri="{0D108BD9-81ED-4DB2-BD59-A6C34878D82A}">
                    <a16:rowId xmlns:a16="http://schemas.microsoft.com/office/drawing/2014/main" val="3585247155"/>
                  </a:ext>
                </a:extLst>
              </a:tr>
              <a:tr h="1423880">
                <a:tc>
                  <a:txBody>
                    <a:bodyPr/>
                    <a:lstStyle/>
                    <a:p>
                      <a:r>
                        <a:rPr lang="en-GB" sz="1800" b="0" i="0" kern="1200" dirty="0">
                          <a:solidFill>
                            <a:schemeClr val="dk1"/>
                          </a:solidFill>
                          <a:effectLst/>
                          <a:latin typeface="+mn-lt"/>
                          <a:ea typeface="+mn-ea"/>
                          <a:cs typeface="+mn-cs"/>
                        </a:rPr>
                        <a:t>Bearing Defect Detection Using Onboard Accelerometer Measurements" by Donelson and </a:t>
                      </a:r>
                      <a:r>
                        <a:rPr lang="en-GB" sz="1800" b="0" i="0" kern="1200" dirty="0" err="1">
                          <a:solidFill>
                            <a:schemeClr val="dk1"/>
                          </a:solidFill>
                          <a:effectLst/>
                          <a:latin typeface="+mn-lt"/>
                          <a:ea typeface="+mn-ea"/>
                          <a:cs typeface="+mn-cs"/>
                        </a:rPr>
                        <a:t>Dicus</a:t>
                      </a:r>
                      <a:r>
                        <a:rPr lang="en-GB" sz="1800" b="0" i="0" kern="1200" dirty="0">
                          <a:solidFill>
                            <a:schemeClr val="dk1"/>
                          </a:solidFill>
                          <a:effectLst/>
                          <a:latin typeface="+mn-lt"/>
                          <a:ea typeface="+mn-ea"/>
                          <a:cs typeface="+mn-cs"/>
                        </a:rPr>
                        <a:t>, 2002</a:t>
                      </a:r>
                      <a:endParaRPr lang="en-IN" dirty="0"/>
                    </a:p>
                  </a:txBody>
                  <a:tcPr/>
                </a:tc>
                <a:tc>
                  <a:txBody>
                    <a:bodyPr/>
                    <a:lstStyle/>
                    <a:p>
                      <a:r>
                        <a:rPr lang="en-GB" sz="1800" b="0" i="0" kern="1200" dirty="0">
                          <a:solidFill>
                            <a:schemeClr val="dk1"/>
                          </a:solidFill>
                          <a:effectLst/>
                          <a:latin typeface="+mn-lt"/>
                          <a:ea typeface="+mn-ea"/>
                          <a:cs typeface="+mn-cs"/>
                        </a:rPr>
                        <a:t>Predictive maintenance, Reduce downtime</a:t>
                      </a:r>
                      <a:endParaRPr lang="en-IN" dirty="0"/>
                    </a:p>
                  </a:txBody>
                  <a:tcPr/>
                </a:tc>
                <a:tc>
                  <a:txBody>
                    <a:bodyPr/>
                    <a:lstStyle/>
                    <a:p>
                      <a:r>
                        <a:rPr lang="en-GB" sz="1800" b="0" i="0" kern="1200" dirty="0">
                          <a:solidFill>
                            <a:schemeClr val="dk1"/>
                          </a:solidFill>
                          <a:effectLst/>
                          <a:latin typeface="+mn-lt"/>
                          <a:ea typeface="+mn-ea"/>
                          <a:cs typeface="+mn-cs"/>
                        </a:rPr>
                        <a:t>Specific to bearings, Tailoring required</a:t>
                      </a:r>
                      <a:endParaRPr lang="en-IN" dirty="0"/>
                    </a:p>
                  </a:txBody>
                  <a:tcPr/>
                </a:tc>
                <a:extLst>
                  <a:ext uri="{0D108BD9-81ED-4DB2-BD59-A6C34878D82A}">
                    <a16:rowId xmlns:a16="http://schemas.microsoft.com/office/drawing/2014/main" val="170864400"/>
                  </a:ext>
                </a:extLst>
              </a:tr>
            </a:tbl>
          </a:graphicData>
        </a:graphic>
      </p:graphicFrame>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8</a:t>
            </a:fld>
            <a:endParaRPr lang="en-IN"/>
          </a:p>
        </p:txBody>
      </p:sp>
    </p:spTree>
    <p:extLst>
      <p:ext uri="{BB962C8B-B14F-4D97-AF65-F5344CB8AC3E}">
        <p14:creationId xmlns:p14="http://schemas.microsoft.com/office/powerpoint/2010/main" val="16145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2683396945"/>
              </p:ext>
            </p:extLst>
          </p:nvPr>
        </p:nvGraphicFramePr>
        <p:xfrm>
          <a:off x="1096963" y="1846261"/>
          <a:ext cx="10058397" cy="3362541"/>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1386770">
                <a:tc>
                  <a:txBody>
                    <a:bodyPr/>
                    <a:lstStyle/>
                    <a:p>
                      <a:r>
                        <a:rPr lang="en-GB" sz="1800" b="0" i="0" kern="1200" dirty="0">
                          <a:solidFill>
                            <a:schemeClr val="dk1"/>
                          </a:solidFill>
                          <a:effectLst/>
                          <a:latin typeface="+mn-lt"/>
                          <a:ea typeface="+mn-ea"/>
                          <a:cs typeface="+mn-cs"/>
                        </a:rPr>
                        <a:t>"Clinical Applications of Sensors for Human Posture and Movement Analysis: A Review" by Wong et al., 2007           </a:t>
                      </a:r>
                    </a:p>
                  </a:txBody>
                  <a:tcPr/>
                </a:tc>
                <a:tc>
                  <a:txBody>
                    <a:bodyPr/>
                    <a:lstStyle/>
                    <a:p>
                      <a:r>
                        <a:rPr lang="en-GB" sz="1800" b="0" i="0" kern="1200" dirty="0">
                          <a:solidFill>
                            <a:schemeClr val="dk1"/>
                          </a:solidFill>
                          <a:effectLst/>
                          <a:latin typeface="+mn-lt"/>
                          <a:ea typeface="+mn-ea"/>
                          <a:cs typeface="+mn-cs"/>
                        </a:rPr>
                        <a:t>Comprehensive review, Clinical applications</a:t>
                      </a:r>
                      <a:endParaRPr lang="en-IN" dirty="0"/>
                    </a:p>
                  </a:txBody>
                  <a:tcPr/>
                </a:tc>
                <a:tc>
                  <a:txBody>
                    <a:bodyPr/>
                    <a:lstStyle/>
                    <a:p>
                      <a:r>
                        <a:rPr lang="en-GB" sz="1800" b="0" i="0" kern="1200" dirty="0">
                          <a:solidFill>
                            <a:schemeClr val="dk1"/>
                          </a:solidFill>
                          <a:effectLst/>
                          <a:latin typeface="+mn-lt"/>
                          <a:ea typeface="+mn-ea"/>
                          <a:cs typeface="+mn-cs"/>
                        </a:rPr>
                        <a:t>Not a specific solution, Potentially outdated</a:t>
                      </a:r>
                      <a:endParaRPr lang="en-IN" dirty="0"/>
                    </a:p>
                  </a:txBody>
                  <a:tcPr/>
                </a:tc>
                <a:extLst>
                  <a:ext uri="{0D108BD9-81ED-4DB2-BD59-A6C34878D82A}">
                    <a16:rowId xmlns:a16="http://schemas.microsoft.com/office/drawing/2014/main" val="3585247155"/>
                  </a:ext>
                </a:extLst>
              </a:tr>
              <a:tr h="1423880">
                <a:tc>
                  <a:txBody>
                    <a:bodyPr/>
                    <a:lstStyle/>
                    <a:p>
                      <a:r>
                        <a:rPr lang="en-GB" sz="1800" b="0" i="0" kern="1200" dirty="0">
                          <a:solidFill>
                            <a:schemeClr val="dk1"/>
                          </a:solidFill>
                          <a:effectLst/>
                          <a:latin typeface="+mn-lt"/>
                          <a:ea typeface="+mn-ea"/>
                          <a:cs typeface="+mn-cs"/>
                        </a:rPr>
                        <a:t>Design of an Inline Accelerometer-Based Inclination Sensing System" by Yao et al., 2012</a:t>
                      </a:r>
                      <a:endParaRPr lang="en-IN" dirty="0"/>
                    </a:p>
                  </a:txBody>
                  <a:tcPr/>
                </a:tc>
                <a:tc>
                  <a:txBody>
                    <a:bodyPr/>
                    <a:lstStyle/>
                    <a:p>
                      <a:r>
                        <a:rPr lang="en-GB" sz="1800" b="0" i="0" kern="1200" dirty="0">
                          <a:solidFill>
                            <a:schemeClr val="dk1"/>
                          </a:solidFill>
                          <a:effectLst/>
                          <a:latin typeface="+mn-lt"/>
                          <a:ea typeface="+mn-ea"/>
                          <a:cs typeface="+mn-cs"/>
                        </a:rPr>
                        <a:t>Inclination sensing, Practical considerations</a:t>
                      </a:r>
                      <a:endParaRPr lang="en-IN" dirty="0"/>
                    </a:p>
                  </a:txBody>
                  <a:tcPr/>
                </a:tc>
                <a:tc>
                  <a:txBody>
                    <a:bodyPr/>
                    <a:lstStyle/>
                    <a:p>
                      <a:r>
                        <a:rPr lang="en-GB" sz="1800" b="0" i="0" kern="1200" dirty="0">
                          <a:solidFill>
                            <a:schemeClr val="dk1"/>
                          </a:solidFill>
                          <a:effectLst/>
                          <a:latin typeface="+mn-lt"/>
                          <a:ea typeface="+mn-ea"/>
                          <a:cs typeface="+mn-cs"/>
                        </a:rPr>
                        <a:t>Limited to inclination, Custom hardware</a:t>
                      </a:r>
                      <a:endParaRPr lang="en-IN" dirty="0"/>
                    </a:p>
                  </a:txBody>
                  <a:tcPr/>
                </a:tc>
                <a:extLst>
                  <a:ext uri="{0D108BD9-81ED-4DB2-BD59-A6C34878D82A}">
                    <a16:rowId xmlns:a16="http://schemas.microsoft.com/office/drawing/2014/main" val="170864400"/>
                  </a:ext>
                </a:extLst>
              </a:tr>
            </a:tbl>
          </a:graphicData>
        </a:graphic>
      </p:graphicFrame>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9</a:t>
            </a:fld>
            <a:endParaRPr lang="en-IN"/>
          </a:p>
        </p:txBody>
      </p:sp>
    </p:spTree>
    <p:extLst>
      <p:ext uri="{BB962C8B-B14F-4D97-AF65-F5344CB8AC3E}">
        <p14:creationId xmlns:p14="http://schemas.microsoft.com/office/powerpoint/2010/main" val="10418489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1093</Words>
  <Application>Microsoft Office PowerPoint</Application>
  <PresentationFormat>Widescreen</PresentationFormat>
  <Paragraphs>144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Retrospect</vt:lpstr>
      <vt:lpstr>PowerPoint Presentation</vt:lpstr>
      <vt:lpstr>Content</vt:lpstr>
      <vt:lpstr>Objective</vt:lpstr>
      <vt:lpstr>Problem Statement</vt:lpstr>
      <vt:lpstr>Existing System</vt:lpstr>
      <vt:lpstr>Proposed System</vt:lpstr>
      <vt:lpstr>Architecture</vt:lpstr>
      <vt:lpstr>Literature Survey</vt:lpstr>
      <vt:lpstr>Literature Survey</vt:lpstr>
      <vt:lpstr>Literature Survey</vt:lpstr>
      <vt:lpstr>Modules</vt:lpstr>
      <vt:lpstr>Data Acquisition And Preprocessing Module</vt:lpstr>
      <vt:lpstr>Feature Extraction Module </vt:lpstr>
      <vt:lpstr>Posture Classification Module</vt:lpstr>
      <vt:lpstr>Alert Generation Module</vt:lpstr>
      <vt:lpstr>Data Logging And Analytics Module Data Logging</vt:lpstr>
      <vt:lpstr>User Interface Module</vt:lpstr>
      <vt:lpstr>Sample Output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vignesh</dc:creator>
  <cp:lastModifiedBy>spark sarathy</cp:lastModifiedBy>
  <cp:revision>4</cp:revision>
  <dcterms:modified xsi:type="dcterms:W3CDTF">2025-04-10T07:12:08Z</dcterms:modified>
</cp:coreProperties>
</file>