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64" r:id="rId3"/>
    <p:sldId id="289" r:id="rId4"/>
    <p:sldId id="258" r:id="rId5"/>
    <p:sldId id="290" r:id="rId6"/>
    <p:sldId id="265" r:id="rId7"/>
    <p:sldId id="266" r:id="rId8"/>
    <p:sldId id="267" r:id="rId9"/>
    <p:sldId id="268" r:id="rId10"/>
    <p:sldId id="260" r:id="rId11"/>
    <p:sldId id="291" r:id="rId12"/>
    <p:sldId id="292" r:id="rId13"/>
    <p:sldId id="261" r:id="rId14"/>
    <p:sldId id="262" r:id="rId15"/>
    <p:sldId id="263" r:id="rId16"/>
    <p:sldId id="287" r:id="rId17"/>
    <p:sldId id="41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3"/>
    <p:restoredTop sz="94633"/>
  </p:normalViewPr>
  <p:slideViewPr>
    <p:cSldViewPr snapToGrid="0" snapToObjects="1">
      <p:cViewPr varScale="1">
        <p:scale>
          <a:sx n="141" d="100"/>
          <a:sy n="14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 b="1" i="0">
                <a:latin typeface="+mj-lt"/>
                <a:ea typeface="+mj-ea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+mn-ea"/>
                <a:ea typeface="+mn-ea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4B5B4EBD-E418-482E-90F8-EA5F57C849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757-2567-416D-B5EE-28EA98E1BC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D94-3BAD-4C69-A0C6-8613BA005A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charset="0"/>
                <a:ea typeface="+mn-ea"/>
                <a:cs typeface="Helvetica" charset="0"/>
              </a:defRPr>
            </a:lvl1pPr>
            <a:lvl2pPr>
              <a:defRPr baseline="0">
                <a:latin typeface="Calibri" charset="0"/>
                <a:ea typeface="+mn-ea"/>
                <a:cs typeface="Helvetica" charset="0"/>
              </a:defRPr>
            </a:lvl2pPr>
            <a:lvl3pPr>
              <a:defRPr baseline="0">
                <a:latin typeface="Calibri" charset="0"/>
                <a:ea typeface="+mn-ea"/>
                <a:cs typeface="Helvetica" charset="0"/>
              </a:defRPr>
            </a:lvl3pPr>
            <a:lvl4pPr>
              <a:defRPr baseline="0">
                <a:latin typeface="Calibri" charset="0"/>
                <a:ea typeface="+mn-ea"/>
                <a:cs typeface="Helvetica" charset="0"/>
              </a:defRPr>
            </a:lvl4pPr>
            <a:lvl5pPr>
              <a:defRPr baseline="0">
                <a:latin typeface="Calibri" charset="0"/>
                <a:ea typeface="+mn-ea"/>
                <a:cs typeface="Helvetica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6B3C1F88-4297-4FBB-A407-1D896C7232E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E489B765-A0E3-4C6C-A731-B1E50F21CC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FBE9-D5FD-495F-9738-0DAAC8A934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3D0D-6117-49C0-A512-BD1CDDAF6F8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4D272D84-1BE5-47A7-B31C-4059CFC027F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0AE-D20D-4F4F-8FC1-25A97E138A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AF7-01CE-42F7-80FE-170C52B6F3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6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4FB-464C-41D8-B4E2-7960D986AE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E3B0408-2C4B-4D71-B497-AE5B2D8BE72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Calibri" charset="0"/>
          <a:ea typeface="+mj-ea"/>
          <a:cs typeface="Helvetica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98386"/>
            <a:ext cx="9144000" cy="1470025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DengXian" charset="-122"/>
                <a:ea typeface="DengXian" charset="-122"/>
                <a:cs typeface="DengXian" charset="-122"/>
              </a:rPr>
              <a:t>实验</a:t>
            </a:r>
            <a:r>
              <a:rPr kumimoji="1" lang="zh-Hans" altLang="en-US" sz="4000" b="1" dirty="0">
                <a:latin typeface="DengXian" charset="-122"/>
                <a:ea typeface="DengXian" charset="-122"/>
                <a:cs typeface="DengXian" charset="-122"/>
              </a:rPr>
              <a:t>二</a:t>
            </a:r>
            <a:r>
              <a:rPr kumimoji="1" lang="zh-CN" altLang="en-US" sz="4000" b="1" dirty="0">
                <a:latin typeface="DengXian" charset="-122"/>
                <a:ea typeface="DengXian" charset="-122"/>
                <a:cs typeface="DengXian" charset="-122"/>
              </a:rPr>
              <a:t>  </a:t>
            </a:r>
            <a:r>
              <a:rPr kumimoji="1" lang="zh-Hans" altLang="en-US" sz="4000" dirty="0">
                <a:latin typeface="DengXian" charset="-122"/>
                <a:ea typeface="DengXian" charset="-122"/>
                <a:cs typeface="DengXian" charset="-122"/>
              </a:rPr>
              <a:t>语义</a:t>
            </a:r>
            <a:r>
              <a:rPr kumimoji="1" lang="zh-CN" altLang="en-US" sz="4000" b="1" dirty="0">
                <a:latin typeface="DengXian" charset="-122"/>
                <a:ea typeface="DengXian" charset="-122"/>
                <a:cs typeface="DengXian" charset="-122"/>
              </a:rPr>
              <a:t>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4852" y="4392710"/>
            <a:ext cx="6400800" cy="172979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800" dirty="0">
                <a:cs typeface="DengXian" charset="-122"/>
              </a:rPr>
              <a:t>老师：戴新宇</a:t>
            </a:r>
            <a:endParaRPr kumimoji="1" lang="en-US" altLang="zh-CN" sz="2800" dirty="0">
              <a:cs typeface="DengXian" charset="-122"/>
            </a:endParaRPr>
          </a:p>
          <a:p>
            <a:r>
              <a:rPr kumimoji="1" lang="zh-CN" altLang="en-US" sz="2800" dirty="0">
                <a:cs typeface="DengXian" charset="-122"/>
              </a:rPr>
              <a:t>助教：</a:t>
            </a:r>
            <a:r>
              <a:rPr kumimoji="1" lang="zh-Hans" altLang="en-US" sz="2800" dirty="0">
                <a:cs typeface="DengXian" charset="-122"/>
              </a:rPr>
              <a:t>周琳</a:t>
            </a:r>
            <a:r>
              <a:rPr kumimoji="1" lang="zh-CN" altLang="en-US" sz="2800" dirty="0">
                <a:cs typeface="DengXian" charset="-122"/>
              </a:rPr>
              <a:t>，欧阳亚文</a:t>
            </a:r>
            <a:endParaRPr kumimoji="1" lang="en-US" altLang="zh-CN" sz="2800" dirty="0">
              <a:cs typeface="DengXian" charset="-122"/>
            </a:endParaRPr>
          </a:p>
          <a:p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{</a:t>
            </a:r>
            <a:r>
              <a:rPr kumimoji="1" lang="en-US" altLang="zh-Hans" sz="2800" dirty="0" err="1">
                <a:latin typeface="+mj-lt"/>
                <a:ea typeface="DengXian" charset="-122"/>
                <a:cs typeface="DengXian" charset="-122"/>
              </a:rPr>
              <a:t>zhoul</a:t>
            </a:r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>
                <a:latin typeface="+mj-lt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ouyangyw</a:t>
            </a:r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}@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nlp.nju.edu.cn</a:t>
            </a:r>
            <a:endParaRPr kumimoji="1" lang="en-US" altLang="zh-CN" sz="2800" dirty="0">
              <a:latin typeface="+mj-lt"/>
              <a:ea typeface="DengXian" charset="-122"/>
              <a:cs typeface="DengXian" charset="-122"/>
            </a:endParaRPr>
          </a:p>
          <a:p>
            <a:r>
              <a:rPr kumimoji="1" lang="zh-CN" altLang="en-US" sz="2800" dirty="0">
                <a:latin typeface="+mn-lt"/>
                <a:cs typeface="DengXian" charset="-122"/>
              </a:rPr>
              <a:t>或者在课程 </a:t>
            </a:r>
            <a:r>
              <a:rPr kumimoji="1" lang="en-US" altLang="zh-CN" sz="2800" dirty="0">
                <a:latin typeface="+mn-lt"/>
                <a:cs typeface="DengXian" charset="-122"/>
              </a:rPr>
              <a:t>QQ</a:t>
            </a:r>
            <a:r>
              <a:rPr kumimoji="1" lang="zh-CN" altLang="en-US" sz="2800" dirty="0">
                <a:latin typeface="+mn-lt"/>
                <a:cs typeface="DengXian" charset="-122"/>
              </a:rPr>
              <a:t> 群中联系</a:t>
            </a:r>
            <a:endParaRPr kumimoji="1" lang="en-US" altLang="zh-CN" sz="2800" dirty="0">
              <a:latin typeface="+mn-lt"/>
              <a:cs typeface="DengXian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915057" y="288567"/>
            <a:ext cx="1785520" cy="1785520"/>
            <a:chOff x="702365" y="155503"/>
            <a:chExt cx="1987826" cy="1987826"/>
          </a:xfrm>
        </p:grpSpPr>
        <p:sp>
          <p:nvSpPr>
            <p:cNvPr id="6" name="椭圆 5"/>
            <p:cNvSpPr/>
            <p:nvPr/>
          </p:nvSpPr>
          <p:spPr>
            <a:xfrm>
              <a:off x="702365" y="155503"/>
              <a:ext cx="1987826" cy="19878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951" y="302224"/>
              <a:ext cx="1606933" cy="1694384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3"/>
          <a:stretch/>
        </p:blipFill>
        <p:spPr>
          <a:xfrm>
            <a:off x="5511750" y="530053"/>
            <a:ext cx="1277670" cy="13025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9400" y="661183"/>
            <a:ext cx="208026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FZSuXinShiLiuKaiS-R-GB" charset="-122"/>
                <a:ea typeface="FZSuXinShiLiuKaiS-R-GB" charset="-122"/>
                <a:cs typeface="FZSuXinShiLiuKaiS-R-GB" charset="-122"/>
              </a:rPr>
              <a:t>计算机科学</a:t>
            </a:r>
            <a:endParaRPr kumimoji="1" lang="en-US" altLang="zh-CN" sz="2800" dirty="0">
              <a:solidFill>
                <a:schemeClr val="bg1">
                  <a:lumMod val="50000"/>
                </a:schemeClr>
              </a:solidFill>
              <a:latin typeface="FZSuXinShiLiuKaiS-R-GB" charset="-122"/>
              <a:ea typeface="FZSuXinShiLiuKaiS-R-GB" charset="-122"/>
              <a:cs typeface="FZSuXinShiLiuKaiS-R-GB" charset="-122"/>
            </a:endParaRPr>
          </a:p>
          <a:p>
            <a:pPr algn="r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FZSuXinShiLiuKaiS-R-GB" charset="-122"/>
                <a:ea typeface="FZSuXinShiLiuKaiS-R-GB" charset="-122"/>
                <a:cs typeface="FZSuXinShiLiuKaiS-R-GB" charset="-122"/>
              </a:rPr>
              <a:t>  与技术系</a:t>
            </a:r>
          </a:p>
        </p:txBody>
      </p:sp>
    </p:spTree>
    <p:extLst>
      <p:ext uri="{BB962C8B-B14F-4D97-AF65-F5344CB8AC3E}">
        <p14:creationId xmlns:p14="http://schemas.microsoft.com/office/powerpoint/2010/main" val="382931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压缩包内容</a:t>
            </a:r>
            <a:r>
              <a:rPr kumimoji="1" lang="zh-CN" altLang="en-US" b="1" dirty="0">
                <a:solidFill>
                  <a:srgbClr val="FF0000"/>
                </a:solidFill>
              </a:rPr>
              <a:t>至少</a:t>
            </a:r>
            <a:r>
              <a:rPr kumimoji="1" lang="zh-CN" altLang="en-US" dirty="0"/>
              <a:t>包含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请遵循右侧的压缩包结构！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源代码（*</a:t>
            </a:r>
            <a:r>
              <a:rPr kumimoji="1" lang="en-US" altLang="zh-CN" dirty="0"/>
              <a:t>.l,</a:t>
            </a:r>
            <a:r>
              <a:rPr kumimoji="1" lang="zh-CN" altLang="en-US" dirty="0"/>
              <a:t> *</a:t>
            </a:r>
            <a:r>
              <a:rPr kumimoji="1" lang="en-US" altLang="zh-CN" dirty="0"/>
              <a:t>.y,</a:t>
            </a:r>
            <a:r>
              <a:rPr kumimoji="1" lang="zh-CN" altLang="en-US" dirty="0"/>
              <a:t> 其他 </a:t>
            </a:r>
            <a:r>
              <a:rPr kumimoji="1" lang="en-US" altLang="zh-CN" dirty="0"/>
              <a:t>.h,</a:t>
            </a:r>
            <a:r>
              <a:rPr kumimoji="1" lang="zh-CN" altLang="en-US" dirty="0"/>
              <a:t> </a:t>
            </a:r>
            <a:r>
              <a:rPr kumimoji="1" lang="en-US" altLang="zh-CN" dirty="0"/>
              <a:t>.c</a:t>
            </a:r>
            <a:r>
              <a:rPr kumimoji="1" lang="zh-CN" altLang="en-US" dirty="0"/>
              <a:t> 文件）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尽量遵循优秀代码规范，有必要注释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请使用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，可以自建，即便使用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提供的版本，请一并放在代码文件夹内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可执行文件（命名为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推荐 </a:t>
            </a:r>
            <a:r>
              <a:rPr kumimoji="1" lang="en-US" altLang="zh-CN" dirty="0"/>
              <a:t>pdf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docx</a:t>
            </a:r>
            <a:r>
              <a:rPr kumimoji="1" lang="zh-CN" altLang="en-US" dirty="0"/>
              <a:t> 也可以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报告内容包括个人信息、</a:t>
            </a:r>
            <a:r>
              <a:rPr lang="zh-CN" altLang="en-US" dirty="0">
                <a:latin typeface="+mn-ea"/>
              </a:rPr>
              <a:t>完成的功能点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实现方法，用到的数据结构表示，编译运行方法，实验总结等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b="1" dirty="0">
                <a:latin typeface="+mn-ea"/>
              </a:rPr>
              <a:t>不要贴大段代码，篇幅</a:t>
            </a:r>
            <a:r>
              <a:rPr lang="zh-CN" altLang="en-US" b="1" dirty="0">
                <a:latin typeface="+mn-lt"/>
              </a:rPr>
              <a:t>不超过 </a:t>
            </a:r>
            <a:r>
              <a:rPr lang="en-US" altLang="zh-CN" b="1" dirty="0">
                <a:latin typeface="+mn-lt"/>
              </a:rPr>
              <a:t>4</a:t>
            </a:r>
            <a:r>
              <a:rPr lang="zh-CN" altLang="en-US" b="1" dirty="0">
                <a:latin typeface="+mn-lt"/>
              </a:rPr>
              <a:t> 页</a:t>
            </a:r>
            <a:endParaRPr lang="en-US" altLang="zh-CN" b="1" dirty="0">
              <a:latin typeface="+mn-lt"/>
            </a:endParaRPr>
          </a:p>
          <a:p>
            <a:pPr lvl="1"/>
            <a:r>
              <a:rPr kumimoji="1" lang="en-US" altLang="zh-CN" dirty="0">
                <a:latin typeface="+mn-lt"/>
              </a:rPr>
              <a:t>README</a:t>
            </a:r>
            <a:r>
              <a:rPr kumimoji="1" lang="zh-CN" altLang="en-US" dirty="0">
                <a:latin typeface="+mn-lt"/>
              </a:rPr>
              <a:t> 可选</a:t>
            </a:r>
            <a:endParaRPr kumimoji="1" lang="en-US" altLang="zh-CN" dirty="0">
              <a:latin typeface="+mn-lt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A2192D-83BF-794E-956D-C6A0AD08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62" y="903635"/>
            <a:ext cx="1963230" cy="32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实验提交</a:t>
            </a:r>
            <a:r>
              <a:rPr kumimoji="1" lang="en-US" altLang="zh-CN" dirty="0"/>
              <a:t>(</a:t>
            </a:r>
            <a:r>
              <a:rPr kumimoji="1" lang="en-US" altLang="zh-Hans" dirty="0"/>
              <a:t>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提交平台：</a:t>
            </a:r>
            <a:r>
              <a:rPr kumimoji="1" lang="en-US" altLang="zh-CN" dirty="0">
                <a:hlinkClick r:id="rId2"/>
              </a:rPr>
              <a:t>http://cslabcms.nju.edu.cn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独立完成，以个人提交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无特殊情况不接受其他提交方式</a:t>
            </a:r>
            <a:endParaRPr kumimoji="1" lang="en-US" altLang="zh-CN" dirty="0"/>
          </a:p>
          <a:p>
            <a:r>
              <a:rPr kumimoji="1" lang="zh-CN" altLang="en-US" dirty="0"/>
              <a:t>提交</a:t>
            </a:r>
            <a:r>
              <a:rPr kumimoji="1" lang="en" altLang="zh-CN" dirty="0"/>
              <a:t>Project2 </a:t>
            </a:r>
            <a:r>
              <a:rPr kumimoji="1" lang="zh-CN" altLang="en-US" dirty="0"/>
              <a:t>语义分析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所有内容打包并压缩，命名为学号</a:t>
            </a:r>
            <a:r>
              <a:rPr kumimoji="1" lang="en-US" altLang="zh-CN" dirty="0"/>
              <a:t>+”_”+lab2.</a:t>
            </a:r>
            <a:r>
              <a:rPr kumimoji="1" lang="en-US" altLang="zh-CN" b="1" dirty="0"/>
              <a:t>zip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tar.gz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141220001_lab2.zip</a:t>
            </a:r>
          </a:p>
          <a:p>
            <a:pPr lvl="1"/>
            <a:r>
              <a:rPr kumimoji="1" lang="zh-CN" altLang="en-US" dirty="0"/>
              <a:t>其他要求与实验一相同</a:t>
            </a:r>
            <a:endParaRPr kumimoji="1" lang="en-US" altLang="zh-CN" dirty="0"/>
          </a:p>
          <a:p>
            <a:r>
              <a:rPr kumimoji="1" lang="zh-CN" altLang="en-US" dirty="0"/>
              <a:t>截止日期：</a:t>
            </a:r>
            <a:r>
              <a:rPr kumimoji="1" lang="en-US" altLang="zh-Hans" b="1" dirty="0">
                <a:solidFill>
                  <a:srgbClr val="FF0000"/>
                </a:solidFill>
              </a:rPr>
              <a:t>4</a:t>
            </a:r>
            <a:r>
              <a:rPr kumimoji="1" lang="zh-CN" altLang="en-US" b="1" dirty="0">
                <a:solidFill>
                  <a:srgbClr val="FF0000"/>
                </a:solidFill>
              </a:rPr>
              <a:t>月</a:t>
            </a:r>
            <a:r>
              <a:rPr kumimoji="1" lang="en-US" altLang="zh-Hans" b="1" dirty="0">
                <a:solidFill>
                  <a:srgbClr val="FF0000"/>
                </a:solidFill>
              </a:rPr>
              <a:t>28</a:t>
            </a:r>
            <a:r>
              <a:rPr kumimoji="1" lang="zh-CN" altLang="en-US" b="1" dirty="0">
                <a:solidFill>
                  <a:srgbClr val="FF0000"/>
                </a:solidFill>
              </a:rPr>
              <a:t>日，</a:t>
            </a:r>
            <a:r>
              <a:rPr kumimoji="1" lang="en-US" altLang="zh-CN" b="1" dirty="0">
                <a:solidFill>
                  <a:srgbClr val="FF0000"/>
                </a:solidFill>
              </a:rPr>
              <a:t>23:59:59</a:t>
            </a:r>
            <a:r>
              <a:rPr kumimoji="1" lang="zh-CN" altLang="en-US" dirty="0"/>
              <a:t>，请尽量不要在此之前的几分钟提交，网络有风险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实验提交</a:t>
            </a:r>
            <a:r>
              <a:rPr kumimoji="1" lang="en-US" altLang="zh-CN" dirty="0"/>
              <a:t>(</a:t>
            </a:r>
            <a:r>
              <a:rPr kumimoji="1" lang="en-US" altLang="zh-Hans" dirty="0"/>
              <a:t>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4447306"/>
          </a:xfrm>
        </p:spPr>
        <p:txBody>
          <a:bodyPr>
            <a:normAutofit/>
          </a:bodyPr>
          <a:lstStyle/>
          <a:p>
            <a:r>
              <a:rPr lang="zh-CN" altLang="en-US" dirty="0"/>
              <a:t>补交相关事宜</a:t>
            </a:r>
            <a:r>
              <a:rPr lang="en-US" altLang="zh-CN" dirty="0"/>
              <a:t>: </a:t>
            </a:r>
            <a:r>
              <a:rPr lang="zh-CN" altLang="en-US" dirty="0"/>
              <a:t>补交通过邮箱进行，请按照上页要求打包后发送至邮 箱 </a:t>
            </a:r>
            <a:r>
              <a:rPr lang="en" altLang="zh-CN" dirty="0">
                <a:solidFill>
                  <a:srgbClr val="FF0000"/>
                </a:solidFill>
              </a:rPr>
              <a:t>maimengotz@163.com </a:t>
            </a:r>
            <a:r>
              <a:rPr lang="en" altLang="zh-CN" dirty="0"/>
              <a:t>(</a:t>
            </a:r>
            <a:r>
              <a:rPr lang="zh-CN" altLang="en-US" dirty="0"/>
              <a:t>收到回复为提交成功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补交截止时限为网络提交截止后一星期之内，</a:t>
            </a:r>
            <a:r>
              <a:rPr lang="zh-CN" altLang="en-US" dirty="0">
                <a:solidFill>
                  <a:srgbClr val="FF0000"/>
                </a:solidFill>
              </a:rPr>
              <a:t>过时不再接受任何形式补交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补交获得的分数会在基础得分上</a:t>
            </a:r>
            <a:r>
              <a:rPr lang="zh-CN" altLang="en-US" dirty="0">
                <a:solidFill>
                  <a:srgbClr val="FF0000"/>
                </a:solidFill>
              </a:rPr>
              <a:t>减去 </a:t>
            </a:r>
            <a:r>
              <a:rPr lang="en-US" altLang="zh-CN" b="1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en-US" altLang="zh-CN" dirty="0"/>
              <a:t>(</a:t>
            </a:r>
            <a:r>
              <a:rPr lang="zh-CN" altLang="en-US" dirty="0"/>
              <a:t>一次实验 为 </a:t>
            </a:r>
            <a:r>
              <a:rPr lang="en-US" altLang="zh-CN" dirty="0"/>
              <a:t>10 </a:t>
            </a:r>
            <a:r>
              <a:rPr lang="zh-CN" altLang="en-US" dirty="0"/>
              <a:t>分基础分 </a:t>
            </a:r>
            <a:r>
              <a:rPr lang="en-US" altLang="zh-CN" dirty="0"/>
              <a:t>+1.5 </a:t>
            </a:r>
            <a:r>
              <a:rPr lang="zh-CN" altLang="en-US" dirty="0"/>
              <a:t>分附加分</a:t>
            </a:r>
            <a:r>
              <a:rPr lang="en-US" altLang="zh-CN" dirty="0"/>
              <a:t>) </a:t>
            </a:r>
            <a:endParaRPr lang="zh-CN" altLang="en-US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8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推荐（默认）检查环境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Ubuntu</a:t>
            </a:r>
            <a:r>
              <a:rPr kumimoji="1" lang="zh-CN" altLang="en-US" dirty="0"/>
              <a:t> </a:t>
            </a:r>
            <a:r>
              <a:rPr kumimoji="1" lang="en-US" altLang="zh-CN" dirty="0"/>
              <a:t>18.04</a:t>
            </a:r>
            <a:r>
              <a:rPr kumimoji="1" lang="zh-CN" altLang="en-US" dirty="0"/>
              <a:t> </a:t>
            </a:r>
            <a:r>
              <a:rPr kumimoji="1" lang="en-US" altLang="zh-CN" dirty="0"/>
              <a:t>LTS</a:t>
            </a:r>
          </a:p>
          <a:p>
            <a:pPr lvl="1"/>
            <a:r>
              <a:rPr kumimoji="1" lang="en-US" altLang="zh-CN" dirty="0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7.3.0</a:t>
            </a:r>
          </a:p>
          <a:p>
            <a:pPr lvl="1"/>
            <a:r>
              <a:rPr kumimoji="1" lang="en-US" altLang="zh-CN" dirty="0"/>
              <a:t>GNU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2.6.4</a:t>
            </a:r>
          </a:p>
          <a:p>
            <a:pPr lvl="1"/>
            <a:r>
              <a:rPr kumimoji="1" lang="en-US" altLang="zh-CN" dirty="0"/>
              <a:t>GNU</a:t>
            </a:r>
            <a:r>
              <a:rPr kumimoji="1" lang="zh-CN" altLang="en-US" dirty="0"/>
              <a:t> </a:t>
            </a:r>
            <a:r>
              <a:rPr kumimoji="1" lang="en-US" altLang="zh-CN" dirty="0"/>
              <a:t>Bison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3.0.4</a:t>
            </a:r>
          </a:p>
          <a:p>
            <a:pPr>
              <a:lnSpc>
                <a:spcPct val="123000"/>
              </a:lnSpc>
            </a:pPr>
            <a:r>
              <a:rPr kumimoji="1" lang="zh-Hans" altLang="en-US" dirty="0"/>
              <a:t>一般不会出现兼容问题，有问题助教会主动联系，不用太担心。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7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你可以先试试实验手册上的测试样例，我们会使用其他类似的测试样例进行检查并评分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必做部分（</a:t>
            </a:r>
            <a:r>
              <a:rPr kumimoji="1" lang="en-US" altLang="zh-CN" b="1" dirty="0">
                <a:solidFill>
                  <a:srgbClr val="FF0000"/>
                </a:solidFill>
              </a:rPr>
              <a:t>80%</a:t>
            </a:r>
            <a:r>
              <a:rPr kumimoji="1" lang="zh-CN" altLang="en-US" b="1" dirty="0">
                <a:solidFill>
                  <a:srgbClr val="FF0000"/>
                </a:solidFill>
              </a:rPr>
              <a:t>）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正确识别</a:t>
            </a:r>
            <a:r>
              <a:rPr kumimoji="1" lang="en-US" altLang="zh-CN" b="1" dirty="0">
                <a:solidFill>
                  <a:srgbClr val="FF0000"/>
                </a:solidFill>
              </a:rPr>
              <a:t>17</a:t>
            </a:r>
            <a:r>
              <a:rPr kumimoji="1" lang="zh-CN" altLang="en-US" b="1" dirty="0">
                <a:solidFill>
                  <a:srgbClr val="FF0000"/>
                </a:solidFill>
              </a:rPr>
              <a:t>种错误类型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b="1" dirty="0"/>
              <a:t>实验报告及代码风格、实现方式等（</a:t>
            </a:r>
            <a:r>
              <a:rPr kumimoji="1" lang="en-US" altLang="zh-CN" b="1" dirty="0"/>
              <a:t>20%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r>
              <a:rPr kumimoji="1" lang="zh-CN" altLang="en-US" dirty="0">
                <a:solidFill>
                  <a:srgbClr val="0070C0"/>
                </a:solidFill>
              </a:rPr>
              <a:t>选做部分（</a:t>
            </a:r>
            <a:r>
              <a:rPr kumimoji="1" lang="en-US" altLang="zh-Hans" dirty="0">
                <a:solidFill>
                  <a:srgbClr val="0070C0"/>
                </a:solidFill>
              </a:rPr>
              <a:t>15</a:t>
            </a:r>
            <a:r>
              <a:rPr kumimoji="1" lang="en-US" altLang="zh-CN" dirty="0">
                <a:solidFill>
                  <a:srgbClr val="0070C0"/>
                </a:solidFill>
              </a:rPr>
              <a:t>% bonus</a:t>
            </a:r>
            <a:r>
              <a:rPr kumimoji="1" lang="zh-CN" altLang="en-US" dirty="0">
                <a:solidFill>
                  <a:srgbClr val="0070C0"/>
                </a:solidFill>
              </a:rPr>
              <a:t>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5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严格的代码查重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参考网上的任何代码请指明出处！</a:t>
            </a:r>
            <a:endParaRPr kumimoji="1" lang="en-US" altLang="zh-CN" sz="2800" dirty="0"/>
          </a:p>
          <a:p>
            <a:pPr>
              <a:lnSpc>
                <a:spcPct val="110000"/>
              </a:lnSpc>
            </a:pPr>
            <a:r>
              <a:rPr kumimoji="1" lang="zh-CN" altLang="en-US" sz="2800" dirty="0"/>
              <a:t>区别参考与抄袭，任何形式的代码抄袭都是不允许的！被确认的抄袭者与被抄袭者本次实验都记为 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 分！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祝你好运！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964976" y="2544415"/>
            <a:ext cx="3278825" cy="3278825"/>
            <a:chOff x="2964976" y="2354237"/>
            <a:chExt cx="3214048" cy="3214048"/>
          </a:xfrm>
        </p:grpSpPr>
        <p:sp>
          <p:nvSpPr>
            <p:cNvPr id="5" name="禁止符 4"/>
            <p:cNvSpPr/>
            <p:nvPr/>
          </p:nvSpPr>
          <p:spPr>
            <a:xfrm>
              <a:off x="2964976" y="2354237"/>
              <a:ext cx="3214048" cy="3214048"/>
            </a:xfrm>
            <a:prstGeom prst="noSmoking">
              <a:avLst>
                <a:gd name="adj" fmla="val 742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endParaRPr kumimoji="1" lang="zh-CN" altLang="en-US" sz="2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20174" y="3674649"/>
              <a:ext cx="2640155" cy="573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rPr>
                <a:t>PLAGIARISM</a:t>
              </a:r>
              <a:endParaRPr kumimoji="1" lang="zh-CN" altLang="en-US" sz="32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64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A54747-A295-4444-B4C9-0B2C3095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5277B5-089C-D34D-BB8B-D6CDE0B25776}"/>
              </a:ext>
            </a:extLst>
          </p:cNvPr>
          <p:cNvSpPr/>
          <p:nvPr/>
        </p:nvSpPr>
        <p:spPr>
          <a:xfrm>
            <a:off x="2962037" y="2543266"/>
            <a:ext cx="3511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you~</a:t>
            </a:r>
          </a:p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4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484784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zh-CN" altLang="zh-CN" sz="2400" dirty="0"/>
              <a:t>文法：</a:t>
            </a:r>
            <a:r>
              <a:rPr lang="en-US" altLang="zh-CN" sz="2400" dirty="0"/>
              <a:t>S</a:t>
            </a:r>
            <a:r>
              <a:rPr lang="zh-CN" altLang="zh-CN" sz="2400" dirty="0"/>
              <a:t>→</a:t>
            </a:r>
            <a:r>
              <a:rPr lang="en-US" altLang="zh-CN" sz="2400" dirty="0"/>
              <a:t> L=R|R</a:t>
            </a:r>
            <a:endParaRPr lang="zh-CN" altLang="zh-CN" sz="2400" dirty="0"/>
          </a:p>
          <a:p>
            <a:r>
              <a:rPr lang="zh-CN" altLang="en-US" sz="2400" dirty="0"/>
              <a:t>               </a:t>
            </a:r>
            <a:r>
              <a:rPr lang="en-US" altLang="zh-CN" sz="2400" dirty="0"/>
              <a:t>L</a:t>
            </a:r>
            <a:r>
              <a:rPr lang="zh-CN" altLang="zh-CN" sz="2400" dirty="0"/>
              <a:t>→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R|id</a:t>
            </a:r>
            <a:endParaRPr lang="zh-CN" altLang="zh-CN" sz="2400" dirty="0"/>
          </a:p>
          <a:p>
            <a:r>
              <a:rPr lang="zh-CN" altLang="en-US" sz="2400" dirty="0"/>
              <a:t>               </a:t>
            </a:r>
            <a:r>
              <a:rPr lang="en-US" altLang="zh-CN" sz="2400" dirty="0"/>
              <a:t>R</a:t>
            </a:r>
            <a:r>
              <a:rPr lang="zh-CN" altLang="zh-CN" sz="2400" dirty="0"/>
              <a:t>→</a:t>
            </a:r>
            <a:r>
              <a:rPr lang="en-US" altLang="zh-CN" sz="2400" dirty="0"/>
              <a:t> L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pPr lvl="0"/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zh-CN" altLang="zh-CN" sz="2400" dirty="0"/>
              <a:t>请分别构造该文法的</a:t>
            </a:r>
            <a:r>
              <a:rPr lang="en-US" altLang="zh-CN" sz="2400" dirty="0"/>
              <a:t>LR(0)</a:t>
            </a:r>
            <a:r>
              <a:rPr lang="zh-CN" altLang="zh-CN" sz="2400" dirty="0"/>
              <a:t>和</a:t>
            </a:r>
            <a:r>
              <a:rPr lang="en-US" altLang="zh-CN" sz="2400" dirty="0"/>
              <a:t>LR</a:t>
            </a: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）相集规范族及自动机</a:t>
            </a:r>
          </a:p>
          <a:p>
            <a:pPr lvl="0"/>
            <a:r>
              <a:rPr lang="en-US" altLang="zh-CN" sz="2400" dirty="0"/>
              <a:t>2).</a:t>
            </a:r>
            <a:r>
              <a:rPr lang="zh-CN" altLang="en-US" sz="2400" dirty="0"/>
              <a:t> </a:t>
            </a:r>
            <a:r>
              <a:rPr lang="zh-CN" altLang="zh-CN" sz="2400" dirty="0"/>
              <a:t>构造</a:t>
            </a:r>
            <a:r>
              <a:rPr lang="en-US" altLang="zh-CN" sz="2400" dirty="0"/>
              <a:t>SLR</a:t>
            </a:r>
            <a:r>
              <a:rPr lang="zh-CN" altLang="zh-CN" sz="2400" dirty="0"/>
              <a:t>语法分析表和</a:t>
            </a:r>
            <a:r>
              <a:rPr lang="en-US" altLang="zh-CN" sz="2400" dirty="0"/>
              <a:t>LR</a:t>
            </a: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）分析表</a:t>
            </a:r>
          </a:p>
          <a:p>
            <a:pPr lvl="0"/>
            <a:r>
              <a:rPr lang="en-US" altLang="zh-CN" sz="2400" dirty="0"/>
              <a:t>3).</a:t>
            </a:r>
            <a:r>
              <a:rPr lang="zh-CN" altLang="en-US" sz="2400" dirty="0"/>
              <a:t> </a:t>
            </a:r>
            <a:r>
              <a:rPr lang="zh-CN" altLang="zh-CN" sz="2400" dirty="0"/>
              <a:t>基于分析表，写出串</a:t>
            </a:r>
            <a:r>
              <a:rPr lang="en-US" altLang="zh-CN" sz="2400" dirty="0"/>
              <a:t>id=id</a:t>
            </a:r>
            <a:r>
              <a:rPr lang="zh-CN" altLang="zh-CN" sz="2400" dirty="0"/>
              <a:t>和</a:t>
            </a:r>
            <a:r>
              <a:rPr lang="en-US" altLang="zh-CN" sz="2400" dirty="0"/>
              <a:t>*id=id</a:t>
            </a:r>
            <a:r>
              <a:rPr lang="zh-CN" altLang="zh-CN" sz="2400" dirty="0"/>
              <a:t>的移进规约的分析过程。</a:t>
            </a:r>
            <a:endParaRPr lang="zh-CN" altLang="en-US" sz="2400" dirty="0"/>
          </a:p>
          <a:p>
            <a:pPr lvl="0"/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zh-CN" altLang="zh-CN" sz="2400" dirty="0"/>
              <a:t>请将语言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x</a:t>
            </a:r>
            <a:r>
              <a:rPr lang="en-US" altLang="zh-CN" sz="2400" baseline="30000" dirty="0" err="1"/>
              <a:t>m</a:t>
            </a:r>
            <a:r>
              <a:rPr lang="en-US" altLang="zh-CN" sz="2400" dirty="0"/>
              <a:t> y z</a:t>
            </a:r>
            <a:r>
              <a:rPr lang="en-US" altLang="zh-CN" sz="2400" baseline="30000" dirty="0"/>
              <a:t>m+1</a:t>
            </a:r>
            <a:r>
              <a:rPr lang="en-US" altLang="zh-CN" sz="2400" dirty="0"/>
              <a:t> a | m ≥ 1 }</a:t>
            </a:r>
            <a:r>
              <a:rPr lang="zh-CN" altLang="zh-CN" sz="2400" dirty="0"/>
              <a:t>用上下文无关文法描述</a:t>
            </a:r>
            <a:r>
              <a:rPr lang="zh-CN" altLang="en-US" sz="2400" dirty="0"/>
              <a:t>。</a:t>
            </a:r>
          </a:p>
          <a:p>
            <a:pPr lvl="0"/>
            <a:endParaRPr lang="zh-CN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91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670842"/>
            <a:ext cx="8928992" cy="28227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dirty="0"/>
              <a:t>预备工作</a:t>
            </a:r>
            <a:endParaRPr kumimoji="1" lang="en-US" altLang="zh-CN" sz="28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实验一全部必做内容，能得到正确的语法树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本次实验的测试</a:t>
            </a:r>
            <a:r>
              <a:rPr kumimoji="1" lang="zh-Hans" altLang="en-US" sz="2400" dirty="0"/>
              <a:t>用例</a:t>
            </a:r>
            <a:r>
              <a:rPr kumimoji="1" lang="zh-CN" altLang="en-US" sz="2400" dirty="0"/>
              <a:t>中</a:t>
            </a:r>
            <a:r>
              <a:rPr kumimoji="1" lang="zh-CN" altLang="en-US" sz="2400" dirty="0">
                <a:solidFill>
                  <a:srgbClr val="FF0000"/>
                </a:solidFill>
              </a:rPr>
              <a:t>不会</a:t>
            </a:r>
            <a:r>
              <a:rPr kumimoji="1" lang="zh-CN" altLang="en-US" sz="2400" dirty="0"/>
              <a:t>包含任何词法、语法错误以及实验一的选做内容</a:t>
            </a:r>
            <a:r>
              <a:rPr kumimoji="1" lang="en-US" altLang="zh-Hans" sz="2400" dirty="0"/>
              <a:t>(</a:t>
            </a:r>
            <a:r>
              <a:rPr kumimoji="1" lang="zh-Hans" altLang="en-US" sz="2400" dirty="0"/>
              <a:t>注释，八进制数等</a:t>
            </a:r>
            <a:r>
              <a:rPr kumimoji="1" lang="en-US" altLang="zh-Hans" sz="2400" dirty="0"/>
              <a:t>…)</a:t>
            </a:r>
            <a:endParaRPr kumimoji="1"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49D556-65BC-CB46-B431-358F0C6CF08A}"/>
              </a:ext>
            </a:extLst>
          </p:cNvPr>
          <p:cNvGrpSpPr/>
          <p:nvPr/>
        </p:nvGrpSpPr>
        <p:grpSpPr>
          <a:xfrm>
            <a:off x="1740509" y="960113"/>
            <a:ext cx="5662981" cy="3587328"/>
            <a:chOff x="2574106" y="1173212"/>
            <a:chExt cx="5913189" cy="43358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4704AF0-49CB-FE4C-8E43-6C3A4F03269B}"/>
                </a:ext>
              </a:extLst>
            </p:cNvPr>
            <p:cNvGrpSpPr/>
            <p:nvPr/>
          </p:nvGrpSpPr>
          <p:grpSpPr>
            <a:xfrm>
              <a:off x="2574106" y="1173213"/>
              <a:ext cx="5913189" cy="4335884"/>
              <a:chOff x="2574106" y="641199"/>
              <a:chExt cx="5913189" cy="433588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57B3521-FBCE-5B47-A7C0-E3D7551BE024}"/>
                  </a:ext>
                </a:extLst>
              </p:cNvPr>
              <p:cNvSpPr/>
              <p:nvPr/>
            </p:nvSpPr>
            <p:spPr>
              <a:xfrm>
                <a:off x="2574106" y="641199"/>
                <a:ext cx="5913189" cy="43358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52B0DE4-05D0-464B-B13D-C110A306D2FA}"/>
                  </a:ext>
                </a:extLst>
              </p:cNvPr>
              <p:cNvSpPr/>
              <p:nvPr/>
            </p:nvSpPr>
            <p:spPr>
              <a:xfrm>
                <a:off x="2884516" y="2665213"/>
                <a:ext cx="5361468" cy="127413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A7C9AE8-F1B0-6843-A9C7-3BCA7DE64FC9}"/>
                  </a:ext>
                </a:extLst>
              </p:cNvPr>
              <p:cNvSpPr/>
              <p:nvPr/>
            </p:nvSpPr>
            <p:spPr>
              <a:xfrm>
                <a:off x="3629769" y="1834153"/>
                <a:ext cx="1492416" cy="597149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词法分析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52C327B-965C-604A-9395-5BA66FFE4154}"/>
                  </a:ext>
                </a:extLst>
              </p:cNvPr>
              <p:cNvSpPr/>
              <p:nvPr/>
            </p:nvSpPr>
            <p:spPr>
              <a:xfrm>
                <a:off x="6008755" y="1834153"/>
                <a:ext cx="1492416" cy="60091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语法分析</a:t>
                </a:r>
              </a:p>
            </p:txBody>
          </p:sp>
          <p:cxnSp>
            <p:nvCxnSpPr>
              <p:cNvPr id="12" name="直接箭头连接符 13">
                <a:extLst>
                  <a:ext uri="{FF2B5EF4-FFF2-40B4-BE49-F238E27FC236}">
                    <a16:creationId xmlns:a16="http://schemas.microsoft.com/office/drawing/2014/main" id="{F127BA6E-01C1-D243-A193-D778D19A8514}"/>
                  </a:ext>
                </a:extLst>
              </p:cNvPr>
              <p:cNvCxnSpPr>
                <a:endCxn id="10" idx="1"/>
              </p:cNvCxnSpPr>
              <p:nvPr/>
            </p:nvCxnSpPr>
            <p:spPr>
              <a:xfrm>
                <a:off x="2959873" y="2132728"/>
                <a:ext cx="669896" cy="0"/>
              </a:xfrm>
              <a:prstGeom prst="straightConnector1">
                <a:avLst/>
              </a:prstGeom>
              <a:ln w="12700"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7">
                <a:extLst>
                  <a:ext uri="{FF2B5EF4-FFF2-40B4-BE49-F238E27FC236}">
                    <a16:creationId xmlns:a16="http://schemas.microsoft.com/office/drawing/2014/main" id="{348EFBAD-44C9-F94B-A339-4BC25E15F965}"/>
                  </a:ext>
                </a:extLst>
              </p:cNvPr>
              <p:cNvSpPr txBox="1"/>
              <p:nvPr/>
            </p:nvSpPr>
            <p:spPr>
              <a:xfrm>
                <a:off x="3767663" y="2930864"/>
                <a:ext cx="935860" cy="38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语法树</a:t>
                </a:r>
              </a:p>
            </p:txBody>
          </p:sp>
          <p:cxnSp>
            <p:nvCxnSpPr>
              <p:cNvPr id="14" name="直接箭头连接符 25">
                <a:extLst>
                  <a:ext uri="{FF2B5EF4-FFF2-40B4-BE49-F238E27FC236}">
                    <a16:creationId xmlns:a16="http://schemas.microsoft.com/office/drawing/2014/main" id="{D58FFCE4-B1DA-A34F-9BBB-C981071A8289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3629769" y="3330386"/>
                <a:ext cx="1186487" cy="0"/>
              </a:xfrm>
              <a:prstGeom prst="straightConnector1">
                <a:avLst/>
              </a:prstGeom>
              <a:ln w="12700"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6618C49-3323-9C40-81A3-67878F62A198}"/>
                  </a:ext>
                </a:extLst>
              </p:cNvPr>
              <p:cNvSpPr/>
              <p:nvPr/>
            </p:nvSpPr>
            <p:spPr>
              <a:xfrm>
                <a:off x="4816256" y="3024591"/>
                <a:ext cx="1492416" cy="61158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语义分析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A9D986A-B953-464A-AEDB-44B3026D1A4A}"/>
                  </a:ext>
                </a:extLst>
              </p:cNvPr>
              <p:cNvSpPr/>
              <p:nvPr/>
            </p:nvSpPr>
            <p:spPr>
              <a:xfrm>
                <a:off x="3108960" y="4152422"/>
                <a:ext cx="1689029" cy="6115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中间代码生成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0E8DC1E-CB36-7D42-9706-E047ABAA208F}"/>
                  </a:ext>
                </a:extLst>
              </p:cNvPr>
              <p:cNvSpPr/>
              <p:nvPr/>
            </p:nvSpPr>
            <p:spPr>
              <a:xfrm>
                <a:off x="5684559" y="4143826"/>
                <a:ext cx="1892411" cy="62018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机器代码生成</a:t>
                </a:r>
              </a:p>
            </p:txBody>
          </p:sp>
          <p:cxnSp>
            <p:nvCxnSpPr>
              <p:cNvPr id="18" name="直接箭头连接符 30">
                <a:extLst>
                  <a:ext uri="{FF2B5EF4-FFF2-40B4-BE49-F238E27FC236}">
                    <a16:creationId xmlns:a16="http://schemas.microsoft.com/office/drawing/2014/main" id="{A573AD0B-6B5F-874A-970E-843A444D60C0}"/>
                  </a:ext>
                </a:extLst>
              </p:cNvPr>
              <p:cNvCxnSpPr/>
              <p:nvPr/>
            </p:nvCxnSpPr>
            <p:spPr>
              <a:xfrm>
                <a:off x="6326185" y="3330385"/>
                <a:ext cx="1408979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32">
                <a:extLst>
                  <a:ext uri="{FF2B5EF4-FFF2-40B4-BE49-F238E27FC236}">
                    <a16:creationId xmlns:a16="http://schemas.microsoft.com/office/drawing/2014/main" id="{1D74F79A-2FE3-6C43-84E5-B977ABC687BD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 flipV="1">
                <a:off x="4797989" y="4453919"/>
                <a:ext cx="886570" cy="42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44">
                <a:extLst>
                  <a:ext uri="{FF2B5EF4-FFF2-40B4-BE49-F238E27FC236}">
                    <a16:creationId xmlns:a16="http://schemas.microsoft.com/office/drawing/2014/main" id="{9FF95823-BE26-074E-9A6B-2381950DCDF2}"/>
                  </a:ext>
                </a:extLst>
              </p:cNvPr>
              <p:cNvSpPr txBox="1"/>
              <p:nvPr/>
            </p:nvSpPr>
            <p:spPr>
              <a:xfrm>
                <a:off x="7562526" y="4078859"/>
                <a:ext cx="837846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i="1" dirty="0">
                    <a:solidFill>
                      <a:srgbClr val="00B050"/>
                    </a:solidFill>
                  </a:rPr>
                  <a:t>汇编</a:t>
                </a:r>
                <a:endParaRPr lang="en-US" altLang="zh-CN" sz="1600" b="1" i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b="1" i="1" dirty="0">
                    <a:solidFill>
                      <a:srgbClr val="00B050"/>
                    </a:solidFill>
                  </a:rPr>
                  <a:t>代码</a:t>
                </a:r>
              </a:p>
            </p:txBody>
          </p:sp>
          <p:cxnSp>
            <p:nvCxnSpPr>
              <p:cNvPr id="21" name="直接箭头连接符 45">
                <a:extLst>
                  <a:ext uri="{FF2B5EF4-FFF2-40B4-BE49-F238E27FC236}">
                    <a16:creationId xmlns:a16="http://schemas.microsoft.com/office/drawing/2014/main" id="{8582268E-47A7-7847-A11F-A4A9544FF215}"/>
                  </a:ext>
                </a:extLst>
              </p:cNvPr>
              <p:cNvCxnSpPr/>
              <p:nvPr/>
            </p:nvCxnSpPr>
            <p:spPr>
              <a:xfrm>
                <a:off x="7576970" y="4458217"/>
                <a:ext cx="669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3B411533-ADBA-EB43-87CF-20197D76AEAF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>
                <a:off x="5122185" y="2132728"/>
                <a:ext cx="886570" cy="1882"/>
              </a:xfrm>
              <a:prstGeom prst="straightConnector1">
                <a:avLst/>
              </a:prstGeom>
              <a:ln w="12700"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17">
                <a:extLst>
                  <a:ext uri="{FF2B5EF4-FFF2-40B4-BE49-F238E27FC236}">
                    <a16:creationId xmlns:a16="http://schemas.microsoft.com/office/drawing/2014/main" id="{C1725FD2-4045-4E4A-AEF3-15C987C11279}"/>
                  </a:ext>
                </a:extLst>
              </p:cNvPr>
              <p:cNvSpPr txBox="1"/>
              <p:nvPr/>
            </p:nvSpPr>
            <p:spPr>
              <a:xfrm>
                <a:off x="6433050" y="2921136"/>
                <a:ext cx="1068121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符号表等</a:t>
                </a: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7087E0-F4D9-AF40-9D41-685CDDF178E9}"/>
                </a:ext>
              </a:extLst>
            </p:cNvPr>
            <p:cNvSpPr/>
            <p:nvPr/>
          </p:nvSpPr>
          <p:spPr>
            <a:xfrm>
              <a:off x="4069081" y="1173212"/>
              <a:ext cx="29232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i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Roadmap</a:t>
              </a:r>
              <a:endParaRPr lang="zh-CN" altLang="en-US" sz="5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09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589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必做内容</a:t>
            </a:r>
            <a:r>
              <a:rPr kumimoji="1" lang="en-US" altLang="zh-CN" dirty="0">
                <a:solidFill>
                  <a:srgbClr val="FF0000"/>
                </a:solidFill>
              </a:rPr>
              <a:t>(17</a:t>
            </a:r>
            <a:r>
              <a:rPr kumimoji="1" lang="zh-CN" altLang="en-US" dirty="0">
                <a:solidFill>
                  <a:srgbClr val="FF0000"/>
                </a:solidFill>
              </a:rPr>
              <a:t>种错误类型）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错误类型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：变量在使用时未经定义。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错误类型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：函数在调用时未经定义。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/>
              <a:t>……</a:t>
            </a:r>
          </a:p>
          <a:p>
            <a:pPr lvl="1">
              <a:lnSpc>
                <a:spcPct val="110000"/>
              </a:lnSpc>
            </a:pPr>
            <a:r>
              <a:rPr kumimoji="1" lang="zh-Hans" altLang="en-US" dirty="0"/>
              <a:t>错误类型</a:t>
            </a:r>
            <a:r>
              <a:rPr kumimoji="1" lang="en-US" altLang="zh-Hans" dirty="0"/>
              <a:t>8</a:t>
            </a:r>
            <a:r>
              <a:rPr kumimoji="1" lang="zh-Hans" altLang="en-US" dirty="0"/>
              <a:t>：</a:t>
            </a:r>
            <a:r>
              <a:rPr lang="en" altLang="zh-CN" dirty="0"/>
              <a:t>return</a:t>
            </a:r>
            <a:r>
              <a:rPr lang="zh-CN" altLang="en-US" dirty="0"/>
              <a:t>语句的返回类型与函数定义的返回类型不匹配。 </a:t>
            </a:r>
            <a:r>
              <a:rPr lang="en-US" altLang="zh-CN" dirty="0"/>
              <a:t>(</a:t>
            </a:r>
            <a:r>
              <a:rPr lang="zh-Hans" altLang="en-US" dirty="0"/>
              <a:t>不必考虑没有</a:t>
            </a:r>
            <a:r>
              <a:rPr lang="en-US" altLang="zh-Hans" dirty="0"/>
              <a:t>return</a:t>
            </a:r>
            <a:r>
              <a:rPr lang="zh-Hans" altLang="en-US" dirty="0"/>
              <a:t>的错误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kumimoji="1" lang="en-US" altLang="zh-Hans" dirty="0"/>
              <a:t>…..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错误类型</a:t>
            </a:r>
            <a:r>
              <a:rPr kumimoji="1" lang="en-US" altLang="zh-CN" dirty="0"/>
              <a:t>17</a:t>
            </a:r>
            <a:r>
              <a:rPr kumimoji="1" lang="zh-CN" altLang="en-US" dirty="0"/>
              <a:t>：直接使用未定义过的结构体来定义变量。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实验任务 </a:t>
            </a:r>
            <a:r>
              <a:rPr kumimoji="1" lang="en-US" altLang="zh-CN" b="1" dirty="0"/>
              <a:t>(cont.)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508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dirty="0">
                <a:solidFill>
                  <a:srgbClr val="0070C0"/>
                </a:solidFill>
              </a:rPr>
              <a:t>选做内容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支持函数声明</a:t>
            </a:r>
            <a:endParaRPr kumimoji="1" lang="en-US" altLang="zh-CN" sz="2400" dirty="0"/>
          </a:p>
          <a:p>
            <a:pPr lvl="2">
              <a:lnSpc>
                <a:spcPct val="110000"/>
              </a:lnSpc>
            </a:pPr>
            <a:r>
              <a:rPr kumimoji="1" lang="zh-Hans" altLang="en-US" sz="2000" dirty="0"/>
              <a:t>修改文法，添加新的产生式。</a:t>
            </a:r>
            <a:endParaRPr kumimoji="1" lang="en-US" altLang="zh-CN" sz="2000" dirty="0"/>
          </a:p>
          <a:p>
            <a:pPr lvl="2">
              <a:lnSpc>
                <a:spcPct val="110000"/>
              </a:lnSpc>
            </a:pPr>
            <a:r>
              <a:rPr kumimoji="1" lang="zh-CN" altLang="en-US" sz="2000" dirty="0"/>
              <a:t>错误类型</a:t>
            </a:r>
            <a:r>
              <a:rPr kumimoji="1" lang="en-US" altLang="zh-CN" sz="2000" dirty="0"/>
              <a:t>18</a:t>
            </a:r>
            <a:r>
              <a:rPr kumimoji="1" lang="zh-Hans" altLang="en-US" sz="2000" dirty="0"/>
              <a:t>：</a:t>
            </a:r>
            <a:r>
              <a:rPr kumimoji="1" lang="zh-CN" altLang="en-US" sz="2000" dirty="0"/>
              <a:t>函数进行了声明，但没有被定义。</a:t>
            </a:r>
            <a:endParaRPr kumimoji="1" lang="en-US" altLang="zh-CN" sz="2000" dirty="0"/>
          </a:p>
          <a:p>
            <a:pPr lvl="2">
              <a:lnSpc>
                <a:spcPct val="110000"/>
              </a:lnSpc>
            </a:pPr>
            <a:r>
              <a:rPr kumimoji="1" lang="zh-Hans" altLang="en-US" sz="2000" dirty="0"/>
              <a:t>错误类型</a:t>
            </a:r>
            <a:r>
              <a:rPr kumimoji="1" lang="en-US" altLang="zh-Hans" sz="2000" dirty="0"/>
              <a:t>19</a:t>
            </a:r>
            <a:r>
              <a:rPr kumimoji="1" lang="zh-Hans" altLang="en-US" sz="2000" dirty="0"/>
              <a:t>：</a:t>
            </a:r>
            <a:r>
              <a:rPr kumimoji="1" lang="zh-CN" altLang="en-US" sz="2000" dirty="0"/>
              <a:t>函数的多次声明互相冲突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即函数名一致，但返回类型、形参数量 或者形参类型不一致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，或者声明与定义之间互相冲突。</a:t>
            </a:r>
            <a:endParaRPr kumimoji="1" lang="en-US" altLang="zh-CN" sz="2000" dirty="0"/>
          </a:p>
          <a:p>
            <a:pPr lvl="1">
              <a:lnSpc>
                <a:spcPct val="110000"/>
              </a:lnSpc>
            </a:pPr>
            <a:r>
              <a:rPr kumimoji="1" lang="zh-Hans" altLang="en-US" sz="2400" dirty="0"/>
              <a:t>变量受</a:t>
            </a:r>
            <a:r>
              <a:rPr kumimoji="1" lang="zh-CN" altLang="en-US" sz="2400" dirty="0"/>
              <a:t>可嵌套作用域</a:t>
            </a:r>
            <a:r>
              <a:rPr kumimoji="1" lang="zh-Hans" altLang="en-US" sz="2400" dirty="0"/>
              <a:t>的影响</a:t>
            </a:r>
            <a:endParaRPr kumimoji="1" lang="en-US" altLang="zh-CN" sz="2400" dirty="0"/>
          </a:p>
          <a:p>
            <a:pPr lvl="2">
              <a:lnSpc>
                <a:spcPct val="110000"/>
              </a:lnSpc>
            </a:pPr>
            <a:r>
              <a:rPr kumimoji="1" lang="zh-Hans" altLang="en-US" sz="2000" dirty="0"/>
              <a:t>必做里认为所有变量的作用域是全局的。此时，不同函数体内部的局部变量可以重名，</a:t>
            </a:r>
            <a:r>
              <a:rPr kumimoji="1" lang="zh-CN" altLang="en-US" sz="2000" dirty="0"/>
              <a:t>外层语句块中定义的变量可在内层语句块中重复定义</a:t>
            </a:r>
            <a:r>
              <a:rPr kumimoji="1" lang="en-US" altLang="zh-CN" sz="2000" dirty="0"/>
              <a:t>…</a:t>
            </a:r>
            <a:r>
              <a:rPr kumimoji="1" lang="zh-Hans" altLang="en-US" sz="2000" dirty="0"/>
              <a:t> 详细参考</a:t>
            </a:r>
            <a:r>
              <a:rPr kumimoji="1" lang="en-US" altLang="zh-Hans" sz="2000" dirty="0"/>
              <a:t>2.2,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3.2.3</a:t>
            </a:r>
            <a:endParaRPr kumimoji="1" lang="en-US" altLang="zh-CN" sz="20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结构体类型结构等价</a:t>
            </a:r>
            <a:endParaRPr kumimoji="1" lang="en-US" altLang="zh-CN" sz="2400" dirty="0"/>
          </a:p>
          <a:p>
            <a:pPr lvl="2">
              <a:lnSpc>
                <a:spcPct val="110000"/>
              </a:lnSpc>
            </a:pPr>
            <a:r>
              <a:rPr kumimoji="1" lang="en-US" altLang="zh-Hans" sz="2000" dirty="0" err="1"/>
              <a:t>Struct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a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{</a:t>
            </a:r>
            <a:r>
              <a:rPr kumimoji="1" lang="en-US" altLang="zh-Hans" sz="2000" dirty="0" err="1"/>
              <a:t>int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x;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float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y;}</a:t>
            </a:r>
            <a:r>
              <a:rPr kumimoji="1" lang="zh-Hans" altLang="en-US" sz="2000" dirty="0"/>
              <a:t> 和 </a:t>
            </a:r>
            <a:r>
              <a:rPr kumimoji="1" lang="en-US" altLang="zh-Hans" sz="2000" dirty="0" err="1"/>
              <a:t>Struct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b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{</a:t>
            </a:r>
            <a:r>
              <a:rPr kumimoji="1" lang="en-US" altLang="zh-Hans" sz="2000" dirty="0" err="1"/>
              <a:t>int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y;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float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z;}</a:t>
            </a:r>
            <a:r>
              <a:rPr kumimoji="1" lang="zh-Hans" altLang="en-US" sz="2000" dirty="0"/>
              <a:t> 虽名称不同，仍等价，注意需要考虑顺序，</a:t>
            </a:r>
            <a:r>
              <a:rPr kumimoji="1" lang="en-US" altLang="zh-Hans" sz="2000" dirty="0" err="1"/>
              <a:t>Struct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a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{</a:t>
            </a:r>
            <a:r>
              <a:rPr kumimoji="1" lang="en-US" altLang="zh-Hans" sz="2000" dirty="0" err="1"/>
              <a:t>int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x;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float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y; }</a:t>
            </a:r>
            <a:r>
              <a:rPr kumimoji="1" lang="zh-Hans" altLang="en-US" sz="2000" dirty="0"/>
              <a:t>和 </a:t>
            </a:r>
            <a:r>
              <a:rPr kumimoji="1" lang="en-US" altLang="zh-Hans" sz="2000" dirty="0" err="1"/>
              <a:t>Struct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b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{float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z; </a:t>
            </a:r>
            <a:r>
              <a:rPr kumimoji="1" lang="en-US" altLang="zh-Hans" sz="2000" dirty="0" err="1"/>
              <a:t>int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y;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}</a:t>
            </a:r>
            <a:r>
              <a:rPr kumimoji="1" lang="zh-Hans" altLang="en-US" sz="2000" dirty="0"/>
              <a:t> 不等价。</a:t>
            </a:r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实验任务 </a:t>
            </a:r>
            <a:r>
              <a:rPr kumimoji="1" lang="en-US" altLang="zh-CN" b="1" dirty="0"/>
              <a:t>(cont.)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508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dirty="0"/>
              <a:t>输出格式</a:t>
            </a:r>
            <a:endParaRPr kumimoji="1" lang="en-US" altLang="zh-CN" sz="2800" dirty="0"/>
          </a:p>
          <a:p>
            <a:pPr lvl="1">
              <a:lnSpc>
                <a:spcPct val="110000"/>
              </a:lnSpc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type [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错误类型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at Line [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行号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]: [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说明文字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 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类型和出错的行号一定要正确，</a:t>
            </a:r>
            <a:r>
              <a:rPr kumimoji="1" lang="zh-Hans" altLang="en-US" sz="2400" dirty="0"/>
              <a:t>说明文字</a:t>
            </a:r>
            <a:r>
              <a:rPr kumimoji="1" lang="zh-CN" altLang="en-US" sz="2400" dirty="0"/>
              <a:t>不要使用中文，</a:t>
            </a:r>
            <a:r>
              <a:rPr kumimoji="1" lang="zh-Hans" altLang="en-US" sz="2400" dirty="0"/>
              <a:t>内容不做要求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没有语义错误的情况，不需要输出任何内容</a:t>
            </a:r>
            <a:endParaRPr kumimoji="1"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需要检查输入程序文件中的所有错误，切勿遇到一个错误就退出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每个测试样例中可能包含</a:t>
            </a:r>
            <a:r>
              <a:rPr lang="zh-CN" altLang="en-US" sz="2400" b="1" dirty="0">
                <a:solidFill>
                  <a:srgbClr val="FF0000"/>
                </a:solidFill>
              </a:rPr>
              <a:t>多种不同类型的错误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可以检测到一个就输出一个，也可以检测到一个错误信息就存到链表里，最后遍历链表输出，</a:t>
            </a:r>
            <a:r>
              <a:rPr lang="zh-Hans" altLang="en-US" sz="2400" dirty="0"/>
              <a:t>输出顺序不作要求。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endParaRPr kumimoji="1" lang="en-US" altLang="zh-CN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endParaRPr kumimoji="1"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整体思路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先建立语法树再遍历节点执行语义分析（</a:t>
            </a:r>
            <a:r>
              <a:rPr lang="zh-CN" altLang="en-US" b="1" dirty="0"/>
              <a:t>推荐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Hans" altLang="en-US" dirty="0"/>
              <a:t>主要是</a:t>
            </a:r>
            <a:r>
              <a:rPr lang="zh-CN" altLang="en-US" dirty="0">
                <a:solidFill>
                  <a:srgbClr val="FF0000"/>
                </a:solidFill>
              </a:rPr>
              <a:t>类型的构造与检查</a:t>
            </a:r>
            <a:r>
              <a:rPr lang="zh-Hans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符号表</a:t>
            </a:r>
            <a:r>
              <a:rPr lang="zh-CN" altLang="en-US" dirty="0"/>
              <a:t>的相关操作</a:t>
            </a:r>
            <a:r>
              <a:rPr lang="zh-Hans" altLang="en-US" dirty="0"/>
              <a:t>。</a:t>
            </a:r>
            <a:endParaRPr lang="en-US" altLang="zh-Han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Hans" altLang="en-US" dirty="0"/>
              <a:t> 变量类型：存储特征信息</a:t>
            </a:r>
            <a:endParaRPr lang="en-US" altLang="zh-Hans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</a:t>
            </a:r>
            <a:r>
              <a:rPr lang="zh-CN" altLang="en-US" sz="2800" dirty="0"/>
              <a:t>函数类型：</a:t>
            </a:r>
            <a:r>
              <a:rPr lang="zh-Hans" altLang="en-US" sz="2800" dirty="0"/>
              <a:t>存储</a:t>
            </a:r>
            <a:r>
              <a:rPr lang="zh-CN" altLang="en-US" sz="2800" dirty="0"/>
              <a:t>函数的特征信息：参数列表、返回类型等。</a:t>
            </a:r>
            <a:endParaRPr lang="en-US" altLang="zh-Hans" sz="2800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</a:t>
            </a:r>
            <a:r>
              <a:rPr lang="en-US" altLang="zh-Hans" sz="2800" dirty="0" err="1"/>
              <a:t>struct</a:t>
            </a:r>
            <a:r>
              <a:rPr lang="zh-Hans" altLang="en-US" sz="2800" dirty="0"/>
              <a:t>类型：存储</a:t>
            </a:r>
            <a:r>
              <a:rPr lang="zh-CN" altLang="en-US" sz="2800" dirty="0"/>
              <a:t>结构体类型的特征信息：</a:t>
            </a:r>
            <a:r>
              <a:rPr lang="zh-Hans" altLang="en-US" sz="2800" dirty="0"/>
              <a:t>结构体的域的域名和类型。</a:t>
            </a:r>
            <a:endParaRPr lang="en-US" altLang="zh-CN" sz="2800" dirty="0"/>
          </a:p>
          <a:p>
            <a:pPr lvl="3">
              <a:lnSpc>
                <a:spcPct val="110000"/>
              </a:lnSpc>
            </a:pPr>
            <a:r>
              <a:rPr lang="en-US" altLang="zh-CN" sz="2800" dirty="0"/>
              <a:t>…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      符号表：记录源程序中各种“名字”的特征信息。</a:t>
            </a:r>
            <a:endParaRPr lang="en-US" altLang="zh-Hans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填表：说明或定义语句等。</a:t>
            </a:r>
            <a:endParaRPr lang="en-US" altLang="zh-Hans" sz="2800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查表：填表前查表是否重复定义等。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 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符号表的</a:t>
            </a:r>
            <a:r>
              <a:rPr lang="zh-CN" altLang="en-US" dirty="0"/>
              <a:t>实现：</a:t>
            </a:r>
            <a:endParaRPr lang="en-US" altLang="zh-CN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en-US" altLang="zh-CN" sz="2800" dirty="0"/>
              <a:t>-</a:t>
            </a:r>
            <a:r>
              <a:rPr lang="zh-Hans" altLang="en-US" sz="2800" dirty="0"/>
              <a:t> </a:t>
            </a:r>
            <a:r>
              <a:rPr lang="zh-CN" altLang="en-US" sz="2800" dirty="0"/>
              <a:t>线性链表：</a:t>
            </a:r>
            <a:endParaRPr lang="en-US" altLang="zh-CN" sz="2800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zh-CN" altLang="en-US" sz="2800" dirty="0"/>
              <a:t>   </a:t>
            </a:r>
            <a:r>
              <a:rPr lang="zh-Hans" altLang="en-US" sz="2800" dirty="0"/>
              <a:t>优点：实现简单</a:t>
            </a:r>
            <a:endParaRPr lang="en-US" altLang="zh-Hans" sz="2800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zh-Hans" altLang="en-US" sz="2800" dirty="0"/>
              <a:t>   缺点：</a:t>
            </a:r>
            <a:r>
              <a:rPr lang="zh-CN" altLang="en-US" sz="2800" dirty="0"/>
              <a:t>查找效率不高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sz="3200" dirty="0"/>
              <a:t>    </a:t>
            </a:r>
            <a:r>
              <a:rPr lang="en-US" altLang="zh-Hans" sz="3200" dirty="0"/>
              <a:t>-</a:t>
            </a:r>
            <a:r>
              <a:rPr lang="zh-Hans" altLang="en-US" sz="3200" dirty="0"/>
              <a:t> </a:t>
            </a:r>
            <a:r>
              <a:rPr lang="zh-CN" altLang="en-US" dirty="0"/>
              <a:t>平衡二叉树：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400" dirty="0"/>
              <a:t>      </a:t>
            </a:r>
            <a:r>
              <a:rPr lang="zh-Hans" altLang="en-US" sz="2400" dirty="0"/>
              <a:t>      </a:t>
            </a:r>
            <a:r>
              <a:rPr lang="zh-Hans" altLang="en-US" dirty="0"/>
              <a:t>优点：</a:t>
            </a:r>
            <a:r>
              <a:rPr lang="zh-CN" altLang="en-US" dirty="0"/>
              <a:t>查找效率较高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          </a:t>
            </a:r>
            <a:r>
              <a:rPr lang="zh-Hans" altLang="en-US" dirty="0"/>
              <a:t>缺点：</a:t>
            </a:r>
            <a:r>
              <a:rPr lang="zh-CN" altLang="en-US" dirty="0"/>
              <a:t>实现起来复杂</a:t>
            </a:r>
            <a:r>
              <a:rPr lang="en-US" altLang="zh-CN" dirty="0"/>
              <a:t>(</a:t>
            </a:r>
            <a:r>
              <a:rPr lang="zh-CN" altLang="en-US" dirty="0"/>
              <a:t>可从网上找代码</a:t>
            </a:r>
            <a:r>
              <a:rPr lang="en-US" altLang="zh-CN" dirty="0"/>
              <a:t>,</a:t>
            </a:r>
            <a:r>
              <a:rPr lang="zh-Hans" altLang="en-US" dirty="0"/>
              <a:t>报告需指明</a:t>
            </a:r>
            <a:r>
              <a:rPr lang="en-US" altLang="zh-CN" dirty="0"/>
              <a:t>)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    </a:t>
            </a:r>
            <a:r>
              <a:rPr lang="en-US" altLang="zh-Hans" dirty="0"/>
              <a:t>-</a:t>
            </a:r>
            <a:r>
              <a:rPr lang="zh-Hans" altLang="en-US" dirty="0"/>
              <a:t>  </a:t>
            </a:r>
            <a:r>
              <a:rPr lang="zh-CN" altLang="en-US" dirty="0"/>
              <a:t>哈希表</a:t>
            </a:r>
            <a:r>
              <a:rPr lang="en-US" altLang="zh-CN" dirty="0"/>
              <a:t>(</a:t>
            </a:r>
            <a:r>
              <a:rPr lang="zh-Hans" altLang="en-US" dirty="0"/>
              <a:t>推荐</a:t>
            </a:r>
            <a:r>
              <a:rPr lang="en-US" altLang="zh-Hans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          </a:t>
            </a:r>
            <a:r>
              <a:rPr lang="zh-CN" altLang="en-US" sz="3000" dirty="0"/>
              <a:t>优点</a:t>
            </a:r>
            <a:r>
              <a:rPr lang="en-US" altLang="zh-CN" sz="3000" dirty="0"/>
              <a:t>:</a:t>
            </a:r>
            <a:r>
              <a:rPr lang="zh-Hans" altLang="en-US" dirty="0"/>
              <a:t>  </a:t>
            </a:r>
            <a:r>
              <a:rPr lang="zh-CN" altLang="en-US" dirty="0"/>
              <a:t>查询效率高 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          缺点：存储寻求大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实验示例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错误类型</a:t>
            </a:r>
            <a:r>
              <a:rPr lang="en-US" altLang="zh-CN" dirty="0"/>
              <a:t>1</a:t>
            </a:r>
            <a:r>
              <a:rPr lang="zh-CN" altLang="en-US" dirty="0"/>
              <a:t>：变量在使用时未经定义</a:t>
            </a:r>
            <a:endParaRPr lang="en-US" altLang="zh-CN" dirty="0"/>
          </a:p>
          <a:p>
            <a:endParaRPr lang="en-US" altLang="zh-CN" dirty="0"/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 {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    return 0;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  }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 type 1 at line 4: Undefined variable “z”.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实验示例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错误类型</a:t>
            </a:r>
            <a:r>
              <a:rPr lang="en-US" altLang="zh-CN" sz="2800" dirty="0"/>
              <a:t>1</a:t>
            </a:r>
            <a:r>
              <a:rPr lang="zh-CN" altLang="en-US" sz="2800" dirty="0"/>
              <a:t>：变量在使用时未经定义</a:t>
            </a:r>
            <a:endParaRPr lang="en-US" altLang="zh-CN" sz="2800" dirty="0"/>
          </a:p>
          <a:p>
            <a:r>
              <a:rPr lang="zh-CN" altLang="en-US" sz="2800" dirty="0"/>
              <a:t>深度遍历语法树</a:t>
            </a:r>
            <a:endParaRPr lang="en-US" altLang="zh-CN" sz="2800" dirty="0"/>
          </a:p>
          <a:p>
            <a:pPr lvl="1"/>
            <a:r>
              <a:rPr lang="zh-CN" altLang="en-US" sz="2400" dirty="0"/>
              <a:t>发现</a:t>
            </a:r>
            <a:r>
              <a:rPr lang="en-US" altLang="zh-CN" sz="2400" dirty="0" err="1"/>
              <a:t>ExtDef</a:t>
            </a:r>
            <a:r>
              <a:rPr lang="en-US" altLang="zh-CN" sz="2400" dirty="0"/>
              <a:t> (1)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lvl="2"/>
            <a:r>
              <a:rPr lang="zh-CN" altLang="en-US" sz="2000" dirty="0"/>
              <a:t>子节点是</a:t>
            </a:r>
            <a:r>
              <a:rPr lang="en-US" altLang="zh-CN" sz="2000" dirty="0" err="1"/>
              <a:t>FunDec</a:t>
            </a:r>
            <a:r>
              <a:rPr lang="en-US" altLang="zh-CN" sz="2000" dirty="0"/>
              <a:t> (1)</a:t>
            </a:r>
          </a:p>
          <a:p>
            <a:pPr lvl="3"/>
            <a:r>
              <a:rPr lang="zh-CN" altLang="en-US" sz="1800" dirty="0"/>
              <a:t>后续节点是</a:t>
            </a:r>
            <a:r>
              <a:rPr lang="en-US" altLang="zh-CN" sz="1800" dirty="0" err="1"/>
              <a:t>CompSt</a:t>
            </a:r>
            <a:r>
              <a:rPr lang="en-US" altLang="zh-CN" sz="1800" dirty="0"/>
              <a:t> (2) </a:t>
            </a:r>
            <a:r>
              <a:rPr lang="zh-CN" altLang="en-US" sz="1800" dirty="0"/>
              <a:t>，表明正在进行函数的定义</a:t>
            </a:r>
            <a:endParaRPr lang="en-US" altLang="zh-CN" sz="1800" dirty="0"/>
          </a:p>
          <a:p>
            <a:pPr lvl="4"/>
            <a:r>
              <a:rPr lang="zh-CN" altLang="en-US" sz="1800" dirty="0"/>
              <a:t>符号表加入</a:t>
            </a:r>
            <a:r>
              <a:rPr lang="en-US" altLang="zh-Hans" sz="1800" dirty="0"/>
              <a:t>main</a:t>
            </a:r>
            <a:r>
              <a:rPr lang="zh-Hans" altLang="en-US" sz="1800" dirty="0"/>
              <a:t>的</a:t>
            </a:r>
            <a:r>
              <a:rPr lang="zh-CN" altLang="en-US" sz="1800" dirty="0"/>
              <a:t>特征信息</a:t>
            </a:r>
            <a:endParaRPr lang="en-US" altLang="zh-CN" sz="1800" dirty="0"/>
          </a:p>
          <a:p>
            <a:pPr lvl="4"/>
            <a:r>
              <a:rPr lang="zh-CN" altLang="en-US" sz="1800" dirty="0"/>
              <a:t>子节点为</a:t>
            </a:r>
            <a:r>
              <a:rPr lang="en-US" altLang="zh-CN" sz="1800" dirty="0" err="1"/>
              <a:t>DefList</a:t>
            </a:r>
            <a:r>
              <a:rPr lang="en-US" altLang="zh-CN" sz="1800" dirty="0"/>
              <a:t> (3)</a:t>
            </a:r>
            <a:r>
              <a:rPr lang="zh-CN" altLang="en-US" sz="1800" dirty="0"/>
              <a:t>，符号表加入变量 </a:t>
            </a:r>
            <a:r>
              <a:rPr lang="en-US" altLang="zh-Han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/>
              <a:t>的</a:t>
            </a:r>
            <a:r>
              <a:rPr lang="zh-Hans" altLang="en-US" sz="1800" dirty="0"/>
              <a:t>特征</a:t>
            </a:r>
            <a:r>
              <a:rPr lang="zh-CN" altLang="en-US" sz="1800" dirty="0"/>
              <a:t>信息</a:t>
            </a:r>
            <a:endParaRPr lang="en-US" altLang="zh-CN" sz="1800" dirty="0"/>
          </a:p>
          <a:p>
            <a:pPr lvl="4"/>
            <a:r>
              <a:rPr lang="zh-CN" altLang="en-US" sz="1800" dirty="0"/>
              <a:t>后续节点为</a:t>
            </a:r>
            <a:r>
              <a:rPr lang="en-US" altLang="zh-CN" sz="1800" dirty="0" err="1"/>
              <a:t>StmtList</a:t>
            </a:r>
            <a:r>
              <a:rPr lang="en-US" altLang="zh-CN" sz="1800" dirty="0"/>
              <a:t> (4)</a:t>
            </a:r>
            <a:r>
              <a:rPr lang="zh-CN" altLang="en-US" sz="1800" dirty="0"/>
              <a:t>，表明正在处理语句</a:t>
            </a:r>
            <a:endParaRPr lang="en-US" altLang="zh-CN" sz="1800" dirty="0"/>
          </a:p>
          <a:p>
            <a:pPr lvl="5"/>
            <a:r>
              <a:rPr lang="zh-CN" altLang="en-US" sz="1800" dirty="0"/>
              <a:t>发现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(4)</a:t>
            </a:r>
            <a:r>
              <a:rPr lang="zh-CN" altLang="en-US" sz="1800" dirty="0"/>
              <a:t>节点，子节点为</a:t>
            </a:r>
            <a:r>
              <a:rPr lang="en-US" altLang="zh-CN" sz="1800" dirty="0"/>
              <a:t>ID</a:t>
            </a:r>
            <a:r>
              <a:rPr lang="zh-CN" altLang="en-US" sz="1800" dirty="0"/>
              <a:t>（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zh-CN" altLang="en-US" sz="1800" dirty="0"/>
              <a:t>），提取变量名与符号表对比，判断是否报错。 </a:t>
            </a:r>
            <a:r>
              <a:rPr lang="zh-CN" altLang="en-US" sz="1800" dirty="0">
                <a:solidFill>
                  <a:srgbClr val="FF0000"/>
                </a:solidFill>
              </a:rPr>
              <a:t>发现未定义的变量！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4"/>
            <a:r>
              <a:rPr lang="en-US" altLang="zh-CN" sz="1800" dirty="0"/>
              <a:t>……</a:t>
            </a:r>
          </a:p>
          <a:p>
            <a:pPr lvl="3"/>
            <a:r>
              <a:rPr lang="en-US" altLang="zh-CN" sz="1800" dirty="0"/>
              <a:t>……</a:t>
            </a:r>
          </a:p>
          <a:p>
            <a:pPr lvl="2"/>
            <a:r>
              <a:rPr lang="en-US" altLang="zh-CN" sz="2000" dirty="0"/>
              <a:t>……</a:t>
            </a:r>
          </a:p>
          <a:p>
            <a:pPr lvl="1"/>
            <a:r>
              <a:rPr lang="en-US" altLang="zh-CN" sz="2400" dirty="0"/>
              <a:t>… </a:t>
            </a:r>
            <a:r>
              <a:rPr lang="zh-CN" altLang="en-US" sz="2400" dirty="0"/>
              <a:t>语义分析结束</a:t>
            </a:r>
            <a:endParaRPr lang="en-US" altLang="zh-CN" sz="2400" dirty="0"/>
          </a:p>
          <a:p>
            <a:pPr lvl="5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7121" y="1210468"/>
            <a:ext cx="211727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{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z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return 0;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137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</TotalTime>
  <Words>1285</Words>
  <Application>Microsoft Macintosh PowerPoint</Application>
  <PresentationFormat>全屏显示(4:3)</PresentationFormat>
  <Paragraphs>177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DengXian</vt:lpstr>
      <vt:lpstr>宋体</vt:lpstr>
      <vt:lpstr>FZSuXinShiLiuKaiS-R-GB</vt:lpstr>
      <vt:lpstr>Arial</vt:lpstr>
      <vt:lpstr>Calibri</vt:lpstr>
      <vt:lpstr>Courier New</vt:lpstr>
      <vt:lpstr>Helvetica</vt:lpstr>
      <vt:lpstr>1_Office 主题</vt:lpstr>
      <vt:lpstr>实验二  语义分析</vt:lpstr>
      <vt:lpstr>实验任务</vt:lpstr>
      <vt:lpstr>实验任务</vt:lpstr>
      <vt:lpstr>实验任务 (cont.)</vt:lpstr>
      <vt:lpstr>实验任务 (cont.)</vt:lpstr>
      <vt:lpstr>实验思路</vt:lpstr>
      <vt:lpstr>实验思路 (cont.)</vt:lpstr>
      <vt:lpstr>实验示例</vt:lpstr>
      <vt:lpstr>实验示例(cont.)</vt:lpstr>
      <vt:lpstr>实验提交</vt:lpstr>
      <vt:lpstr>实验提交(cont.)</vt:lpstr>
      <vt:lpstr>实验提交(cont.)</vt:lpstr>
      <vt:lpstr>实验检查</vt:lpstr>
      <vt:lpstr>实验评分</vt:lpstr>
      <vt:lpstr>严格的代码查重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邱丰羽</dc:creator>
  <cp:lastModifiedBy>Microsoft Office 用户</cp:lastModifiedBy>
  <cp:revision>311</cp:revision>
  <cp:lastPrinted>2016-12-06T13:24:18Z</cp:lastPrinted>
  <dcterms:created xsi:type="dcterms:W3CDTF">2016-11-29T16:00:16Z</dcterms:created>
  <dcterms:modified xsi:type="dcterms:W3CDTF">2019-04-01T03:56:06Z</dcterms:modified>
</cp:coreProperties>
</file>