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210 8비트" panose="020B0604020202020204" charset="-127"/>
      <p:regular r:id="rId19"/>
    </p:embeddedFont>
    <p:embeddedFont>
      <p:font typeface="Arsenal" panose="020B0604020202020204" charset="0"/>
      <p:regular r:id="rId20"/>
    </p:embeddedFont>
    <p:embeddedFont>
      <p:font typeface="Canva Sans" panose="020B0604020202020204" charset="0"/>
      <p:regular r:id="rId21"/>
    </p:embeddedFont>
    <p:embeddedFont>
      <p:font typeface="Canva Sans Bold" panose="020B0604020202020204" charset="0"/>
      <p:regular r:id="rId22"/>
    </p:embeddedFont>
    <p:embeddedFont>
      <p:font typeface="Radley" panose="020B0604020202020204" charset="0"/>
      <p:regular r:id="rId23"/>
    </p:embeddedFont>
    <p:embeddedFont>
      <p:font typeface="Telegraf" panose="020B0604020202020204" charset="0"/>
      <p:regular r:id="rId24"/>
    </p:embeddedFont>
    <p:embeddedFont>
      <p:font typeface="Telegraf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Frontend frameworks are used to make intricate UIs efficiently. </a:t>
            </a:r>
          </a:p>
          <a:p>
            <a:endParaRPr lang="en-US"/>
          </a:p>
          <a:p>
            <a:r>
              <a:rPr lang="en-US"/>
              <a:t>The most used technologies are:</a:t>
            </a:r>
          </a:p>
          <a:p>
            <a:r>
              <a:rPr lang="en-US"/>
              <a:t>1. ReactJS</a:t>
            </a:r>
          </a:p>
          <a:p>
            <a:r>
              <a:rPr lang="en-US"/>
              <a:t>2. Angular</a:t>
            </a:r>
          </a:p>
          <a:p>
            <a:r>
              <a:rPr lang="en-US"/>
              <a:t>3. Vue.js</a:t>
            </a:r>
          </a:p>
          <a:p>
            <a:r>
              <a:rPr lang="en-US"/>
              <a:t>4. jQuery</a:t>
            </a:r>
          </a:p>
          <a:p>
            <a:r>
              <a:rPr lang="en-US"/>
              <a:t>5. Svelte</a:t>
            </a:r>
          </a:p>
          <a:p>
            <a:endParaRPr lang="en-US"/>
          </a:p>
          <a:p>
            <a:r>
              <a:rPr lang="en-US"/>
              <a:t>Here I won't be considering jQuery as its just shortening the Vanilla JavaScript code.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2023 Developer Survey by Stack Overflow. As we can see the most used technology for frontend is React followed by Vue, Svelte, Angular.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Features of these technologies, starting with the most popular one:</a:t>
            </a:r>
          </a:p>
          <a:p>
            <a:endParaRPr lang="en-US"/>
          </a:p>
          <a:p>
            <a:endParaRPr lang="en-US"/>
          </a:p>
          <a:p>
            <a:r>
              <a:rPr lang="en-US"/>
              <a:t>React:  Used to develop highly performant complex UIs and interactive apps.</a:t>
            </a:r>
          </a:p>
          <a:p>
            <a:endParaRPr lang="en-US"/>
          </a:p>
          <a:p>
            <a:r>
              <a:rPr lang="en-US"/>
              <a:t>Component-Based Architecture: Divide the web page into smaller, reusable pieces called components. This increases code maintainability.</a:t>
            </a:r>
          </a:p>
          <a:p>
            <a:endParaRPr lang="en-US"/>
          </a:p>
          <a:p>
            <a:r>
              <a:rPr lang="en-US"/>
              <a:t>Virtual-DOM: Its an abstraction layer between the real DOM and the code.</a:t>
            </a:r>
          </a:p>
          <a:p>
            <a:r>
              <a:rPr lang="en-US"/>
              <a:t>The changes in the code are first made to the virtual DOM. React then calculates differences between virtual DOM and real DOM and applies difference only to the Real DOM. This significantly increases performance.</a:t>
            </a:r>
          </a:p>
          <a:p>
            <a:endParaRPr lang="en-US"/>
          </a:p>
          <a:p>
            <a:r>
              <a:rPr lang="en-US"/>
              <a:t>Ecosystem: React has a rich ecosystem and support by Meta.</a:t>
            </a:r>
          </a:p>
          <a:p>
            <a:endParaRPr lang="en-US"/>
          </a:p>
          <a:p>
            <a:r>
              <a:rPr lang="en-US"/>
              <a:t>Flexibility: React can be used with third party libraries such as Redux (state management) and react-router-dom (SPAs).</a:t>
            </a:r>
          </a:p>
          <a:p>
            <a:endParaRPr lang="en-US"/>
          </a:p>
          <a:p>
            <a:endParaRPr lang="en-US"/>
          </a:p>
          <a:p>
            <a:r>
              <a:rPr lang="en-US"/>
              <a:t>Angular: Used to build robust, large scale enterprise apps and Progressive Web Apps (PWAs - Push Notifications, Background Sync (ex. schedule mails) when offline ). </a:t>
            </a:r>
          </a:p>
          <a:p>
            <a:endParaRPr lang="en-US"/>
          </a:p>
          <a:p>
            <a:r>
              <a:rPr lang="en-US"/>
              <a:t>Complete Framework: Angular in itself is a complete framework with built in routing, HTTPClient and other libraries.</a:t>
            </a:r>
          </a:p>
          <a:p>
            <a:endParaRPr lang="en-US"/>
          </a:p>
          <a:p>
            <a:r>
              <a:rPr lang="en-US"/>
              <a:t>Two Way Data Binding: When the UI changes the data in code also updates accordingly and vice versa. This makes sure that UI and code are in sync.</a:t>
            </a:r>
          </a:p>
          <a:p>
            <a:endParaRPr lang="en-US"/>
          </a:p>
          <a:p>
            <a:r>
              <a:rPr lang="en-US"/>
              <a:t>Dependency Injection: Promotes loose coupling by injecting the instance of a dependency at need where required by the container. Like Inversion of Control. This improves testability.</a:t>
            </a:r>
          </a:p>
          <a:p>
            <a:endParaRPr lang="en-US"/>
          </a:p>
          <a:p>
            <a:r>
              <a:rPr lang="en-US"/>
              <a:t>TypeScript: Type safety ensures a scalable app.</a:t>
            </a:r>
          </a:p>
          <a:p>
            <a:endParaRPr lang="en-US"/>
          </a:p>
          <a:p>
            <a:endParaRPr lang="en-US"/>
          </a:p>
          <a:p>
            <a:r>
              <a:rPr lang="en-US"/>
              <a:t>Vue: Used to build relatively smaller scale apps, SPAs.</a:t>
            </a:r>
          </a:p>
          <a:p>
            <a:endParaRPr lang="en-US"/>
          </a:p>
          <a:p>
            <a:r>
              <a:rPr lang="en-US"/>
              <a:t>Progressive Framework: Can be integrated with existing project progressively and the developer is not forced to use a rigid structure.</a:t>
            </a:r>
          </a:p>
          <a:p>
            <a:endParaRPr lang="en-US"/>
          </a:p>
          <a:p>
            <a:r>
              <a:rPr lang="en-US"/>
              <a:t>Two Way Data Binding: Just like Angular, </a:t>
            </a:r>
          </a:p>
          <a:p>
            <a:r>
              <a:rPr lang="en-US"/>
              <a:t>in Vue, when the data in either UI or code changes the other updates itself to be in sync.</a:t>
            </a:r>
          </a:p>
          <a:p>
            <a:endParaRPr lang="en-US"/>
          </a:p>
          <a:p>
            <a:r>
              <a:rPr lang="en-US"/>
              <a:t>Single-File Components: All the HTML, CSS, and JavaScript is encapsulated within a single file. This introduces modularity and increases code maintainability.</a:t>
            </a:r>
          </a:p>
          <a:p>
            <a:endParaRPr lang="en-US"/>
          </a:p>
          <a:p>
            <a:r>
              <a:rPr lang="en-US"/>
              <a:t>Flexibility: Can be used alongside other libraries and frameworks like React and Angular.</a:t>
            </a:r>
          </a:p>
          <a:p>
            <a:endParaRPr lang="en-US"/>
          </a:p>
          <a:p>
            <a:endParaRPr lang="en-US"/>
          </a:p>
          <a:p>
            <a:r>
              <a:rPr lang="en-US"/>
              <a:t>Svelte: Used to build highly performant and light weight web apps.</a:t>
            </a:r>
          </a:p>
          <a:p>
            <a:endParaRPr lang="en-US"/>
          </a:p>
          <a:p>
            <a:r>
              <a:rPr lang="en-US"/>
              <a:t>Compile-Time Framework: It compiles the code to highly efficient JavaScript during build time. This results in performance improvements during runtime.</a:t>
            </a:r>
          </a:p>
          <a:p>
            <a:endParaRPr lang="en-US"/>
          </a:p>
          <a:p>
            <a:r>
              <a:rPr lang="en-US"/>
              <a:t>No Virtual DOM: Not maintaining a virtual DOM is faster when we consider simple UIs. The pre-compiled JavaScript also contributes to faster DOM rendering.</a:t>
            </a:r>
          </a:p>
          <a:p>
            <a:endParaRPr lang="en-US"/>
          </a:p>
          <a:p>
            <a:r>
              <a:rPr lang="en-US"/>
              <a:t>Simplicity: Simple and concise syntax improves code readability and reduces development time.</a:t>
            </a:r>
          </a:p>
          <a:p>
            <a:endParaRPr lang="en-US"/>
          </a:p>
          <a:p>
            <a:r>
              <a:rPr lang="en-US"/>
              <a:t>Reactive Programming: We can make reactive statements in Svelte. These can include assignments, calculations and function calls.</a:t>
            </a:r>
          </a:p>
          <a:p>
            <a:endParaRPr lang="en-US"/>
          </a:p>
          <a:p>
            <a:r>
              <a:rPr lang="en-US"/>
              <a:t>Upon running a reactive statement, Svelte will track all the variables it depends on. If Svelte detects any changes in those variables, it will re-run all the reactive statements concerned with that variable and update the UI accordingly.</a:t>
            </a:r>
          </a:p>
          <a:p>
            <a:endParaRPr lang="en-US"/>
          </a:p>
          <a:p>
            <a:r>
              <a:rPr lang="en-US"/>
              <a:t>Small Bundle Sizes: Pre-Compiled code results in smaller and lighter bundle sizes.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each framework has its strengths. None is perfect. We now know more about enterprise grade development and good coding practices.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Framework: House Blueprint. Provides overall structure of the app. </a:t>
            </a:r>
          </a:p>
          <a:p>
            <a:endParaRPr lang="en-US"/>
          </a:p>
          <a:p>
            <a:r>
              <a:rPr lang="en-US"/>
              <a:t>Library: Premade furniture for the house. Provides functionality used in app.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MVC -</a:t>
            </a:r>
          </a:p>
          <a:p>
            <a:r>
              <a:rPr lang="en-US"/>
              <a:t>Model is the database.</a:t>
            </a:r>
          </a:p>
          <a:p>
            <a:r>
              <a:rPr lang="en-US"/>
              <a:t>View is the UI seen by the user.</a:t>
            </a:r>
          </a:p>
          <a:p>
            <a:r>
              <a:rPr lang="en-US"/>
              <a:t>Controller takes user input and updates the model and view accordingly.</a:t>
            </a:r>
          </a:p>
          <a:p>
            <a:endParaRPr lang="en-US"/>
          </a:p>
          <a:p>
            <a:r>
              <a:rPr lang="en-US"/>
              <a:t>ORM - Using objects in code to access database instead of queries. Attributes of our object are the columns of our database.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Used for enterprise grade application development requiring scalability, maintainability and security.</a:t>
            </a:r>
          </a:p>
          <a:p>
            <a:endParaRPr lang="en-US"/>
          </a:p>
          <a:p>
            <a:r>
              <a:rPr lang="en-US"/>
              <a:t>IoC - A container that puts the dependencies at the appropriate places (dependency injection). So we don't have to deal with it ourselves.</a:t>
            </a:r>
          </a:p>
          <a:p>
            <a:endParaRPr lang="en-US"/>
          </a:p>
          <a:p>
            <a:r>
              <a:rPr lang="en-US"/>
              <a:t>AOP - Separates cross-cutting concerns (eg. logging, and other small tasks) from business logic. We can make an aspect and set rules when it should run. Improves productivity (focus on main logic).</a:t>
            </a:r>
          </a:p>
          <a:p>
            <a:endParaRPr lang="en-US"/>
          </a:p>
          <a:p>
            <a:r>
              <a:rPr lang="en-US"/>
              <a:t>MVC - Model View Control architecture to make web apps.</a:t>
            </a:r>
          </a:p>
          <a:p>
            <a:endParaRPr lang="en-US"/>
          </a:p>
          <a:p>
            <a:r>
              <a:rPr lang="en-US"/>
              <a:t>Boot -  Foundation to build web apps. We use additional Spring Libraries with it.</a:t>
            </a:r>
          </a:p>
          <a:p>
            <a:endParaRPr lang="en-US"/>
          </a:p>
          <a:p>
            <a:r>
              <a:rPr lang="en-US"/>
              <a:t>Data - Offers common API to ease accessing data from various sources. (SQL or NoSQL, through ORMs (for SQL)).</a:t>
            </a:r>
          </a:p>
          <a:p>
            <a:endParaRPr lang="en-US"/>
          </a:p>
          <a:p>
            <a:r>
              <a:rPr lang="en-US"/>
              <a:t>Security - Built in security in the framework (eg. Authentication).</a:t>
            </a:r>
          </a:p>
          <a:p>
            <a:endParaRPr lang="en-US"/>
          </a:p>
          <a:p>
            <a:r>
              <a:rPr lang="en-US"/>
              <a:t>Cloud - Use for making cloud based apps.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Used to develop enterprise grade applications especially those with heavy reliance on Microsoft products.</a:t>
            </a:r>
          </a:p>
          <a:p>
            <a:endParaRPr lang="en-US"/>
          </a:p>
          <a:p>
            <a:r>
              <a:rPr lang="en-US"/>
              <a:t>Entity Framework - ORM</a:t>
            </a:r>
          </a:p>
          <a:p>
            <a:endParaRPr lang="en-US"/>
          </a:p>
          <a:p>
            <a:r>
              <a:rPr lang="en-US"/>
              <a:t>ASP.NET - Develop Web Apps</a:t>
            </a:r>
          </a:p>
          <a:p>
            <a:endParaRPr lang="en-US"/>
          </a:p>
          <a:p>
            <a:r>
              <a:rPr lang="en-US"/>
              <a:t>WCF - Service Oriented Apps and Inter Thread Comms (Multi threading)</a:t>
            </a:r>
          </a:p>
          <a:p>
            <a:endParaRPr lang="en-US"/>
          </a:p>
          <a:p>
            <a:r>
              <a:rPr lang="en-US"/>
              <a:t>WPF - Make windows apps</a:t>
            </a:r>
          </a:p>
          <a:p>
            <a:endParaRPr lang="en-US"/>
          </a:p>
          <a:p>
            <a:r>
              <a:rPr lang="en-US"/>
              <a:t>CLR - Manages execution of .NET applications.</a:t>
            </a:r>
          </a:p>
          <a:p>
            <a:endParaRPr lang="en-US"/>
          </a:p>
          <a:p>
            <a:r>
              <a:rPr lang="en-US"/>
              <a:t>FCL - Comprehensive set of libraries included with the framework.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Used for rapid development of projects, suitable for MVP (Minimum Viable Product) development.</a:t>
            </a:r>
          </a:p>
          <a:p>
            <a:endParaRPr lang="en-US"/>
          </a:p>
          <a:p>
            <a:r>
              <a:rPr lang="en-US"/>
              <a:t>MVC - Model View Controller</a:t>
            </a:r>
          </a:p>
          <a:p>
            <a:endParaRPr lang="en-US"/>
          </a:p>
          <a:p>
            <a:r>
              <a:rPr lang="en-US"/>
              <a:t>ActiveRecord - ORM Object-Relational Mapper</a:t>
            </a:r>
          </a:p>
          <a:p>
            <a:endParaRPr lang="en-US"/>
          </a:p>
          <a:p>
            <a:r>
              <a:rPr lang="en-US"/>
              <a:t>CoC - Build apps quickly by assuming the best method to implement certain functionalities. Less decision taken by Developer.</a:t>
            </a:r>
          </a:p>
          <a:p>
            <a:endParaRPr lang="en-US"/>
          </a:p>
          <a:p>
            <a:r>
              <a:rPr lang="en-US"/>
              <a:t>REST - Encourages RESTful design of web apps. Making it easier to develop APIs.</a:t>
            </a:r>
          </a:p>
          <a:p>
            <a:endParaRPr lang="en-US"/>
          </a:p>
          <a:p>
            <a:r>
              <a:rPr lang="en-US"/>
              <a:t>Automated Testing - Built in testing tools for test-driven development.</a:t>
            </a:r>
          </a:p>
          <a:p>
            <a:endParaRPr lang="en-US"/>
          </a:p>
          <a:p>
            <a:r>
              <a:rPr lang="en-US"/>
              <a:t>Scaffolding - Boilerplate code for CRUD ops. Speeding up development.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Has an elegant syntax and is used to develop apps such as Content Management Systems (CMS).</a:t>
            </a:r>
          </a:p>
          <a:p>
            <a:endParaRPr lang="en-US"/>
          </a:p>
          <a:p>
            <a:r>
              <a:rPr lang="en-US"/>
              <a:t>Eloquent - ORM Object-Relational Mapper</a:t>
            </a:r>
          </a:p>
          <a:p>
            <a:endParaRPr lang="en-US"/>
          </a:p>
          <a:p>
            <a:r>
              <a:rPr lang="en-US"/>
              <a:t>BTE - Templating Engine to create dynamic HTML content.</a:t>
            </a:r>
          </a:p>
          <a:p>
            <a:endParaRPr lang="en-US"/>
          </a:p>
          <a:p>
            <a:r>
              <a:rPr lang="en-US"/>
              <a:t>Artisan CLI - CLI with helpful commands to  automate repetitive tasks.</a:t>
            </a:r>
          </a:p>
          <a:p>
            <a:endParaRPr lang="en-US"/>
          </a:p>
          <a:p>
            <a:r>
              <a:rPr lang="en-US"/>
              <a:t>Routing - Manage URL endpoints </a:t>
            </a:r>
          </a:p>
          <a:p>
            <a:endParaRPr lang="en-US"/>
          </a:p>
          <a:p>
            <a:r>
              <a:rPr lang="en-US"/>
              <a:t>Middleware - Preprocess request data before usage. (params, queries, etc.)</a:t>
            </a:r>
          </a:p>
          <a:p>
            <a:endParaRPr lang="en-US"/>
          </a:p>
          <a:p>
            <a:r>
              <a:rPr lang="en-US"/>
              <a:t>Security - Built in security features in framework (like Authentication, Authorization and protection against CSRF - Cross Site Request Forgery and SQL injections).</a:t>
            </a:r>
          </a:p>
          <a:p>
            <a:endParaRPr lang="en-US"/>
          </a:p>
          <a:p>
            <a:r>
              <a:rPr lang="en-US"/>
              <a:t>Task scheduling - Ability to schedule commands using artisan cli at specific time, frequency, etc.</a:t>
            </a:r>
          </a:p>
          <a:p>
            <a:endParaRPr lang="en-US"/>
          </a:p>
          <a:p>
            <a:r>
              <a:rPr lang="en-US"/>
              <a:t>Testing - Built in testing suite to ensure application quality.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Used to develop data-driven apps especially ones associated with Data Science or Machine Learning.</a:t>
            </a:r>
          </a:p>
          <a:p>
            <a:endParaRPr lang="en-US"/>
          </a:p>
          <a:p>
            <a:r>
              <a:rPr lang="en-US"/>
              <a:t>ORM - Object-Relational Mapping feature</a:t>
            </a:r>
          </a:p>
          <a:p>
            <a:endParaRPr lang="en-US"/>
          </a:p>
          <a:p>
            <a:r>
              <a:rPr lang="en-US"/>
              <a:t>Templating Engine - Generate dynamic html content.</a:t>
            </a:r>
          </a:p>
          <a:p>
            <a:endParaRPr lang="en-US"/>
          </a:p>
          <a:p>
            <a:r>
              <a:rPr lang="en-US"/>
              <a:t>Admin Int- Automatically generate admin interfaces for managing app data.</a:t>
            </a:r>
          </a:p>
          <a:p>
            <a:endParaRPr lang="en-US"/>
          </a:p>
          <a:p>
            <a:r>
              <a:rPr lang="en-US"/>
              <a:t>Routing - Defining URL endpoints</a:t>
            </a:r>
          </a:p>
          <a:p>
            <a:endParaRPr lang="en-US"/>
          </a:p>
          <a:p>
            <a:r>
              <a:rPr lang="en-US"/>
              <a:t>Security - Built in security protection against  SQL injection, Cross Site Scripting (XSS), Cross Site Request Forgery (CSRF).</a:t>
            </a:r>
          </a:p>
          <a:p>
            <a:endParaRPr lang="en-US"/>
          </a:p>
          <a:p>
            <a:r>
              <a:rPr lang="en-US"/>
              <a:t>Scalability - Scales well with high traffic applications and supports caching and load balancing.</a:t>
            </a:r>
          </a:p>
          <a:p>
            <a:endParaRPr lang="en-US"/>
          </a:p>
          <a:p>
            <a:r>
              <a:rPr lang="en-US"/>
              <a:t>REST - Ability to make REST APIs.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is a lightweight framework used to develop real-time and event driven apps such as collaborative whiteboards </a:t>
            </a:r>
          </a:p>
          <a:p>
            <a:r>
              <a:rPr lang="en-US"/>
              <a:t>and APIs. </a:t>
            </a:r>
          </a:p>
          <a:p>
            <a:endParaRPr lang="en-US"/>
          </a:p>
          <a:p>
            <a:r>
              <a:rPr lang="en-US"/>
              <a:t>Async and Non blocking I/O - </a:t>
            </a:r>
          </a:p>
          <a:p>
            <a:endParaRPr lang="en-US"/>
          </a:p>
          <a:p>
            <a:r>
              <a:rPr lang="en-US"/>
              <a:t>Most languages first send a request to a service and wait (i.e. pause execution) until the response has come back.</a:t>
            </a:r>
          </a:p>
          <a:p>
            <a:endParaRPr lang="en-US"/>
          </a:p>
          <a:p>
            <a:r>
              <a:rPr lang="en-US"/>
              <a:t>This poses serious performance issues in case the server or device is unavailable or slow.</a:t>
            </a:r>
          </a:p>
          <a:p>
            <a:endParaRPr lang="en-US"/>
          </a:p>
          <a:p>
            <a:r>
              <a:rPr lang="en-US"/>
              <a:t>But incase of Node.js, JavaScript sends the request and doesn't pause execution of program (i.e. non blocking).  It is event driven and so when it detects the event of response by the service (receives the response). It then pauses the current process and executes the process related to the response.</a:t>
            </a:r>
          </a:p>
          <a:p>
            <a:endParaRPr lang="en-US"/>
          </a:p>
          <a:p>
            <a:r>
              <a:rPr lang="en-US"/>
              <a:t>This allow for multiple real-time connections and event driven activity on those without performance loss.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DB78"/>
        </a:solidFill>
        <a:effectLst/>
      </p:bgPr>
    </p:bg>
    <p:spTree>
      <p:nvGrpSpPr>
        <p:cNvPr id="1" name=""/>
        <p:cNvGrpSpPr/>
        <p:nvPr/>
      </p:nvGrpSpPr>
      <p:grpSpPr>
        <a:xfrm>
          <a:off x="0" y="0"/>
          <a:ext cx="0" cy="0"/>
          <a:chOff x="0" y="0"/>
          <a:chExt cx="0" cy="0"/>
        </a:xfrm>
      </p:grpSpPr>
      <p:sp>
        <p:nvSpPr>
          <p:cNvPr id="2" name="Freeform 2"/>
          <p:cNvSpPr/>
          <p:nvPr/>
        </p:nvSpPr>
        <p:spPr>
          <a:xfrm>
            <a:off x="10049216" y="6754074"/>
            <a:ext cx="7315200" cy="2739875"/>
          </a:xfrm>
          <a:custGeom>
            <a:avLst/>
            <a:gdLst/>
            <a:ahLst/>
            <a:cxnLst/>
            <a:rect l="l" t="t" r="r" b="b"/>
            <a:pathLst>
              <a:path w="7315200" h="2739875">
                <a:moveTo>
                  <a:pt x="0" y="0"/>
                </a:moveTo>
                <a:lnTo>
                  <a:pt x="7315200" y="0"/>
                </a:lnTo>
                <a:lnTo>
                  <a:pt x="7315200" y="2739875"/>
                </a:lnTo>
                <a:lnTo>
                  <a:pt x="0" y="27398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809406" y="2029091"/>
            <a:ext cx="13390625" cy="6765615"/>
            <a:chOff x="0" y="0"/>
            <a:chExt cx="6349873" cy="3208274"/>
          </a:xfrm>
        </p:grpSpPr>
        <p:sp>
          <p:nvSpPr>
            <p:cNvPr id="4" name="Freeform 4"/>
            <p:cNvSpPr/>
            <p:nvPr/>
          </p:nvSpPr>
          <p:spPr>
            <a:xfrm>
              <a:off x="6350" y="6350"/>
              <a:ext cx="6337173" cy="3195574"/>
            </a:xfrm>
            <a:custGeom>
              <a:avLst/>
              <a:gdLst/>
              <a:ahLst/>
              <a:cxnLst/>
              <a:rect l="l" t="t" r="r" b="b"/>
              <a:pathLst>
                <a:path w="6337173" h="3195574">
                  <a:moveTo>
                    <a:pt x="6083173" y="3195574"/>
                  </a:moveTo>
                  <a:lnTo>
                    <a:pt x="254000" y="3195574"/>
                  </a:lnTo>
                  <a:cubicBezTo>
                    <a:pt x="113665" y="3195574"/>
                    <a:pt x="0" y="3081909"/>
                    <a:pt x="0" y="2941574"/>
                  </a:cubicBezTo>
                  <a:lnTo>
                    <a:pt x="0" y="254000"/>
                  </a:lnTo>
                  <a:cubicBezTo>
                    <a:pt x="0" y="113665"/>
                    <a:pt x="113665" y="0"/>
                    <a:pt x="254000" y="0"/>
                  </a:cubicBezTo>
                  <a:lnTo>
                    <a:pt x="6083173" y="0"/>
                  </a:lnTo>
                  <a:cubicBezTo>
                    <a:pt x="6223508" y="0"/>
                    <a:pt x="6337173" y="113665"/>
                    <a:pt x="6337173" y="254000"/>
                  </a:cubicBezTo>
                  <a:lnTo>
                    <a:pt x="6337173" y="2941574"/>
                  </a:lnTo>
                  <a:cubicBezTo>
                    <a:pt x="6337173" y="3081782"/>
                    <a:pt x="6223381" y="3195574"/>
                    <a:pt x="6083173" y="3195574"/>
                  </a:cubicBezTo>
                  <a:close/>
                </a:path>
              </a:pathLst>
            </a:custGeom>
            <a:solidFill>
              <a:srgbClr val="FFFAEE"/>
            </a:solidFill>
          </p:spPr>
        </p:sp>
        <p:sp>
          <p:nvSpPr>
            <p:cNvPr id="5" name="Freeform 5"/>
            <p:cNvSpPr/>
            <p:nvPr/>
          </p:nvSpPr>
          <p:spPr>
            <a:xfrm>
              <a:off x="0" y="0"/>
              <a:ext cx="6349873" cy="3208274"/>
            </a:xfrm>
            <a:custGeom>
              <a:avLst/>
              <a:gdLst/>
              <a:ahLst/>
              <a:cxnLst/>
              <a:rect l="l" t="t" r="r" b="b"/>
              <a:pathLst>
                <a:path w="6349873" h="3208274">
                  <a:moveTo>
                    <a:pt x="6089523" y="0"/>
                  </a:moveTo>
                  <a:lnTo>
                    <a:pt x="260350" y="0"/>
                  </a:lnTo>
                  <a:cubicBezTo>
                    <a:pt x="116840" y="0"/>
                    <a:pt x="0" y="116840"/>
                    <a:pt x="0" y="260350"/>
                  </a:cubicBezTo>
                  <a:lnTo>
                    <a:pt x="0" y="2947924"/>
                  </a:lnTo>
                  <a:cubicBezTo>
                    <a:pt x="0" y="3091434"/>
                    <a:pt x="116840" y="3208274"/>
                    <a:pt x="260350" y="3208274"/>
                  </a:cubicBezTo>
                  <a:lnTo>
                    <a:pt x="6089523" y="3208274"/>
                  </a:lnTo>
                  <a:cubicBezTo>
                    <a:pt x="6233033" y="3208274"/>
                    <a:pt x="6349873" y="3091434"/>
                    <a:pt x="6349873" y="2947924"/>
                  </a:cubicBezTo>
                  <a:lnTo>
                    <a:pt x="6349873" y="260350"/>
                  </a:lnTo>
                  <a:cubicBezTo>
                    <a:pt x="6349873" y="116840"/>
                    <a:pt x="6233033" y="0"/>
                    <a:pt x="6089523" y="0"/>
                  </a:cubicBezTo>
                  <a:close/>
                  <a:moveTo>
                    <a:pt x="260350" y="12700"/>
                  </a:moveTo>
                  <a:lnTo>
                    <a:pt x="6089523" y="12700"/>
                  </a:lnTo>
                  <a:cubicBezTo>
                    <a:pt x="6226048" y="12700"/>
                    <a:pt x="6337173" y="123825"/>
                    <a:pt x="6337173" y="260350"/>
                  </a:cubicBezTo>
                  <a:lnTo>
                    <a:pt x="6337173" y="599440"/>
                  </a:lnTo>
                  <a:lnTo>
                    <a:pt x="12700" y="599440"/>
                  </a:lnTo>
                  <a:lnTo>
                    <a:pt x="12700" y="260350"/>
                  </a:lnTo>
                  <a:cubicBezTo>
                    <a:pt x="12700" y="123825"/>
                    <a:pt x="123825" y="12700"/>
                    <a:pt x="260350" y="12700"/>
                  </a:cubicBezTo>
                  <a:close/>
                  <a:moveTo>
                    <a:pt x="12700" y="2947924"/>
                  </a:moveTo>
                  <a:lnTo>
                    <a:pt x="12700" y="612140"/>
                  </a:lnTo>
                  <a:lnTo>
                    <a:pt x="5737606" y="612140"/>
                  </a:lnTo>
                  <a:lnTo>
                    <a:pt x="5737606" y="3195574"/>
                  </a:lnTo>
                  <a:lnTo>
                    <a:pt x="260350" y="3195574"/>
                  </a:lnTo>
                  <a:cubicBezTo>
                    <a:pt x="123825" y="3195574"/>
                    <a:pt x="12700" y="3084449"/>
                    <a:pt x="12700" y="2947924"/>
                  </a:cubicBezTo>
                  <a:close/>
                  <a:moveTo>
                    <a:pt x="6089523" y="3195574"/>
                  </a:moveTo>
                  <a:lnTo>
                    <a:pt x="5750433" y="3195574"/>
                  </a:lnTo>
                  <a:lnTo>
                    <a:pt x="5750433" y="612140"/>
                  </a:lnTo>
                  <a:lnTo>
                    <a:pt x="6337173" y="612140"/>
                  </a:lnTo>
                  <a:lnTo>
                    <a:pt x="6337173" y="2947924"/>
                  </a:lnTo>
                  <a:cubicBezTo>
                    <a:pt x="6337173" y="3084449"/>
                    <a:pt x="6226048" y="3195574"/>
                    <a:pt x="6089523" y="3195574"/>
                  </a:cubicBezTo>
                  <a:close/>
                </a:path>
              </a:pathLst>
            </a:custGeom>
            <a:solidFill>
              <a:srgbClr val="191919"/>
            </a:solidFill>
          </p:spPr>
        </p:sp>
      </p:grpSp>
      <p:graphicFrame>
        <p:nvGraphicFramePr>
          <p:cNvPr id="6" name="Table 6"/>
          <p:cNvGraphicFramePr>
            <a:graphicFrameLocks noGrp="1"/>
          </p:cNvGraphicFramePr>
          <p:nvPr/>
        </p:nvGraphicFramePr>
        <p:xfrm>
          <a:off x="1028700" y="0"/>
          <a:ext cx="17259300" cy="1155115"/>
        </p:xfrm>
        <a:graphic>
          <a:graphicData uri="http://schemas.openxmlformats.org/drawingml/2006/table">
            <a:tbl>
              <a:tblPr/>
              <a:tblGrid>
                <a:gridCol w="4480442">
                  <a:extLst>
                    <a:ext uri="{9D8B030D-6E8A-4147-A177-3AD203B41FA5}">
                      <a16:colId xmlns:a16="http://schemas.microsoft.com/office/drawing/2014/main" val="20000"/>
                    </a:ext>
                  </a:extLst>
                </a:gridCol>
                <a:gridCol w="10261260">
                  <a:extLst>
                    <a:ext uri="{9D8B030D-6E8A-4147-A177-3AD203B41FA5}">
                      <a16:colId xmlns:a16="http://schemas.microsoft.com/office/drawing/2014/main" val="20001"/>
                    </a:ext>
                  </a:extLst>
                </a:gridCol>
                <a:gridCol w="2517598">
                  <a:extLst>
                    <a:ext uri="{9D8B030D-6E8A-4147-A177-3AD203B41FA5}">
                      <a16:colId xmlns:a16="http://schemas.microsoft.com/office/drawing/2014/main" val="20002"/>
                    </a:ext>
                  </a:extLst>
                </a:gridCol>
              </a:tblGrid>
              <a:tr h="1155115">
                <a:tc>
                  <a:txBody>
                    <a:bodyPr/>
                    <a:lstStyle/>
                    <a:p>
                      <a:pPr algn="ctr">
                        <a:lnSpc>
                          <a:spcPts val="2639"/>
                        </a:lnSpc>
                        <a:defRPr/>
                      </a:pPr>
                      <a:r>
                        <a:rPr lang="en-US" sz="2199">
                          <a:solidFill>
                            <a:srgbClr val="191919"/>
                          </a:solidFill>
                          <a:latin typeface="Telegraf Bold"/>
                        </a:rPr>
                        <a:t>DARSH JAIN</a:t>
                      </a:r>
                      <a:endParaRPr lang="en-US" sz="1100"/>
                    </a:p>
                  </a:txBody>
                  <a:tcPr marL="190500" marR="190500" marT="190500" marB="190500" anchor="ctr">
                    <a:lnL w="19050" cap="flat" cmpd="sng" algn="ctr">
                      <a:solidFill>
                        <a:srgbClr val="DBDB78"/>
                      </a:solidFill>
                      <a:prstDash val="solid"/>
                      <a:round/>
                      <a:headEnd type="none" w="med" len="med"/>
                      <a:tailEnd type="none" w="med" len="med"/>
                    </a:lnL>
                    <a:lnR w="19050" cap="flat" cmpd="sng" algn="ctr">
                      <a:solidFill>
                        <a:srgbClr val="191919"/>
                      </a:solidFill>
                      <a:prstDash val="solid"/>
                      <a:round/>
                      <a:headEnd type="none" w="med" len="med"/>
                      <a:tailEnd type="none" w="med" len="med"/>
                    </a:lnR>
                    <a:lnT w="19050" cap="flat" cmpd="sng" algn="ctr">
                      <a:solidFill>
                        <a:srgbClr val="DBDB78"/>
                      </a:solidFill>
                      <a:prstDash val="solid"/>
                      <a:round/>
                      <a:headEnd type="none" w="med" len="med"/>
                      <a:tailEnd type="none" w="med" len="med"/>
                    </a:lnT>
                    <a:lnB w="19050" cap="flat" cmpd="sng" algn="ctr">
                      <a:solidFill>
                        <a:srgbClr val="191919"/>
                      </a:solidFill>
                      <a:prstDash val="solid"/>
                      <a:round/>
                      <a:headEnd type="none" w="med" len="med"/>
                      <a:tailEnd type="none" w="med" len="med"/>
                    </a:lnB>
                  </a:tcPr>
                </a:tc>
                <a:tc>
                  <a:txBody>
                    <a:bodyPr/>
                    <a:lstStyle/>
                    <a:p>
                      <a:pPr algn="ctr">
                        <a:lnSpc>
                          <a:spcPts val="4250"/>
                        </a:lnSpc>
                        <a:defRPr/>
                      </a:pPr>
                      <a:endParaRPr lang="en-US" sz="1100"/>
                    </a:p>
                  </a:txBody>
                  <a:tcPr marL="190500" marR="190500" marT="190500" marB="190500" anchor="ctr">
                    <a:lnL w="19050" cap="flat" cmpd="sng" algn="ctr">
                      <a:solidFill>
                        <a:srgbClr val="191919"/>
                      </a:solidFill>
                      <a:prstDash val="solid"/>
                      <a:round/>
                      <a:headEnd type="none" w="med" len="med"/>
                      <a:tailEnd type="none" w="med" len="med"/>
                    </a:lnL>
                    <a:lnR w="19050" cap="flat" cmpd="sng" algn="ctr">
                      <a:solidFill>
                        <a:srgbClr val="191919"/>
                      </a:solidFill>
                      <a:prstDash val="solid"/>
                      <a:round/>
                      <a:headEnd type="none" w="med" len="med"/>
                      <a:tailEnd type="none" w="med" len="med"/>
                    </a:lnR>
                    <a:lnT w="19050" cap="flat" cmpd="sng" algn="ctr">
                      <a:solidFill>
                        <a:srgbClr val="DBDB78"/>
                      </a:solidFill>
                      <a:prstDash val="solid"/>
                      <a:round/>
                      <a:headEnd type="none" w="med" len="med"/>
                      <a:tailEnd type="none" w="med" len="med"/>
                    </a:lnT>
                    <a:lnB w="19050" cap="flat" cmpd="sng" algn="ctr">
                      <a:solidFill>
                        <a:srgbClr val="191919"/>
                      </a:solidFill>
                      <a:prstDash val="solid"/>
                      <a:round/>
                      <a:headEnd type="none" w="med" len="med"/>
                      <a:tailEnd type="none" w="med" len="med"/>
                    </a:lnB>
                  </a:tcPr>
                </a:tc>
                <a:tc>
                  <a:txBody>
                    <a:bodyPr/>
                    <a:lstStyle/>
                    <a:p>
                      <a:pPr algn="ctr">
                        <a:lnSpc>
                          <a:spcPts val="3079"/>
                        </a:lnSpc>
                        <a:defRPr/>
                      </a:pPr>
                      <a:r>
                        <a:rPr lang="en-US" sz="2199">
                          <a:solidFill>
                            <a:srgbClr val="191919"/>
                          </a:solidFill>
                          <a:latin typeface="Telegraf"/>
                        </a:rPr>
                        <a:t>23.05.24</a:t>
                      </a:r>
                      <a:endParaRPr lang="en-US" sz="1100"/>
                    </a:p>
                  </a:txBody>
                  <a:tcPr marL="190500" marR="190500" marT="190500" marB="190500" anchor="ctr">
                    <a:lnL w="19050" cap="flat" cmpd="sng" algn="ctr">
                      <a:solidFill>
                        <a:srgbClr val="191919"/>
                      </a:solidFill>
                      <a:prstDash val="solid"/>
                      <a:round/>
                      <a:headEnd type="none" w="med" len="med"/>
                      <a:tailEnd type="none" w="med" len="med"/>
                    </a:lnL>
                    <a:lnR w="19050" cap="flat" cmpd="sng" algn="ctr">
                      <a:solidFill>
                        <a:srgbClr val="DBDB78"/>
                      </a:solidFill>
                      <a:prstDash val="solid"/>
                      <a:round/>
                      <a:headEnd type="none" w="med" len="med"/>
                      <a:tailEnd type="none" w="med" len="med"/>
                    </a:lnR>
                    <a:lnT w="19050" cap="flat" cmpd="sng" algn="ctr">
                      <a:solidFill>
                        <a:srgbClr val="DBDB78"/>
                      </a:solidFill>
                      <a:prstDash val="solid"/>
                      <a:round/>
                      <a:headEnd type="none" w="med" len="med"/>
                      <a:tailEnd type="none" w="med" len="med"/>
                    </a:lnT>
                    <a:lnB w="19050"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7" name="Group 7"/>
          <p:cNvGrpSpPr/>
          <p:nvPr/>
        </p:nvGrpSpPr>
        <p:grpSpPr>
          <a:xfrm>
            <a:off x="-362607" y="-197069"/>
            <a:ext cx="1391307" cy="10712669"/>
            <a:chOff x="0" y="0"/>
            <a:chExt cx="366435" cy="2821444"/>
          </a:xfrm>
        </p:grpSpPr>
        <p:sp>
          <p:nvSpPr>
            <p:cNvPr id="8" name="Freeform 8"/>
            <p:cNvSpPr/>
            <p:nvPr/>
          </p:nvSpPr>
          <p:spPr>
            <a:xfrm>
              <a:off x="0" y="0"/>
              <a:ext cx="366435" cy="2821444"/>
            </a:xfrm>
            <a:custGeom>
              <a:avLst/>
              <a:gdLst/>
              <a:ahLst/>
              <a:cxnLst/>
              <a:rect l="l" t="t" r="r" b="b"/>
              <a:pathLst>
                <a:path w="366435" h="2821444">
                  <a:moveTo>
                    <a:pt x="0" y="0"/>
                  </a:moveTo>
                  <a:lnTo>
                    <a:pt x="366435" y="0"/>
                  </a:lnTo>
                  <a:lnTo>
                    <a:pt x="366435" y="2821444"/>
                  </a:lnTo>
                  <a:lnTo>
                    <a:pt x="0" y="2821444"/>
                  </a:lnTo>
                  <a:close/>
                </a:path>
              </a:pathLst>
            </a:custGeom>
            <a:solidFill>
              <a:srgbClr val="DBDB78"/>
            </a:solidFill>
            <a:ln w="19050" cap="sq">
              <a:solidFill>
                <a:srgbClr val="191919"/>
              </a:solidFill>
              <a:prstDash val="solid"/>
              <a:miter/>
            </a:ln>
          </p:spPr>
        </p:sp>
        <p:sp>
          <p:nvSpPr>
            <p:cNvPr id="9" name="TextBox 9"/>
            <p:cNvSpPr txBox="1"/>
            <p:nvPr/>
          </p:nvSpPr>
          <p:spPr>
            <a:xfrm>
              <a:off x="0" y="-66675"/>
              <a:ext cx="366435" cy="2888119"/>
            </a:xfrm>
            <a:prstGeom prst="rect">
              <a:avLst/>
            </a:prstGeom>
          </p:spPr>
          <p:txBody>
            <a:bodyPr lIns="50800" tIns="50800" rIns="50800" bIns="50800" rtlCol="0" anchor="ctr"/>
            <a:lstStyle/>
            <a:p>
              <a:pPr algn="ctr">
                <a:lnSpc>
                  <a:spcPts val="2520"/>
                </a:lnSpc>
              </a:pPr>
              <a:endParaRPr/>
            </a:p>
          </p:txBody>
        </p:sp>
      </p:grpSp>
      <p:sp>
        <p:nvSpPr>
          <p:cNvPr id="10" name="Freeform 10"/>
          <p:cNvSpPr/>
          <p:nvPr/>
        </p:nvSpPr>
        <p:spPr>
          <a:xfrm>
            <a:off x="285422" y="363765"/>
            <a:ext cx="429877" cy="427585"/>
          </a:xfrm>
          <a:custGeom>
            <a:avLst/>
            <a:gdLst/>
            <a:ahLst/>
            <a:cxnLst/>
            <a:rect l="l" t="t" r="r" b="b"/>
            <a:pathLst>
              <a:path w="429877" h="427585">
                <a:moveTo>
                  <a:pt x="0" y="0"/>
                </a:moveTo>
                <a:lnTo>
                  <a:pt x="429876" y="0"/>
                </a:lnTo>
                <a:lnTo>
                  <a:pt x="429876" y="427585"/>
                </a:lnTo>
                <a:lnTo>
                  <a:pt x="0" y="427585"/>
                </a:lnTo>
                <a:lnTo>
                  <a:pt x="0" y="0"/>
                </a:lnTo>
                <a:close/>
              </a:path>
            </a:pathLst>
          </a:custGeom>
          <a:blipFill>
            <a:blip r:embed="rId5">
              <a:extLst>
                <a:ext uri="{96DAC541-7B7A-43D3-8B79-37D633B846F1}">
                  <asvg:svgBlip xmlns:asvg="http://schemas.microsoft.com/office/drawing/2016/SVG/main" r:embed="rId6"/>
                </a:ext>
              </a:extLst>
            </a:blip>
            <a:stretch>
              <a:fillRect l="-250684"/>
            </a:stretch>
          </a:blipFill>
        </p:spPr>
      </p:sp>
      <p:grpSp>
        <p:nvGrpSpPr>
          <p:cNvPr id="11" name="Group 11"/>
          <p:cNvGrpSpPr/>
          <p:nvPr/>
        </p:nvGrpSpPr>
        <p:grpSpPr>
          <a:xfrm>
            <a:off x="2640195" y="8395718"/>
            <a:ext cx="6503805" cy="1041959"/>
            <a:chOff x="0" y="0"/>
            <a:chExt cx="1712936" cy="274425"/>
          </a:xfrm>
        </p:grpSpPr>
        <p:sp>
          <p:nvSpPr>
            <p:cNvPr id="12" name="Freeform 12"/>
            <p:cNvSpPr/>
            <p:nvPr/>
          </p:nvSpPr>
          <p:spPr>
            <a:xfrm>
              <a:off x="0" y="0"/>
              <a:ext cx="1712936" cy="274425"/>
            </a:xfrm>
            <a:custGeom>
              <a:avLst/>
              <a:gdLst/>
              <a:ahLst/>
              <a:cxnLst/>
              <a:rect l="l" t="t" r="r" b="b"/>
              <a:pathLst>
                <a:path w="1712936" h="274425">
                  <a:moveTo>
                    <a:pt x="28569" y="0"/>
                  </a:moveTo>
                  <a:lnTo>
                    <a:pt x="1684368" y="0"/>
                  </a:lnTo>
                  <a:cubicBezTo>
                    <a:pt x="1700146" y="0"/>
                    <a:pt x="1712936" y="12791"/>
                    <a:pt x="1712936" y="28569"/>
                  </a:cubicBezTo>
                  <a:lnTo>
                    <a:pt x="1712936" y="245856"/>
                  </a:lnTo>
                  <a:cubicBezTo>
                    <a:pt x="1712936" y="261635"/>
                    <a:pt x="1700146" y="274425"/>
                    <a:pt x="1684368" y="274425"/>
                  </a:cubicBezTo>
                  <a:lnTo>
                    <a:pt x="28569" y="274425"/>
                  </a:lnTo>
                  <a:cubicBezTo>
                    <a:pt x="12791" y="274425"/>
                    <a:pt x="0" y="261635"/>
                    <a:pt x="0" y="245856"/>
                  </a:cubicBezTo>
                  <a:lnTo>
                    <a:pt x="0" y="28569"/>
                  </a:lnTo>
                  <a:cubicBezTo>
                    <a:pt x="0" y="12791"/>
                    <a:pt x="12791" y="0"/>
                    <a:pt x="28569" y="0"/>
                  </a:cubicBezTo>
                  <a:close/>
                </a:path>
              </a:pathLst>
            </a:custGeom>
            <a:solidFill>
              <a:srgbClr val="FB8B62"/>
            </a:solidFill>
            <a:ln w="19050" cap="rnd">
              <a:solidFill>
                <a:srgbClr val="191919"/>
              </a:solidFill>
              <a:prstDash val="solid"/>
              <a:round/>
            </a:ln>
          </p:spPr>
        </p:sp>
        <p:sp>
          <p:nvSpPr>
            <p:cNvPr id="13" name="TextBox 13"/>
            <p:cNvSpPr txBox="1"/>
            <p:nvPr/>
          </p:nvSpPr>
          <p:spPr>
            <a:xfrm>
              <a:off x="0" y="-38100"/>
              <a:ext cx="1712936" cy="312525"/>
            </a:xfrm>
            <a:prstGeom prst="rect">
              <a:avLst/>
            </a:prstGeom>
          </p:spPr>
          <p:txBody>
            <a:bodyPr lIns="50800" tIns="50800" rIns="50800" bIns="50800" rtlCol="0" anchor="ctr"/>
            <a:lstStyle/>
            <a:p>
              <a:pPr algn="ctr">
                <a:lnSpc>
                  <a:spcPts val="3119"/>
                </a:lnSpc>
              </a:pPr>
              <a:r>
                <a:rPr lang="en-US" sz="2599">
                  <a:solidFill>
                    <a:srgbClr val="191919"/>
                  </a:solidFill>
                  <a:latin typeface="Telegraf"/>
                </a:rPr>
                <a:t>DIFFERENT FRAMEWORKS AND THEIR FEATURES</a:t>
              </a:r>
            </a:p>
          </p:txBody>
        </p:sp>
      </p:grpSp>
      <p:sp>
        <p:nvSpPr>
          <p:cNvPr id="14" name="Freeform 14"/>
          <p:cNvSpPr/>
          <p:nvPr/>
        </p:nvSpPr>
        <p:spPr>
          <a:xfrm>
            <a:off x="2297458" y="2492366"/>
            <a:ext cx="1483580" cy="388428"/>
          </a:xfrm>
          <a:custGeom>
            <a:avLst/>
            <a:gdLst/>
            <a:ahLst/>
            <a:cxnLst/>
            <a:rect l="l" t="t" r="r" b="b"/>
            <a:pathLst>
              <a:path w="1483580" h="388428">
                <a:moveTo>
                  <a:pt x="0" y="0"/>
                </a:moveTo>
                <a:lnTo>
                  <a:pt x="1483581" y="0"/>
                </a:lnTo>
                <a:lnTo>
                  <a:pt x="1483581" y="388428"/>
                </a:lnTo>
                <a:lnTo>
                  <a:pt x="0" y="3884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5" name="Group 15"/>
          <p:cNvGrpSpPr/>
          <p:nvPr/>
        </p:nvGrpSpPr>
        <p:grpSpPr>
          <a:xfrm>
            <a:off x="12792416" y="3906099"/>
            <a:ext cx="1828800" cy="1828800"/>
            <a:chOff x="0" y="0"/>
            <a:chExt cx="3251200" cy="3251200"/>
          </a:xfrm>
        </p:grpSpPr>
        <p:sp>
          <p:nvSpPr>
            <p:cNvPr id="16" name="Freeform 16"/>
            <p:cNvSpPr/>
            <p:nvPr/>
          </p:nvSpPr>
          <p:spPr>
            <a:xfrm>
              <a:off x="0" y="0"/>
              <a:ext cx="3251200" cy="3251200"/>
            </a:xfrm>
            <a:custGeom>
              <a:avLst/>
              <a:gdLst/>
              <a:ahLst/>
              <a:cxnLst/>
              <a:rect l="l" t="t" r="r" b="b"/>
              <a:pathLst>
                <a:path w="3251200" h="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A6CFF4"/>
            </a:solidFill>
          </p:spPr>
        </p:sp>
        <p:sp>
          <p:nvSpPr>
            <p:cNvPr id="17" name="TextBox 17"/>
            <p:cNvSpPr txBox="1"/>
            <p:nvPr/>
          </p:nvSpPr>
          <p:spPr>
            <a:xfrm>
              <a:off x="152400" y="215900"/>
              <a:ext cx="2946400" cy="2781300"/>
            </a:xfrm>
            <a:prstGeom prst="rect">
              <a:avLst/>
            </a:prstGeom>
          </p:spPr>
          <p:txBody>
            <a:bodyPr lIns="50800" tIns="50800" rIns="50800" bIns="50800" rtlCol="0" anchor="t"/>
            <a:lstStyle/>
            <a:p>
              <a:pPr algn="l">
                <a:lnSpc>
                  <a:spcPts val="1540"/>
                </a:lnSpc>
              </a:pPr>
              <a:r>
                <a:rPr lang="en-US" sz="1100">
                  <a:solidFill>
                    <a:srgbClr val="191919"/>
                  </a:solidFill>
                  <a:latin typeface="Telegraf"/>
                </a:rPr>
                <a:t>What is a framework ?</a:t>
              </a:r>
            </a:p>
          </p:txBody>
        </p:sp>
      </p:grpSp>
      <p:grpSp>
        <p:nvGrpSpPr>
          <p:cNvPr id="18" name="Group 18"/>
          <p:cNvGrpSpPr/>
          <p:nvPr/>
        </p:nvGrpSpPr>
        <p:grpSpPr>
          <a:xfrm>
            <a:off x="14621216" y="6159080"/>
            <a:ext cx="1828800" cy="1828800"/>
            <a:chOff x="0" y="0"/>
            <a:chExt cx="3251200" cy="3251200"/>
          </a:xfrm>
        </p:grpSpPr>
        <p:sp>
          <p:nvSpPr>
            <p:cNvPr id="19" name="Freeform 19"/>
            <p:cNvSpPr/>
            <p:nvPr/>
          </p:nvSpPr>
          <p:spPr>
            <a:xfrm>
              <a:off x="0" y="0"/>
              <a:ext cx="3251200" cy="3251200"/>
            </a:xfrm>
            <a:custGeom>
              <a:avLst/>
              <a:gdLst/>
              <a:ahLst/>
              <a:cxnLst/>
              <a:rect l="l" t="t" r="r" b="b"/>
              <a:pathLst>
                <a:path w="3251200" h="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B8B62"/>
            </a:solidFill>
          </p:spPr>
        </p:sp>
        <p:sp>
          <p:nvSpPr>
            <p:cNvPr id="20" name="TextBox 20"/>
            <p:cNvSpPr txBox="1"/>
            <p:nvPr/>
          </p:nvSpPr>
          <p:spPr>
            <a:xfrm>
              <a:off x="152400" y="215900"/>
              <a:ext cx="2946400" cy="2781300"/>
            </a:xfrm>
            <a:prstGeom prst="rect">
              <a:avLst/>
            </a:prstGeom>
          </p:spPr>
          <p:txBody>
            <a:bodyPr lIns="50800" tIns="50800" rIns="50800" bIns="50800" rtlCol="0" anchor="t"/>
            <a:lstStyle/>
            <a:p>
              <a:pPr algn="l">
                <a:lnSpc>
                  <a:spcPts val="1540"/>
                </a:lnSpc>
              </a:pPr>
              <a:r>
                <a:rPr lang="en-US" sz="1100">
                  <a:solidFill>
                    <a:srgbClr val="191919"/>
                  </a:solidFill>
                  <a:latin typeface="Telegraf"/>
                </a:rPr>
                <a:t>How to choose a framework for your project ?</a:t>
              </a:r>
            </a:p>
          </p:txBody>
        </p:sp>
      </p:grpSp>
      <p:sp>
        <p:nvSpPr>
          <p:cNvPr id="21" name="Freeform 21"/>
          <p:cNvSpPr/>
          <p:nvPr/>
        </p:nvSpPr>
        <p:spPr>
          <a:xfrm>
            <a:off x="15981081" y="4116336"/>
            <a:ext cx="544126" cy="704163"/>
          </a:xfrm>
          <a:custGeom>
            <a:avLst/>
            <a:gdLst/>
            <a:ahLst/>
            <a:cxnLst/>
            <a:rect l="l" t="t" r="r" b="b"/>
            <a:pathLst>
              <a:path w="544126" h="704163">
                <a:moveTo>
                  <a:pt x="0" y="0"/>
                </a:moveTo>
                <a:lnTo>
                  <a:pt x="544126" y="0"/>
                </a:lnTo>
                <a:lnTo>
                  <a:pt x="544126" y="704163"/>
                </a:lnTo>
                <a:lnTo>
                  <a:pt x="0" y="7041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2" name="Freeform 22"/>
          <p:cNvSpPr/>
          <p:nvPr/>
        </p:nvSpPr>
        <p:spPr>
          <a:xfrm>
            <a:off x="1428935" y="363765"/>
            <a:ext cx="549467" cy="427585"/>
          </a:xfrm>
          <a:custGeom>
            <a:avLst/>
            <a:gdLst/>
            <a:ahLst/>
            <a:cxnLst/>
            <a:rect l="l" t="t" r="r" b="b"/>
            <a:pathLst>
              <a:path w="549467" h="427585">
                <a:moveTo>
                  <a:pt x="0" y="0"/>
                </a:moveTo>
                <a:lnTo>
                  <a:pt x="549467" y="0"/>
                </a:lnTo>
                <a:lnTo>
                  <a:pt x="549467" y="427585"/>
                </a:lnTo>
                <a:lnTo>
                  <a:pt x="0" y="42758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3" name="Freeform 23"/>
          <p:cNvSpPr/>
          <p:nvPr/>
        </p:nvSpPr>
        <p:spPr>
          <a:xfrm>
            <a:off x="16790625" y="2100616"/>
            <a:ext cx="468675" cy="783500"/>
          </a:xfrm>
          <a:custGeom>
            <a:avLst/>
            <a:gdLst/>
            <a:ahLst/>
            <a:cxnLst/>
            <a:rect l="l" t="t" r="r" b="b"/>
            <a:pathLst>
              <a:path w="468675" h="783500">
                <a:moveTo>
                  <a:pt x="0" y="0"/>
                </a:moveTo>
                <a:lnTo>
                  <a:pt x="468675" y="0"/>
                </a:lnTo>
                <a:lnTo>
                  <a:pt x="468675" y="783499"/>
                </a:lnTo>
                <a:lnTo>
                  <a:pt x="0" y="78349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2640195" y="3982299"/>
            <a:ext cx="10702030" cy="3781422"/>
          </a:xfrm>
          <a:prstGeom prst="rect">
            <a:avLst/>
          </a:prstGeom>
        </p:spPr>
        <p:txBody>
          <a:bodyPr lIns="0" tIns="0" rIns="0" bIns="0" rtlCol="0" anchor="t">
            <a:spAutoFit/>
          </a:bodyPr>
          <a:lstStyle/>
          <a:p>
            <a:pPr algn="l">
              <a:lnSpc>
                <a:spcPts val="9899"/>
              </a:lnSpc>
            </a:pPr>
            <a:r>
              <a:rPr lang="en-US" sz="8999">
                <a:solidFill>
                  <a:srgbClr val="191919"/>
                </a:solidFill>
                <a:latin typeface="210 8비트"/>
              </a:rPr>
              <a:t>WEB DEVELOPMENT </a:t>
            </a:r>
          </a:p>
          <a:p>
            <a:pPr algn="l">
              <a:lnSpc>
                <a:spcPts val="9899"/>
              </a:lnSpc>
            </a:pPr>
            <a:r>
              <a:rPr lang="en-US" sz="8999">
                <a:solidFill>
                  <a:srgbClr val="191919"/>
                </a:solidFill>
                <a:latin typeface="210 8비트"/>
              </a:rPr>
              <a:t>FRAMEWORKS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652"/>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E9EAEC"/>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333652"/>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90ADC6"/>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748153"/>
            <a:ext cx="8043429" cy="1943099"/>
          </a:xfrm>
          <a:prstGeom prst="rect">
            <a:avLst/>
          </a:prstGeom>
        </p:spPr>
        <p:txBody>
          <a:bodyPr lIns="0" tIns="0" rIns="0" bIns="0" rtlCol="0" anchor="t">
            <a:spAutoFit/>
          </a:bodyPr>
          <a:lstStyle/>
          <a:p>
            <a:pPr algn="l">
              <a:lnSpc>
                <a:spcPts val="7499"/>
              </a:lnSpc>
            </a:pPr>
            <a:r>
              <a:rPr lang="en-US" sz="7499">
                <a:solidFill>
                  <a:srgbClr val="90ADC6"/>
                </a:solidFill>
                <a:latin typeface="210 8비트"/>
              </a:rPr>
              <a:t>JS - EXPRESS.JS</a:t>
            </a:r>
          </a:p>
        </p:txBody>
      </p:sp>
      <p:sp>
        <p:nvSpPr>
          <p:cNvPr id="9" name="AutoShape 9"/>
          <p:cNvSpPr/>
          <p:nvPr/>
        </p:nvSpPr>
        <p:spPr>
          <a:xfrm flipH="1">
            <a:off x="6807023" y="2599982"/>
            <a:ext cx="2066266" cy="4727798"/>
          </a:xfrm>
          <a:prstGeom prst="line">
            <a:avLst/>
          </a:prstGeom>
          <a:ln w="38100" cap="flat">
            <a:solidFill>
              <a:srgbClr val="333652"/>
            </a:solidFill>
            <a:prstDash val="solid"/>
            <a:headEnd type="none" w="sm" len="sm"/>
            <a:tailEnd type="arrow" w="med" len="sm"/>
          </a:ln>
        </p:spPr>
      </p:sp>
      <p:sp>
        <p:nvSpPr>
          <p:cNvPr id="10" name="AutoShape 10"/>
          <p:cNvSpPr/>
          <p:nvPr/>
        </p:nvSpPr>
        <p:spPr>
          <a:xfrm flipH="1">
            <a:off x="2947873" y="2599982"/>
            <a:ext cx="5925416" cy="1987385"/>
          </a:xfrm>
          <a:prstGeom prst="line">
            <a:avLst/>
          </a:prstGeom>
          <a:ln w="38100" cap="flat">
            <a:solidFill>
              <a:srgbClr val="333652"/>
            </a:solidFill>
            <a:prstDash val="solid"/>
            <a:headEnd type="none" w="sm" len="sm"/>
            <a:tailEnd type="arrow" w="med" len="sm"/>
          </a:ln>
        </p:spPr>
      </p:sp>
      <p:grpSp>
        <p:nvGrpSpPr>
          <p:cNvPr id="11" name="Group 11"/>
          <p:cNvGrpSpPr/>
          <p:nvPr/>
        </p:nvGrpSpPr>
        <p:grpSpPr>
          <a:xfrm>
            <a:off x="1404823" y="4587367"/>
            <a:ext cx="3086100" cy="2180606"/>
            <a:chOff x="0" y="0"/>
            <a:chExt cx="812800" cy="574316"/>
          </a:xfrm>
        </p:grpSpPr>
        <p:sp>
          <p:nvSpPr>
            <p:cNvPr id="12" name="Freeform 12"/>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9EAEC"/>
            </a:solidFill>
          </p:spPr>
        </p:sp>
        <p:sp>
          <p:nvSpPr>
            <p:cNvPr id="13" name="TextBox 13"/>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4" name="TextBox 14"/>
          <p:cNvSpPr txBox="1"/>
          <p:nvPr/>
        </p:nvSpPr>
        <p:spPr>
          <a:xfrm>
            <a:off x="1404823" y="5210180"/>
            <a:ext cx="3086100" cy="9766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Serve Static</a:t>
            </a:r>
          </a:p>
          <a:p>
            <a:pPr algn="ctr">
              <a:lnSpc>
                <a:spcPts val="3919"/>
              </a:lnSpc>
            </a:pPr>
            <a:r>
              <a:rPr lang="en-US" sz="2799">
                <a:solidFill>
                  <a:srgbClr val="333652"/>
                </a:solidFill>
                <a:latin typeface="Canva Sans Bold"/>
              </a:rPr>
              <a:t>Files</a:t>
            </a:r>
          </a:p>
        </p:txBody>
      </p:sp>
      <p:sp>
        <p:nvSpPr>
          <p:cNvPr id="15" name="AutoShape 15"/>
          <p:cNvSpPr/>
          <p:nvPr/>
        </p:nvSpPr>
        <p:spPr>
          <a:xfrm flipH="1">
            <a:off x="7116611" y="2599982"/>
            <a:ext cx="1756678" cy="1987385"/>
          </a:xfrm>
          <a:prstGeom prst="line">
            <a:avLst/>
          </a:prstGeom>
          <a:ln w="38100" cap="flat">
            <a:solidFill>
              <a:srgbClr val="333652"/>
            </a:solidFill>
            <a:prstDash val="solid"/>
            <a:headEnd type="none" w="sm" len="sm"/>
            <a:tailEnd type="arrow" w="med" len="sm"/>
          </a:ln>
        </p:spPr>
      </p:sp>
      <p:grpSp>
        <p:nvGrpSpPr>
          <p:cNvPr id="16" name="Group 16"/>
          <p:cNvGrpSpPr/>
          <p:nvPr/>
        </p:nvGrpSpPr>
        <p:grpSpPr>
          <a:xfrm>
            <a:off x="5573561" y="4587367"/>
            <a:ext cx="3086100" cy="2180606"/>
            <a:chOff x="0" y="0"/>
            <a:chExt cx="812800" cy="574316"/>
          </a:xfrm>
        </p:grpSpPr>
        <p:sp>
          <p:nvSpPr>
            <p:cNvPr id="17" name="Freeform 1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9EAEC"/>
            </a:solidFill>
          </p:spPr>
        </p:sp>
        <p:sp>
          <p:nvSpPr>
            <p:cNvPr id="18" name="TextBox 1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9" name="TextBox 19"/>
          <p:cNvSpPr txBox="1"/>
          <p:nvPr/>
        </p:nvSpPr>
        <p:spPr>
          <a:xfrm>
            <a:off x="5714502" y="5160780"/>
            <a:ext cx="2804216" cy="9766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Templating Engine</a:t>
            </a:r>
          </a:p>
        </p:txBody>
      </p:sp>
      <p:sp>
        <p:nvSpPr>
          <p:cNvPr id="20" name="AutoShape 20"/>
          <p:cNvSpPr/>
          <p:nvPr/>
        </p:nvSpPr>
        <p:spPr>
          <a:xfrm>
            <a:off x="8873289" y="2599982"/>
            <a:ext cx="2368014" cy="1987385"/>
          </a:xfrm>
          <a:prstGeom prst="line">
            <a:avLst/>
          </a:prstGeom>
          <a:ln w="38100" cap="flat">
            <a:solidFill>
              <a:srgbClr val="333652"/>
            </a:solidFill>
            <a:prstDash val="solid"/>
            <a:headEnd type="none" w="sm" len="sm"/>
            <a:tailEnd type="arrow" w="med" len="sm"/>
          </a:ln>
        </p:spPr>
      </p:sp>
      <p:sp>
        <p:nvSpPr>
          <p:cNvPr id="21" name="AutoShape 21"/>
          <p:cNvSpPr/>
          <p:nvPr/>
        </p:nvSpPr>
        <p:spPr>
          <a:xfrm>
            <a:off x="8873289" y="2599982"/>
            <a:ext cx="3139065" cy="4939888"/>
          </a:xfrm>
          <a:prstGeom prst="line">
            <a:avLst/>
          </a:prstGeom>
          <a:ln w="38100" cap="flat">
            <a:solidFill>
              <a:srgbClr val="333652"/>
            </a:solidFill>
            <a:prstDash val="solid"/>
            <a:headEnd type="none" w="sm" len="sm"/>
            <a:tailEnd type="arrow" w="med" len="sm"/>
          </a:ln>
        </p:spPr>
      </p:sp>
      <p:grpSp>
        <p:nvGrpSpPr>
          <p:cNvPr id="22" name="Group 22"/>
          <p:cNvGrpSpPr/>
          <p:nvPr/>
        </p:nvGrpSpPr>
        <p:grpSpPr>
          <a:xfrm>
            <a:off x="9520123" y="4587367"/>
            <a:ext cx="3442360" cy="2180606"/>
            <a:chOff x="0" y="0"/>
            <a:chExt cx="906630" cy="574316"/>
          </a:xfrm>
        </p:grpSpPr>
        <p:sp>
          <p:nvSpPr>
            <p:cNvPr id="23" name="Freeform 23"/>
            <p:cNvSpPr/>
            <p:nvPr/>
          </p:nvSpPr>
          <p:spPr>
            <a:xfrm>
              <a:off x="0" y="0"/>
              <a:ext cx="906630" cy="574316"/>
            </a:xfrm>
            <a:custGeom>
              <a:avLst/>
              <a:gdLst/>
              <a:ahLst/>
              <a:cxnLst/>
              <a:rect l="l" t="t" r="r" b="b"/>
              <a:pathLst>
                <a:path w="906630" h="574316">
                  <a:moveTo>
                    <a:pt x="114700" y="0"/>
                  </a:moveTo>
                  <a:lnTo>
                    <a:pt x="791930" y="0"/>
                  </a:lnTo>
                  <a:cubicBezTo>
                    <a:pt x="855277" y="0"/>
                    <a:pt x="906630" y="51353"/>
                    <a:pt x="906630" y="114700"/>
                  </a:cubicBezTo>
                  <a:lnTo>
                    <a:pt x="906630" y="459616"/>
                  </a:lnTo>
                  <a:cubicBezTo>
                    <a:pt x="906630" y="522963"/>
                    <a:pt x="855277" y="574316"/>
                    <a:pt x="791930" y="574316"/>
                  </a:cubicBezTo>
                  <a:lnTo>
                    <a:pt x="114700" y="574316"/>
                  </a:lnTo>
                  <a:cubicBezTo>
                    <a:pt x="51353" y="574316"/>
                    <a:pt x="0" y="522963"/>
                    <a:pt x="0" y="459616"/>
                  </a:cubicBezTo>
                  <a:lnTo>
                    <a:pt x="0" y="114700"/>
                  </a:lnTo>
                  <a:cubicBezTo>
                    <a:pt x="0" y="51353"/>
                    <a:pt x="51353" y="0"/>
                    <a:pt x="114700" y="0"/>
                  </a:cubicBezTo>
                  <a:close/>
                </a:path>
              </a:pathLst>
            </a:custGeom>
            <a:solidFill>
              <a:srgbClr val="E9EAEC"/>
            </a:solidFill>
          </p:spPr>
        </p:sp>
        <p:sp>
          <p:nvSpPr>
            <p:cNvPr id="24" name="TextBox 24"/>
            <p:cNvSpPr txBox="1"/>
            <p:nvPr/>
          </p:nvSpPr>
          <p:spPr>
            <a:xfrm>
              <a:off x="0" y="-85725"/>
              <a:ext cx="906630" cy="660041"/>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698253" y="4962530"/>
            <a:ext cx="3086100" cy="14719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Asynchronous and Non-Blocking</a:t>
            </a:r>
          </a:p>
        </p:txBody>
      </p:sp>
      <p:grpSp>
        <p:nvGrpSpPr>
          <p:cNvPr id="26" name="Group 26"/>
          <p:cNvGrpSpPr/>
          <p:nvPr/>
        </p:nvGrpSpPr>
        <p:grpSpPr>
          <a:xfrm>
            <a:off x="14000708"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9EAEC"/>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4000708" y="5408430"/>
            <a:ext cx="3086100" cy="4813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Routing</a:t>
            </a:r>
          </a:p>
        </p:txBody>
      </p:sp>
      <p:sp>
        <p:nvSpPr>
          <p:cNvPr id="30" name="AutoShape 30"/>
          <p:cNvSpPr/>
          <p:nvPr/>
        </p:nvSpPr>
        <p:spPr>
          <a:xfrm>
            <a:off x="8873289" y="2599982"/>
            <a:ext cx="6670469" cy="1987385"/>
          </a:xfrm>
          <a:prstGeom prst="line">
            <a:avLst/>
          </a:prstGeom>
          <a:ln w="38100" cap="flat">
            <a:solidFill>
              <a:srgbClr val="333652"/>
            </a:solidFill>
            <a:prstDash val="solid"/>
            <a:headEnd type="none" w="sm" len="sm"/>
            <a:tailEnd type="arrow" w="med" len="sm"/>
          </a:ln>
        </p:spPr>
      </p:sp>
      <p:grpSp>
        <p:nvGrpSpPr>
          <p:cNvPr id="31" name="Group 31"/>
          <p:cNvGrpSpPr/>
          <p:nvPr/>
        </p:nvGrpSpPr>
        <p:grpSpPr>
          <a:xfrm>
            <a:off x="5095327" y="7327779"/>
            <a:ext cx="3423391" cy="2306353"/>
            <a:chOff x="0" y="0"/>
            <a:chExt cx="901634" cy="607435"/>
          </a:xfrm>
        </p:grpSpPr>
        <p:sp>
          <p:nvSpPr>
            <p:cNvPr id="32" name="Freeform 32"/>
            <p:cNvSpPr/>
            <p:nvPr/>
          </p:nvSpPr>
          <p:spPr>
            <a:xfrm>
              <a:off x="0" y="0"/>
              <a:ext cx="901634" cy="607435"/>
            </a:xfrm>
            <a:custGeom>
              <a:avLst/>
              <a:gdLst/>
              <a:ahLst/>
              <a:cxnLst/>
              <a:rect l="l" t="t" r="r" b="b"/>
              <a:pathLst>
                <a:path w="901634" h="607435">
                  <a:moveTo>
                    <a:pt x="115335" y="0"/>
                  </a:moveTo>
                  <a:lnTo>
                    <a:pt x="786299" y="0"/>
                  </a:lnTo>
                  <a:cubicBezTo>
                    <a:pt x="816887" y="0"/>
                    <a:pt x="846223" y="12151"/>
                    <a:pt x="867853" y="33781"/>
                  </a:cubicBezTo>
                  <a:cubicBezTo>
                    <a:pt x="889483" y="55410"/>
                    <a:pt x="901634" y="84746"/>
                    <a:pt x="901634" y="115335"/>
                  </a:cubicBezTo>
                  <a:lnTo>
                    <a:pt x="901634" y="492099"/>
                  </a:lnTo>
                  <a:cubicBezTo>
                    <a:pt x="901634" y="522688"/>
                    <a:pt x="889483" y="552024"/>
                    <a:pt x="867853" y="573654"/>
                  </a:cubicBezTo>
                  <a:cubicBezTo>
                    <a:pt x="846223" y="595283"/>
                    <a:pt x="816887" y="607435"/>
                    <a:pt x="786299" y="607435"/>
                  </a:cubicBezTo>
                  <a:lnTo>
                    <a:pt x="115335" y="607435"/>
                  </a:lnTo>
                  <a:cubicBezTo>
                    <a:pt x="84746" y="607435"/>
                    <a:pt x="55410" y="595283"/>
                    <a:pt x="33781" y="573654"/>
                  </a:cubicBezTo>
                  <a:cubicBezTo>
                    <a:pt x="12151" y="552024"/>
                    <a:pt x="0" y="522688"/>
                    <a:pt x="0" y="492099"/>
                  </a:cubicBezTo>
                  <a:lnTo>
                    <a:pt x="0" y="115335"/>
                  </a:lnTo>
                  <a:cubicBezTo>
                    <a:pt x="0" y="84746"/>
                    <a:pt x="12151" y="55410"/>
                    <a:pt x="33781" y="33781"/>
                  </a:cubicBezTo>
                  <a:cubicBezTo>
                    <a:pt x="55410" y="12151"/>
                    <a:pt x="84746" y="0"/>
                    <a:pt x="115335" y="0"/>
                  </a:cubicBezTo>
                  <a:close/>
                </a:path>
              </a:pathLst>
            </a:custGeom>
            <a:solidFill>
              <a:srgbClr val="E9EAEC"/>
            </a:solidFill>
          </p:spPr>
        </p:sp>
        <p:sp>
          <p:nvSpPr>
            <p:cNvPr id="33" name="TextBox 33"/>
            <p:cNvSpPr txBox="1"/>
            <p:nvPr/>
          </p:nvSpPr>
          <p:spPr>
            <a:xfrm>
              <a:off x="0" y="-85725"/>
              <a:ext cx="901634" cy="693160"/>
            </a:xfrm>
            <a:prstGeom prst="rect">
              <a:avLst/>
            </a:prstGeom>
          </p:spPr>
          <p:txBody>
            <a:bodyPr lIns="50800" tIns="50800" rIns="50800" bIns="50800" rtlCol="0" anchor="ctr"/>
            <a:lstStyle/>
            <a:p>
              <a:pPr algn="ctr">
                <a:lnSpc>
                  <a:spcPts val="3639"/>
                </a:lnSpc>
              </a:pPr>
              <a:endParaRPr/>
            </a:p>
          </p:txBody>
        </p:sp>
      </p:grpSp>
      <p:grpSp>
        <p:nvGrpSpPr>
          <p:cNvPr id="34" name="Group 34"/>
          <p:cNvGrpSpPr/>
          <p:nvPr/>
        </p:nvGrpSpPr>
        <p:grpSpPr>
          <a:xfrm>
            <a:off x="10361963" y="7539869"/>
            <a:ext cx="3300781" cy="2306353"/>
            <a:chOff x="0" y="0"/>
            <a:chExt cx="869341" cy="607435"/>
          </a:xfrm>
        </p:grpSpPr>
        <p:sp>
          <p:nvSpPr>
            <p:cNvPr id="35" name="Freeform 35"/>
            <p:cNvSpPr/>
            <p:nvPr/>
          </p:nvSpPr>
          <p:spPr>
            <a:xfrm>
              <a:off x="0" y="0"/>
              <a:ext cx="869341" cy="607435"/>
            </a:xfrm>
            <a:custGeom>
              <a:avLst/>
              <a:gdLst/>
              <a:ahLst/>
              <a:cxnLst/>
              <a:rect l="l" t="t" r="r" b="b"/>
              <a:pathLst>
                <a:path w="869341" h="607435">
                  <a:moveTo>
                    <a:pt x="119620" y="0"/>
                  </a:moveTo>
                  <a:lnTo>
                    <a:pt x="749722" y="0"/>
                  </a:lnTo>
                  <a:cubicBezTo>
                    <a:pt x="815786" y="0"/>
                    <a:pt x="869341" y="53556"/>
                    <a:pt x="869341" y="119620"/>
                  </a:cubicBezTo>
                  <a:lnTo>
                    <a:pt x="869341" y="487815"/>
                  </a:lnTo>
                  <a:cubicBezTo>
                    <a:pt x="869341" y="553879"/>
                    <a:pt x="815786" y="607435"/>
                    <a:pt x="749722" y="607435"/>
                  </a:cubicBezTo>
                  <a:lnTo>
                    <a:pt x="119620" y="607435"/>
                  </a:lnTo>
                  <a:cubicBezTo>
                    <a:pt x="53556" y="607435"/>
                    <a:pt x="0" y="553879"/>
                    <a:pt x="0" y="487815"/>
                  </a:cubicBezTo>
                  <a:lnTo>
                    <a:pt x="0" y="119620"/>
                  </a:lnTo>
                  <a:cubicBezTo>
                    <a:pt x="0" y="53556"/>
                    <a:pt x="53556" y="0"/>
                    <a:pt x="119620" y="0"/>
                  </a:cubicBezTo>
                  <a:close/>
                </a:path>
              </a:pathLst>
            </a:custGeom>
            <a:solidFill>
              <a:srgbClr val="E9EAEC"/>
            </a:solidFill>
          </p:spPr>
        </p:sp>
        <p:sp>
          <p:nvSpPr>
            <p:cNvPr id="36" name="TextBox 36"/>
            <p:cNvSpPr txBox="1"/>
            <p:nvPr/>
          </p:nvSpPr>
          <p:spPr>
            <a:xfrm>
              <a:off x="0" y="-85725"/>
              <a:ext cx="869341" cy="693160"/>
            </a:xfrm>
            <a:prstGeom prst="rect">
              <a:avLst/>
            </a:prstGeom>
          </p:spPr>
          <p:txBody>
            <a:bodyPr lIns="50800" tIns="50800" rIns="50800" bIns="50800" rtlCol="0" anchor="ctr"/>
            <a:lstStyle/>
            <a:p>
              <a:pPr algn="ctr">
                <a:lnSpc>
                  <a:spcPts val="3639"/>
                </a:lnSpc>
              </a:pPr>
              <a:endParaRPr/>
            </a:p>
          </p:txBody>
        </p:sp>
      </p:grpSp>
      <p:sp>
        <p:nvSpPr>
          <p:cNvPr id="37" name="TextBox 37"/>
          <p:cNvSpPr txBox="1"/>
          <p:nvPr/>
        </p:nvSpPr>
        <p:spPr>
          <a:xfrm>
            <a:off x="10469303" y="8423806"/>
            <a:ext cx="3086100" cy="4813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REST framework</a:t>
            </a:r>
          </a:p>
        </p:txBody>
      </p:sp>
      <p:sp>
        <p:nvSpPr>
          <p:cNvPr id="38" name="TextBox 38"/>
          <p:cNvSpPr txBox="1"/>
          <p:nvPr/>
        </p:nvSpPr>
        <p:spPr>
          <a:xfrm>
            <a:off x="5288301" y="8211716"/>
            <a:ext cx="3086100" cy="481330"/>
          </a:xfrm>
          <a:prstGeom prst="rect">
            <a:avLst/>
          </a:prstGeom>
        </p:spPr>
        <p:txBody>
          <a:bodyPr lIns="0" tIns="0" rIns="0" bIns="0" rtlCol="0" anchor="t">
            <a:spAutoFit/>
          </a:bodyPr>
          <a:lstStyle/>
          <a:p>
            <a:pPr algn="ctr">
              <a:lnSpc>
                <a:spcPts val="3919"/>
              </a:lnSpc>
            </a:pPr>
            <a:r>
              <a:rPr lang="en-US" sz="2799">
                <a:solidFill>
                  <a:srgbClr val="333652"/>
                </a:solidFill>
                <a:latin typeface="Canva Sans Bold"/>
              </a:rPr>
              <a:t>Middleware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7D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AE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grpSp>
        <p:nvGrpSpPr>
          <p:cNvPr id="5" name="Group 5"/>
          <p:cNvGrpSpPr/>
          <p:nvPr/>
        </p:nvGrpSpPr>
        <p:grpSpPr>
          <a:xfrm>
            <a:off x="-362607" y="2940176"/>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A6CFF4"/>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457607" y="1136097"/>
            <a:ext cx="8043429" cy="1943099"/>
          </a:xfrm>
          <a:prstGeom prst="rect">
            <a:avLst/>
          </a:prstGeom>
        </p:spPr>
        <p:txBody>
          <a:bodyPr lIns="0" tIns="0" rIns="0" bIns="0" rtlCol="0" anchor="t">
            <a:spAutoFit/>
          </a:bodyPr>
          <a:lstStyle/>
          <a:p>
            <a:pPr algn="l">
              <a:lnSpc>
                <a:spcPts val="7499"/>
              </a:lnSpc>
            </a:pPr>
            <a:r>
              <a:rPr lang="en-US" sz="7499">
                <a:solidFill>
                  <a:srgbClr val="191919"/>
                </a:solidFill>
                <a:latin typeface="210 8비트"/>
              </a:rPr>
              <a:t>FRONTEND FRAMEWORKS</a:t>
            </a:r>
          </a:p>
        </p:txBody>
      </p:sp>
      <p:grpSp>
        <p:nvGrpSpPr>
          <p:cNvPr id="9" name="Group 9"/>
          <p:cNvGrpSpPr/>
          <p:nvPr/>
        </p:nvGrpSpPr>
        <p:grpSpPr>
          <a:xfrm>
            <a:off x="7232184" y="4443200"/>
            <a:ext cx="3826159" cy="3826159"/>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DBDB78"/>
            </a:solidFill>
            <a:ln w="19050" cap="sq">
              <a:solidFill>
                <a:srgbClr val="191919"/>
              </a:solidFill>
              <a:prstDash val="solid"/>
              <a:miter/>
            </a:ln>
          </p:spPr>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2860"/>
                </a:lnSpc>
              </a:pPr>
              <a:r>
                <a:rPr lang="en-US" sz="2200">
                  <a:solidFill>
                    <a:srgbClr val="191919"/>
                  </a:solidFill>
                  <a:latin typeface="210 8비트"/>
                </a:rPr>
                <a:t>MOST USED</a:t>
              </a:r>
            </a:p>
            <a:p>
              <a:pPr algn="ctr">
                <a:lnSpc>
                  <a:spcPts val="2860"/>
                </a:lnSpc>
              </a:pPr>
              <a:r>
                <a:rPr lang="en-US" sz="2200">
                  <a:solidFill>
                    <a:srgbClr val="191919"/>
                  </a:solidFill>
                  <a:latin typeface="210 8비트"/>
                </a:rPr>
                <a:t>FRONTEND FRAMEWORKS</a:t>
              </a:r>
            </a:p>
          </p:txBody>
        </p:sp>
      </p:grpSp>
      <p:grpSp>
        <p:nvGrpSpPr>
          <p:cNvPr id="12" name="Group 12"/>
          <p:cNvGrpSpPr/>
          <p:nvPr/>
        </p:nvGrpSpPr>
        <p:grpSpPr>
          <a:xfrm>
            <a:off x="1028700" y="7698423"/>
            <a:ext cx="3679300" cy="912751"/>
            <a:chOff x="0" y="0"/>
            <a:chExt cx="672944" cy="166942"/>
          </a:xfrm>
        </p:grpSpPr>
        <p:sp>
          <p:nvSpPr>
            <p:cNvPr id="13" name="Freeform 13"/>
            <p:cNvSpPr/>
            <p:nvPr/>
          </p:nvSpPr>
          <p:spPr>
            <a:xfrm>
              <a:off x="0" y="0"/>
              <a:ext cx="672944" cy="166942"/>
            </a:xfrm>
            <a:custGeom>
              <a:avLst/>
              <a:gdLst/>
              <a:ahLst/>
              <a:cxnLst/>
              <a:rect l="l" t="t" r="r" b="b"/>
              <a:pathLst>
                <a:path w="672944" h="166942">
                  <a:moveTo>
                    <a:pt x="0" y="0"/>
                  </a:moveTo>
                  <a:lnTo>
                    <a:pt x="672944" y="0"/>
                  </a:lnTo>
                  <a:lnTo>
                    <a:pt x="672944" y="166942"/>
                  </a:lnTo>
                  <a:lnTo>
                    <a:pt x="0" y="166942"/>
                  </a:lnTo>
                  <a:close/>
                </a:path>
              </a:pathLst>
            </a:custGeom>
            <a:solidFill>
              <a:srgbClr val="FB8B62"/>
            </a:solidFill>
            <a:ln w="19050" cap="sq">
              <a:solidFill>
                <a:srgbClr val="191919"/>
              </a:solidFill>
              <a:prstDash val="solid"/>
              <a:miter/>
            </a:ln>
          </p:spPr>
        </p:sp>
        <p:sp>
          <p:nvSpPr>
            <p:cNvPr id="14" name="TextBox 14"/>
            <p:cNvSpPr txBox="1"/>
            <p:nvPr/>
          </p:nvSpPr>
          <p:spPr>
            <a:xfrm>
              <a:off x="0" y="-47625"/>
              <a:ext cx="672944" cy="214567"/>
            </a:xfrm>
            <a:prstGeom prst="rect">
              <a:avLst/>
            </a:prstGeom>
          </p:spPr>
          <p:txBody>
            <a:bodyPr lIns="50800" tIns="50800" rIns="50800" bIns="50800" rtlCol="0" anchor="ctr"/>
            <a:lstStyle/>
            <a:p>
              <a:pPr algn="ctr">
                <a:lnSpc>
                  <a:spcPts val="2340"/>
                </a:lnSpc>
              </a:pPr>
              <a:r>
                <a:rPr lang="en-US" sz="1800">
                  <a:solidFill>
                    <a:srgbClr val="191919"/>
                  </a:solidFill>
                  <a:latin typeface="Telegraf"/>
                </a:rPr>
                <a:t>ReactJS</a:t>
              </a:r>
            </a:p>
          </p:txBody>
        </p:sp>
      </p:grpSp>
      <p:grpSp>
        <p:nvGrpSpPr>
          <p:cNvPr id="15" name="Group 15"/>
          <p:cNvGrpSpPr/>
          <p:nvPr/>
        </p:nvGrpSpPr>
        <p:grpSpPr>
          <a:xfrm>
            <a:off x="1028700" y="4881151"/>
            <a:ext cx="3679300" cy="912751"/>
            <a:chOff x="0" y="0"/>
            <a:chExt cx="672944" cy="166942"/>
          </a:xfrm>
        </p:grpSpPr>
        <p:sp>
          <p:nvSpPr>
            <p:cNvPr id="16" name="Freeform 16"/>
            <p:cNvSpPr/>
            <p:nvPr/>
          </p:nvSpPr>
          <p:spPr>
            <a:xfrm>
              <a:off x="0" y="0"/>
              <a:ext cx="672944" cy="166942"/>
            </a:xfrm>
            <a:custGeom>
              <a:avLst/>
              <a:gdLst/>
              <a:ahLst/>
              <a:cxnLst/>
              <a:rect l="l" t="t" r="r" b="b"/>
              <a:pathLst>
                <a:path w="672944" h="166942">
                  <a:moveTo>
                    <a:pt x="0" y="0"/>
                  </a:moveTo>
                  <a:lnTo>
                    <a:pt x="672944" y="0"/>
                  </a:lnTo>
                  <a:lnTo>
                    <a:pt x="672944" y="166942"/>
                  </a:lnTo>
                  <a:lnTo>
                    <a:pt x="0" y="166942"/>
                  </a:lnTo>
                  <a:close/>
                </a:path>
              </a:pathLst>
            </a:custGeom>
            <a:solidFill>
              <a:srgbClr val="FB8B62"/>
            </a:solidFill>
            <a:ln w="19050" cap="sq">
              <a:solidFill>
                <a:srgbClr val="191919"/>
              </a:solidFill>
              <a:prstDash val="solid"/>
              <a:miter/>
            </a:ln>
          </p:spPr>
        </p:sp>
        <p:sp>
          <p:nvSpPr>
            <p:cNvPr id="17" name="TextBox 17"/>
            <p:cNvSpPr txBox="1"/>
            <p:nvPr/>
          </p:nvSpPr>
          <p:spPr>
            <a:xfrm>
              <a:off x="0" y="-47625"/>
              <a:ext cx="672944" cy="214567"/>
            </a:xfrm>
            <a:prstGeom prst="rect">
              <a:avLst/>
            </a:prstGeom>
          </p:spPr>
          <p:txBody>
            <a:bodyPr lIns="50800" tIns="50800" rIns="50800" bIns="50800" rtlCol="0" anchor="ctr"/>
            <a:lstStyle/>
            <a:p>
              <a:pPr algn="ctr">
                <a:lnSpc>
                  <a:spcPts val="2340"/>
                </a:lnSpc>
              </a:pPr>
              <a:r>
                <a:rPr lang="en-US" sz="1800">
                  <a:solidFill>
                    <a:srgbClr val="191919"/>
                  </a:solidFill>
                  <a:latin typeface="Telegraf"/>
                </a:rPr>
                <a:t>Vue.js</a:t>
              </a:r>
            </a:p>
          </p:txBody>
        </p:sp>
      </p:grpSp>
      <p:grpSp>
        <p:nvGrpSpPr>
          <p:cNvPr id="18" name="Group 18"/>
          <p:cNvGrpSpPr/>
          <p:nvPr/>
        </p:nvGrpSpPr>
        <p:grpSpPr>
          <a:xfrm>
            <a:off x="13580000" y="7698423"/>
            <a:ext cx="3679300" cy="912751"/>
            <a:chOff x="0" y="0"/>
            <a:chExt cx="672944" cy="166942"/>
          </a:xfrm>
        </p:grpSpPr>
        <p:sp>
          <p:nvSpPr>
            <p:cNvPr id="19" name="Freeform 19"/>
            <p:cNvSpPr/>
            <p:nvPr/>
          </p:nvSpPr>
          <p:spPr>
            <a:xfrm>
              <a:off x="0" y="0"/>
              <a:ext cx="672944" cy="166942"/>
            </a:xfrm>
            <a:custGeom>
              <a:avLst/>
              <a:gdLst/>
              <a:ahLst/>
              <a:cxnLst/>
              <a:rect l="l" t="t" r="r" b="b"/>
              <a:pathLst>
                <a:path w="672944" h="166942">
                  <a:moveTo>
                    <a:pt x="0" y="0"/>
                  </a:moveTo>
                  <a:lnTo>
                    <a:pt x="672944" y="0"/>
                  </a:lnTo>
                  <a:lnTo>
                    <a:pt x="672944" y="166942"/>
                  </a:lnTo>
                  <a:lnTo>
                    <a:pt x="0" y="166942"/>
                  </a:lnTo>
                  <a:close/>
                </a:path>
              </a:pathLst>
            </a:custGeom>
            <a:solidFill>
              <a:srgbClr val="E0FFA6"/>
            </a:solidFill>
            <a:ln w="19050" cap="sq">
              <a:solidFill>
                <a:srgbClr val="191919"/>
              </a:solidFill>
              <a:prstDash val="solid"/>
              <a:miter/>
            </a:ln>
          </p:spPr>
        </p:sp>
        <p:sp>
          <p:nvSpPr>
            <p:cNvPr id="20" name="TextBox 20"/>
            <p:cNvSpPr txBox="1"/>
            <p:nvPr/>
          </p:nvSpPr>
          <p:spPr>
            <a:xfrm>
              <a:off x="0" y="-47625"/>
              <a:ext cx="672944" cy="214567"/>
            </a:xfrm>
            <a:prstGeom prst="rect">
              <a:avLst/>
            </a:prstGeom>
          </p:spPr>
          <p:txBody>
            <a:bodyPr lIns="50800" tIns="50800" rIns="50800" bIns="50800" rtlCol="0" anchor="ctr"/>
            <a:lstStyle/>
            <a:p>
              <a:pPr algn="ctr">
                <a:lnSpc>
                  <a:spcPts val="2340"/>
                </a:lnSpc>
              </a:pPr>
              <a:r>
                <a:rPr lang="en-US" sz="1800">
                  <a:solidFill>
                    <a:srgbClr val="191919"/>
                  </a:solidFill>
                  <a:latin typeface="Telegraf"/>
                </a:rPr>
                <a:t>AngularJS</a:t>
              </a:r>
            </a:p>
          </p:txBody>
        </p:sp>
      </p:grpSp>
      <p:grpSp>
        <p:nvGrpSpPr>
          <p:cNvPr id="21" name="Group 21"/>
          <p:cNvGrpSpPr/>
          <p:nvPr/>
        </p:nvGrpSpPr>
        <p:grpSpPr>
          <a:xfrm>
            <a:off x="13526208" y="4894599"/>
            <a:ext cx="3679300" cy="912751"/>
            <a:chOff x="0" y="0"/>
            <a:chExt cx="672944" cy="166942"/>
          </a:xfrm>
        </p:grpSpPr>
        <p:sp>
          <p:nvSpPr>
            <p:cNvPr id="22" name="Freeform 22"/>
            <p:cNvSpPr/>
            <p:nvPr/>
          </p:nvSpPr>
          <p:spPr>
            <a:xfrm>
              <a:off x="0" y="0"/>
              <a:ext cx="672944" cy="166942"/>
            </a:xfrm>
            <a:custGeom>
              <a:avLst/>
              <a:gdLst/>
              <a:ahLst/>
              <a:cxnLst/>
              <a:rect l="l" t="t" r="r" b="b"/>
              <a:pathLst>
                <a:path w="672944" h="166942">
                  <a:moveTo>
                    <a:pt x="0" y="0"/>
                  </a:moveTo>
                  <a:lnTo>
                    <a:pt x="672944" y="0"/>
                  </a:lnTo>
                  <a:lnTo>
                    <a:pt x="672944" y="166942"/>
                  </a:lnTo>
                  <a:lnTo>
                    <a:pt x="0" y="166942"/>
                  </a:lnTo>
                  <a:close/>
                </a:path>
              </a:pathLst>
            </a:custGeom>
            <a:solidFill>
              <a:srgbClr val="E0FFA6"/>
            </a:solidFill>
            <a:ln w="19050" cap="sq">
              <a:solidFill>
                <a:srgbClr val="191919"/>
              </a:solidFill>
              <a:prstDash val="solid"/>
              <a:miter/>
            </a:ln>
          </p:spPr>
        </p:sp>
        <p:sp>
          <p:nvSpPr>
            <p:cNvPr id="23" name="TextBox 23"/>
            <p:cNvSpPr txBox="1"/>
            <p:nvPr/>
          </p:nvSpPr>
          <p:spPr>
            <a:xfrm>
              <a:off x="0" y="-47625"/>
              <a:ext cx="672944" cy="214567"/>
            </a:xfrm>
            <a:prstGeom prst="rect">
              <a:avLst/>
            </a:prstGeom>
          </p:spPr>
          <p:txBody>
            <a:bodyPr lIns="50800" tIns="50800" rIns="50800" bIns="50800" rtlCol="0" anchor="ctr"/>
            <a:lstStyle/>
            <a:p>
              <a:pPr algn="ctr">
                <a:lnSpc>
                  <a:spcPts val="2340"/>
                </a:lnSpc>
              </a:pPr>
              <a:r>
                <a:rPr lang="en-US" sz="1800">
                  <a:solidFill>
                    <a:srgbClr val="191919"/>
                  </a:solidFill>
                  <a:latin typeface="Telegraf"/>
                </a:rPr>
                <a:t>Svelte</a:t>
              </a:r>
            </a:p>
          </p:txBody>
        </p:sp>
      </p:grpSp>
      <p:sp>
        <p:nvSpPr>
          <p:cNvPr id="24" name="AutoShape 24"/>
          <p:cNvSpPr/>
          <p:nvPr/>
        </p:nvSpPr>
        <p:spPr>
          <a:xfrm>
            <a:off x="11058344" y="6356280"/>
            <a:ext cx="1366097" cy="26896"/>
          </a:xfrm>
          <a:prstGeom prst="line">
            <a:avLst/>
          </a:prstGeom>
          <a:ln w="19050" cap="flat">
            <a:solidFill>
              <a:srgbClr val="191919"/>
            </a:solidFill>
            <a:prstDash val="solid"/>
            <a:headEnd type="none" w="sm" len="sm"/>
            <a:tailEnd type="none" w="sm" len="sm"/>
          </a:ln>
        </p:spPr>
      </p:sp>
      <p:sp>
        <p:nvSpPr>
          <p:cNvPr id="25" name="AutoShape 25"/>
          <p:cNvSpPr/>
          <p:nvPr/>
        </p:nvSpPr>
        <p:spPr>
          <a:xfrm flipV="1">
            <a:off x="12424441" y="5350974"/>
            <a:ext cx="0" cy="2803824"/>
          </a:xfrm>
          <a:prstGeom prst="line">
            <a:avLst/>
          </a:prstGeom>
          <a:ln w="19050" cap="flat">
            <a:solidFill>
              <a:srgbClr val="191919"/>
            </a:solidFill>
            <a:prstDash val="solid"/>
            <a:headEnd type="none" w="sm" len="sm"/>
            <a:tailEnd type="none" w="sm" len="sm"/>
          </a:ln>
        </p:spPr>
      </p:sp>
      <p:sp>
        <p:nvSpPr>
          <p:cNvPr id="26" name="AutoShape 26"/>
          <p:cNvSpPr/>
          <p:nvPr/>
        </p:nvSpPr>
        <p:spPr>
          <a:xfrm>
            <a:off x="12424654" y="8154798"/>
            <a:ext cx="1155345" cy="0"/>
          </a:xfrm>
          <a:prstGeom prst="line">
            <a:avLst/>
          </a:prstGeom>
          <a:ln w="19050" cap="flat">
            <a:solidFill>
              <a:srgbClr val="191919"/>
            </a:solidFill>
            <a:prstDash val="sysDash"/>
            <a:headEnd type="none" w="sm" len="sm"/>
            <a:tailEnd type="none" w="sm" len="sm"/>
          </a:ln>
        </p:spPr>
      </p:sp>
      <p:sp>
        <p:nvSpPr>
          <p:cNvPr id="27" name="AutoShape 27"/>
          <p:cNvSpPr/>
          <p:nvPr/>
        </p:nvSpPr>
        <p:spPr>
          <a:xfrm>
            <a:off x="12424654" y="5350974"/>
            <a:ext cx="1101554" cy="0"/>
          </a:xfrm>
          <a:prstGeom prst="line">
            <a:avLst/>
          </a:prstGeom>
          <a:ln w="19050" cap="flat">
            <a:solidFill>
              <a:srgbClr val="191919"/>
            </a:solidFill>
            <a:prstDash val="sysDash"/>
            <a:headEnd type="none" w="sm" len="sm"/>
            <a:tailEnd type="none" w="sm" len="sm"/>
          </a:ln>
        </p:spPr>
      </p:sp>
      <p:sp>
        <p:nvSpPr>
          <p:cNvPr id="28" name="AutoShape 28"/>
          <p:cNvSpPr/>
          <p:nvPr/>
        </p:nvSpPr>
        <p:spPr>
          <a:xfrm flipH="1">
            <a:off x="5866088" y="6356280"/>
            <a:ext cx="1366097" cy="0"/>
          </a:xfrm>
          <a:prstGeom prst="line">
            <a:avLst/>
          </a:prstGeom>
          <a:ln w="19050" cap="flat">
            <a:solidFill>
              <a:srgbClr val="191919"/>
            </a:solidFill>
            <a:prstDash val="solid"/>
            <a:headEnd type="none" w="sm" len="sm"/>
            <a:tailEnd type="none" w="sm" len="sm"/>
          </a:ln>
        </p:spPr>
      </p:sp>
      <p:sp>
        <p:nvSpPr>
          <p:cNvPr id="29" name="AutoShape 29"/>
          <p:cNvSpPr/>
          <p:nvPr/>
        </p:nvSpPr>
        <p:spPr>
          <a:xfrm flipH="1">
            <a:off x="5855329" y="5350974"/>
            <a:ext cx="10758" cy="2803824"/>
          </a:xfrm>
          <a:prstGeom prst="line">
            <a:avLst/>
          </a:prstGeom>
          <a:ln w="19050" cap="flat">
            <a:solidFill>
              <a:srgbClr val="191919"/>
            </a:solidFill>
            <a:prstDash val="solid"/>
            <a:headEnd type="none" w="sm" len="sm"/>
            <a:tailEnd type="none" w="sm" len="sm"/>
          </a:ln>
        </p:spPr>
      </p:sp>
      <p:sp>
        <p:nvSpPr>
          <p:cNvPr id="30" name="AutoShape 30"/>
          <p:cNvSpPr/>
          <p:nvPr/>
        </p:nvSpPr>
        <p:spPr>
          <a:xfrm flipH="1">
            <a:off x="4708000" y="5337526"/>
            <a:ext cx="1158087" cy="0"/>
          </a:xfrm>
          <a:prstGeom prst="line">
            <a:avLst/>
          </a:prstGeom>
          <a:ln w="19050" cap="flat">
            <a:solidFill>
              <a:srgbClr val="191919"/>
            </a:solidFill>
            <a:prstDash val="sysDash"/>
            <a:headEnd type="none" w="sm" len="sm"/>
            <a:tailEnd type="none" w="sm" len="sm"/>
          </a:ln>
        </p:spPr>
      </p:sp>
      <p:sp>
        <p:nvSpPr>
          <p:cNvPr id="31" name="AutoShape 31"/>
          <p:cNvSpPr/>
          <p:nvPr/>
        </p:nvSpPr>
        <p:spPr>
          <a:xfrm flipH="1">
            <a:off x="4708000" y="8154798"/>
            <a:ext cx="1158087" cy="0"/>
          </a:xfrm>
          <a:prstGeom prst="line">
            <a:avLst/>
          </a:prstGeom>
          <a:ln w="19050" cap="flat">
            <a:solidFill>
              <a:srgbClr val="191919"/>
            </a:solidFill>
            <a:prstDash val="sysDash"/>
            <a:headEnd type="none" w="sm" len="sm"/>
            <a:tailEnd type="none" w="sm" len="sm"/>
          </a:ln>
        </p:spPr>
      </p:sp>
      <p:sp>
        <p:nvSpPr>
          <p:cNvPr id="32" name="Freeform 32"/>
          <p:cNvSpPr/>
          <p:nvPr/>
        </p:nvSpPr>
        <p:spPr>
          <a:xfrm>
            <a:off x="7730541" y="7885807"/>
            <a:ext cx="2829446" cy="725367"/>
          </a:xfrm>
          <a:custGeom>
            <a:avLst/>
            <a:gdLst/>
            <a:ahLst/>
            <a:cxnLst/>
            <a:rect l="l" t="t" r="r" b="b"/>
            <a:pathLst>
              <a:path w="2829446" h="725367">
                <a:moveTo>
                  <a:pt x="0" y="0"/>
                </a:moveTo>
                <a:lnTo>
                  <a:pt x="2829446" y="0"/>
                </a:lnTo>
                <a:lnTo>
                  <a:pt x="2829446" y="725367"/>
                </a:lnTo>
                <a:lnTo>
                  <a:pt x="0" y="7253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Freeform 33"/>
          <p:cNvSpPr/>
          <p:nvPr/>
        </p:nvSpPr>
        <p:spPr>
          <a:xfrm>
            <a:off x="10111467" y="8346890"/>
            <a:ext cx="614582" cy="795342"/>
          </a:xfrm>
          <a:custGeom>
            <a:avLst/>
            <a:gdLst/>
            <a:ahLst/>
            <a:cxnLst/>
            <a:rect l="l" t="t" r="r" b="b"/>
            <a:pathLst>
              <a:path w="614582" h="795342">
                <a:moveTo>
                  <a:pt x="0" y="0"/>
                </a:moveTo>
                <a:lnTo>
                  <a:pt x="614582" y="0"/>
                </a:lnTo>
                <a:lnTo>
                  <a:pt x="614582" y="795342"/>
                </a:lnTo>
                <a:lnTo>
                  <a:pt x="0" y="79534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1617027"/>
          </a:xfrm>
          <a:custGeom>
            <a:avLst/>
            <a:gdLst/>
            <a:ahLst/>
            <a:cxnLst/>
            <a:rect l="l" t="t" r="r" b="b"/>
            <a:pathLst>
              <a:path w="18288000" h="11617027">
                <a:moveTo>
                  <a:pt x="0" y="0"/>
                </a:moveTo>
                <a:lnTo>
                  <a:pt x="18288000" y="0"/>
                </a:lnTo>
                <a:lnTo>
                  <a:pt x="18288000" y="11617027"/>
                </a:lnTo>
                <a:lnTo>
                  <a:pt x="0" y="11617027"/>
                </a:lnTo>
                <a:lnTo>
                  <a:pt x="0" y="0"/>
                </a:lnTo>
                <a:close/>
              </a:path>
            </a:pathLst>
          </a:custGeom>
          <a:blipFill>
            <a:blip r:embed="rId3"/>
            <a:stretch>
              <a:fillRect t="-8707" r="-28348"/>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7DC"/>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312143"/>
          <a:ext cx="16230600" cy="7662713"/>
        </p:xfrm>
        <a:graphic>
          <a:graphicData uri="http://schemas.openxmlformats.org/drawingml/2006/table">
            <a:tbl>
              <a:tblPr/>
              <a:tblGrid>
                <a:gridCol w="4057650">
                  <a:extLst>
                    <a:ext uri="{9D8B030D-6E8A-4147-A177-3AD203B41FA5}">
                      <a16:colId xmlns:a16="http://schemas.microsoft.com/office/drawing/2014/main" val="20000"/>
                    </a:ext>
                  </a:extLst>
                </a:gridCol>
                <a:gridCol w="4057650">
                  <a:extLst>
                    <a:ext uri="{9D8B030D-6E8A-4147-A177-3AD203B41FA5}">
                      <a16:colId xmlns:a16="http://schemas.microsoft.com/office/drawing/2014/main" val="20001"/>
                    </a:ext>
                  </a:extLst>
                </a:gridCol>
                <a:gridCol w="4057650">
                  <a:extLst>
                    <a:ext uri="{9D8B030D-6E8A-4147-A177-3AD203B41FA5}">
                      <a16:colId xmlns:a16="http://schemas.microsoft.com/office/drawing/2014/main" val="20002"/>
                    </a:ext>
                  </a:extLst>
                </a:gridCol>
                <a:gridCol w="4057650">
                  <a:extLst>
                    <a:ext uri="{9D8B030D-6E8A-4147-A177-3AD203B41FA5}">
                      <a16:colId xmlns:a16="http://schemas.microsoft.com/office/drawing/2014/main" val="20003"/>
                    </a:ext>
                  </a:extLst>
                </a:gridCol>
              </a:tblGrid>
              <a:tr h="1531887">
                <a:tc>
                  <a:txBody>
                    <a:bodyPr/>
                    <a:lstStyle/>
                    <a:p>
                      <a:pPr algn="ctr">
                        <a:lnSpc>
                          <a:spcPts val="2939"/>
                        </a:lnSpc>
                        <a:defRPr/>
                      </a:pPr>
                      <a:r>
                        <a:rPr lang="en-US" sz="2099">
                          <a:solidFill>
                            <a:srgbClr val="000000"/>
                          </a:solidFill>
                          <a:latin typeface="Canva Sans Bold"/>
                        </a:rPr>
                        <a:t>React</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939"/>
                        </a:lnSpc>
                        <a:defRPr/>
                      </a:pPr>
                      <a:r>
                        <a:rPr lang="en-US" sz="2099">
                          <a:solidFill>
                            <a:srgbClr val="000000"/>
                          </a:solidFill>
                          <a:latin typeface="Canva Sans Bold"/>
                        </a:rPr>
                        <a:t>Angular</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939"/>
                        </a:lnSpc>
                        <a:defRPr/>
                      </a:pPr>
                      <a:r>
                        <a:rPr lang="en-US" sz="2099">
                          <a:solidFill>
                            <a:srgbClr val="000000"/>
                          </a:solidFill>
                          <a:latin typeface="Canva Sans Bold"/>
                        </a:rPr>
                        <a:t>Vue</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939"/>
                        </a:lnSpc>
                        <a:defRPr/>
                      </a:pPr>
                      <a:r>
                        <a:rPr lang="en-US" sz="2099">
                          <a:solidFill>
                            <a:srgbClr val="000000"/>
                          </a:solidFill>
                          <a:latin typeface="Canva Sans Bold"/>
                        </a:rPr>
                        <a:t>Svelte</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0"/>
                  </a:ext>
                </a:extLst>
              </a:tr>
              <a:tr h="1677960">
                <a:tc>
                  <a:txBody>
                    <a:bodyPr/>
                    <a:lstStyle/>
                    <a:p>
                      <a:pPr algn="ctr">
                        <a:lnSpc>
                          <a:spcPts val="2100"/>
                        </a:lnSpc>
                        <a:defRPr/>
                      </a:pPr>
                      <a:r>
                        <a:rPr lang="en-US" sz="1500">
                          <a:solidFill>
                            <a:srgbClr val="000000"/>
                          </a:solidFill>
                          <a:latin typeface="Canva Sans"/>
                        </a:rPr>
                        <a:t>Component-Based Architecture</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Complete Framework</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Progressive Framework</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Compile-Time Framework</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1"/>
                  </a:ext>
                </a:extLst>
              </a:tr>
              <a:tr h="1486440">
                <a:tc>
                  <a:txBody>
                    <a:bodyPr/>
                    <a:lstStyle/>
                    <a:p>
                      <a:pPr algn="ctr">
                        <a:lnSpc>
                          <a:spcPts val="2100"/>
                        </a:lnSpc>
                        <a:defRPr/>
                      </a:pPr>
                      <a:r>
                        <a:rPr lang="en-US" sz="1500">
                          <a:solidFill>
                            <a:srgbClr val="000000"/>
                          </a:solidFill>
                          <a:latin typeface="Canva Sans"/>
                        </a:rPr>
                        <a:t>Virtual DOM</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Two way data binding</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Two way data binding</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No Virtual DOM</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2"/>
                  </a:ext>
                </a:extLst>
              </a:tr>
              <a:tr h="761528">
                <a:tc>
                  <a:txBody>
                    <a:bodyPr/>
                    <a:lstStyle/>
                    <a:p>
                      <a:pPr algn="ctr">
                        <a:lnSpc>
                          <a:spcPts val="2100"/>
                        </a:lnSpc>
                        <a:defRPr/>
                      </a:pPr>
                      <a:r>
                        <a:rPr lang="en-US" sz="1500">
                          <a:solidFill>
                            <a:srgbClr val="000000"/>
                          </a:solidFill>
                          <a:latin typeface="Canva Sans"/>
                        </a:rPr>
                        <a:t>Ecosystem</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Dependency Injection</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Single-File Components</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Simplicity</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3"/>
                  </a:ext>
                </a:extLst>
              </a:tr>
              <a:tr h="2204898">
                <a:tc>
                  <a:txBody>
                    <a:bodyPr/>
                    <a:lstStyle/>
                    <a:p>
                      <a:pPr algn="ctr">
                        <a:lnSpc>
                          <a:spcPts val="2100"/>
                        </a:lnSpc>
                        <a:defRPr/>
                      </a:pPr>
                      <a:r>
                        <a:rPr lang="en-US" sz="1500">
                          <a:solidFill>
                            <a:srgbClr val="000000"/>
                          </a:solidFill>
                          <a:latin typeface="Canva Sans"/>
                        </a:rPr>
                        <a:t>Flexibility</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TypeScript</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Flexibility</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100"/>
                        </a:lnSpc>
                        <a:defRPr/>
                      </a:pPr>
                      <a:r>
                        <a:rPr lang="en-US" sz="1500">
                          <a:solidFill>
                            <a:srgbClr val="000000"/>
                          </a:solidFill>
                          <a:latin typeface="Canva Sans"/>
                        </a:rPr>
                        <a:t>Reactive Programming</a:t>
                      </a:r>
                      <a:endParaRPr lang="en-US" sz="1100"/>
                    </a:p>
                    <a:p>
                      <a:pPr algn="ctr">
                        <a:lnSpc>
                          <a:spcPts val="2100"/>
                        </a:lnSpc>
                      </a:pPr>
                      <a:r>
                        <a:rPr lang="en-US" sz="1500">
                          <a:solidFill>
                            <a:srgbClr val="000000"/>
                          </a:solidFill>
                          <a:latin typeface="Canva Sans"/>
                        </a:rPr>
                        <a:t>&amp;</a:t>
                      </a:r>
                    </a:p>
                    <a:p>
                      <a:pPr algn="ctr">
                        <a:lnSpc>
                          <a:spcPts val="2100"/>
                        </a:lnSpc>
                      </a:pPr>
                      <a:r>
                        <a:rPr lang="en-US" sz="1500">
                          <a:solidFill>
                            <a:srgbClr val="000000"/>
                          </a:solidFill>
                          <a:latin typeface="Canva Sans"/>
                        </a:rPr>
                        <a:t>Small Bundle Sizes</a:t>
                      </a: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7D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AE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grpSp>
        <p:nvGrpSpPr>
          <p:cNvPr id="5" name="Group 5"/>
          <p:cNvGrpSpPr/>
          <p:nvPr/>
        </p:nvGrpSpPr>
        <p:grpSpPr>
          <a:xfrm>
            <a:off x="-362607" y="2940176"/>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A6CFF4"/>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1042644" y="3382317"/>
            <a:ext cx="4818099" cy="3030874"/>
            <a:chOff x="0" y="0"/>
            <a:chExt cx="1268964" cy="798255"/>
          </a:xfrm>
        </p:grpSpPr>
        <p:sp>
          <p:nvSpPr>
            <p:cNvPr id="9" name="Freeform 9"/>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0" name="TextBox 10"/>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Ruby on Rails</a:t>
              </a:r>
            </a:p>
            <a:p>
              <a:pPr algn="ctr">
                <a:lnSpc>
                  <a:spcPts val="3639"/>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Rapid Development of Web Applications, especially Startups and MVPs.</a:t>
              </a:r>
            </a:p>
          </p:txBody>
        </p:sp>
      </p:grpSp>
      <p:sp>
        <p:nvSpPr>
          <p:cNvPr id="11" name="TextBox 11"/>
          <p:cNvSpPr txBox="1"/>
          <p:nvPr/>
        </p:nvSpPr>
        <p:spPr>
          <a:xfrm>
            <a:off x="1457607" y="1607584"/>
            <a:ext cx="8043429" cy="1000124"/>
          </a:xfrm>
          <a:prstGeom prst="rect">
            <a:avLst/>
          </a:prstGeom>
        </p:spPr>
        <p:txBody>
          <a:bodyPr lIns="0" tIns="0" rIns="0" bIns="0" rtlCol="0" anchor="t">
            <a:spAutoFit/>
          </a:bodyPr>
          <a:lstStyle/>
          <a:p>
            <a:pPr algn="l">
              <a:lnSpc>
                <a:spcPts val="7499"/>
              </a:lnSpc>
            </a:pPr>
            <a:r>
              <a:rPr lang="en-US" sz="7499">
                <a:solidFill>
                  <a:srgbClr val="191919"/>
                </a:solidFill>
                <a:latin typeface="210 8비트"/>
              </a:rPr>
              <a:t>CONCLUSION</a:t>
            </a:r>
          </a:p>
        </p:txBody>
      </p:sp>
      <p:grpSp>
        <p:nvGrpSpPr>
          <p:cNvPr id="12" name="Group 12"/>
          <p:cNvGrpSpPr/>
          <p:nvPr/>
        </p:nvGrpSpPr>
        <p:grpSpPr>
          <a:xfrm>
            <a:off x="6748039" y="3382317"/>
            <a:ext cx="4818099" cy="3030874"/>
            <a:chOff x="0" y="0"/>
            <a:chExt cx="1268964" cy="798255"/>
          </a:xfrm>
        </p:grpSpPr>
        <p:sp>
          <p:nvSpPr>
            <p:cNvPr id="13" name="Freeform 13"/>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4" name="TextBox 14"/>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Spring</a:t>
              </a:r>
            </a:p>
            <a:p>
              <a:pPr algn="ctr">
                <a:lnSpc>
                  <a:spcPts val="3639"/>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Well suited for enterprise-scale applications requiring scalability, maintainability and security.</a:t>
              </a:r>
            </a:p>
          </p:txBody>
        </p:sp>
      </p:grpSp>
      <p:grpSp>
        <p:nvGrpSpPr>
          <p:cNvPr id="15" name="Group 15"/>
          <p:cNvGrpSpPr/>
          <p:nvPr/>
        </p:nvGrpSpPr>
        <p:grpSpPr>
          <a:xfrm>
            <a:off x="12455145" y="3382317"/>
            <a:ext cx="4818099" cy="3030874"/>
            <a:chOff x="0" y="0"/>
            <a:chExt cx="1268964" cy="798255"/>
          </a:xfrm>
        </p:grpSpPr>
        <p:sp>
          <p:nvSpPr>
            <p:cNvPr id="16" name="Freeform 16"/>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7" name="TextBox 17"/>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.NET</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Well suited for apps with heavy </a:t>
              </a:r>
            </a:p>
            <a:p>
              <a:pPr algn="ctr">
                <a:lnSpc>
                  <a:spcPts val="2520"/>
                </a:lnSpc>
              </a:pPr>
              <a:r>
                <a:rPr lang="en-US" sz="1800">
                  <a:solidFill>
                    <a:srgbClr val="000000"/>
                  </a:solidFill>
                  <a:latin typeface="Telegraf Semi-Bold"/>
                </a:rPr>
                <a:t>reliance on windows ecosystem </a:t>
              </a:r>
            </a:p>
            <a:p>
              <a:pPr algn="ctr">
                <a:lnSpc>
                  <a:spcPts val="2520"/>
                </a:lnSpc>
              </a:pPr>
              <a:r>
                <a:rPr lang="en-US" sz="1800">
                  <a:solidFill>
                    <a:srgbClr val="000000"/>
                  </a:solidFill>
                  <a:latin typeface="Telegraf Semi-Bold"/>
                </a:rPr>
                <a:t>and services.</a:t>
              </a:r>
            </a:p>
            <a:p>
              <a:pPr algn="ctr">
                <a:lnSpc>
                  <a:spcPts val="2520"/>
                </a:lnSpc>
              </a:pPr>
              <a:endParaRPr lang="en-US" sz="1800">
                <a:solidFill>
                  <a:srgbClr val="000000"/>
                </a:solidFill>
                <a:latin typeface="Telegraf Semi-Bold"/>
              </a:endParaRPr>
            </a:p>
          </p:txBody>
        </p:sp>
      </p:grpSp>
      <p:grpSp>
        <p:nvGrpSpPr>
          <p:cNvPr id="18" name="Group 18"/>
          <p:cNvGrpSpPr/>
          <p:nvPr/>
        </p:nvGrpSpPr>
        <p:grpSpPr>
          <a:xfrm>
            <a:off x="1041788" y="6579507"/>
            <a:ext cx="4818099" cy="3030874"/>
            <a:chOff x="0" y="0"/>
            <a:chExt cx="1268964" cy="798255"/>
          </a:xfrm>
        </p:grpSpPr>
        <p:sp>
          <p:nvSpPr>
            <p:cNvPr id="19" name="Freeform 19"/>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20" name="TextBox 20"/>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Laravel</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Great for developing web apps such as CMS with elegant syntax.</a:t>
              </a:r>
            </a:p>
          </p:txBody>
        </p:sp>
      </p:grpSp>
      <p:grpSp>
        <p:nvGrpSpPr>
          <p:cNvPr id="21" name="Group 21"/>
          <p:cNvGrpSpPr/>
          <p:nvPr/>
        </p:nvGrpSpPr>
        <p:grpSpPr>
          <a:xfrm>
            <a:off x="6747183" y="6579507"/>
            <a:ext cx="4818099" cy="3030874"/>
            <a:chOff x="0" y="0"/>
            <a:chExt cx="1268964" cy="798255"/>
          </a:xfrm>
        </p:grpSpPr>
        <p:sp>
          <p:nvSpPr>
            <p:cNvPr id="22" name="Freeform 22"/>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23" name="TextBox 23"/>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Django</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Suitable for building data-driven web apps especially machine learning and data science projects.</a:t>
              </a:r>
            </a:p>
          </p:txBody>
        </p:sp>
      </p:grpSp>
      <p:grpSp>
        <p:nvGrpSpPr>
          <p:cNvPr id="24" name="Group 24"/>
          <p:cNvGrpSpPr/>
          <p:nvPr/>
        </p:nvGrpSpPr>
        <p:grpSpPr>
          <a:xfrm>
            <a:off x="12441201" y="6579507"/>
            <a:ext cx="4818099" cy="3030874"/>
            <a:chOff x="0" y="0"/>
            <a:chExt cx="1268964" cy="798255"/>
          </a:xfrm>
        </p:grpSpPr>
        <p:sp>
          <p:nvSpPr>
            <p:cNvPr id="25" name="Freeform 25"/>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26" name="TextBox 26"/>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Express.js</a:t>
              </a:r>
            </a:p>
            <a:p>
              <a:pPr algn="ctr">
                <a:lnSpc>
                  <a:spcPts val="3639"/>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Realtime Event Driven applications like collaborative whiteboards. APIs and microservices.</a:t>
              </a:r>
            </a:p>
          </p:txBody>
        </p:sp>
      </p:grpSp>
      <p:sp>
        <p:nvSpPr>
          <p:cNvPr id="27" name="Freeform 27"/>
          <p:cNvSpPr/>
          <p:nvPr/>
        </p:nvSpPr>
        <p:spPr>
          <a:xfrm>
            <a:off x="16715174" y="8906219"/>
            <a:ext cx="544126" cy="704163"/>
          </a:xfrm>
          <a:custGeom>
            <a:avLst/>
            <a:gdLst/>
            <a:ahLst/>
            <a:cxnLst/>
            <a:rect l="l" t="t" r="r" b="b"/>
            <a:pathLst>
              <a:path w="544126" h="704163">
                <a:moveTo>
                  <a:pt x="0" y="0"/>
                </a:moveTo>
                <a:lnTo>
                  <a:pt x="544126" y="0"/>
                </a:lnTo>
                <a:lnTo>
                  <a:pt x="544126" y="704162"/>
                </a:lnTo>
                <a:lnTo>
                  <a:pt x="0" y="7041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7D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AE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grpSp>
        <p:nvGrpSpPr>
          <p:cNvPr id="5" name="Group 5"/>
          <p:cNvGrpSpPr/>
          <p:nvPr/>
        </p:nvGrpSpPr>
        <p:grpSpPr>
          <a:xfrm>
            <a:off x="-362607" y="2940176"/>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A6CFF4"/>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457607" y="1607584"/>
            <a:ext cx="8043429" cy="1000124"/>
          </a:xfrm>
          <a:prstGeom prst="rect">
            <a:avLst/>
          </a:prstGeom>
        </p:spPr>
        <p:txBody>
          <a:bodyPr lIns="0" tIns="0" rIns="0" bIns="0" rtlCol="0" anchor="t">
            <a:spAutoFit/>
          </a:bodyPr>
          <a:lstStyle/>
          <a:p>
            <a:pPr algn="l">
              <a:lnSpc>
                <a:spcPts val="7499"/>
              </a:lnSpc>
            </a:pPr>
            <a:r>
              <a:rPr lang="en-US" sz="7499">
                <a:solidFill>
                  <a:srgbClr val="191919"/>
                </a:solidFill>
                <a:latin typeface="210 8비트"/>
              </a:rPr>
              <a:t>CONCLUSION</a:t>
            </a:r>
          </a:p>
        </p:txBody>
      </p:sp>
      <p:grpSp>
        <p:nvGrpSpPr>
          <p:cNvPr id="9" name="Group 9"/>
          <p:cNvGrpSpPr/>
          <p:nvPr/>
        </p:nvGrpSpPr>
        <p:grpSpPr>
          <a:xfrm>
            <a:off x="1993488" y="3382317"/>
            <a:ext cx="4818099" cy="3030874"/>
            <a:chOff x="0" y="0"/>
            <a:chExt cx="1268964" cy="798255"/>
          </a:xfrm>
        </p:grpSpPr>
        <p:sp>
          <p:nvSpPr>
            <p:cNvPr id="10" name="Freeform 10"/>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1" name="TextBox 11"/>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React.js</a:t>
              </a:r>
            </a:p>
            <a:p>
              <a:pPr algn="ctr">
                <a:lnSpc>
                  <a:spcPts val="3639"/>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Excellent for building complex interactive user interfaces and dynamic web applications.</a:t>
              </a:r>
            </a:p>
          </p:txBody>
        </p:sp>
      </p:grpSp>
      <p:grpSp>
        <p:nvGrpSpPr>
          <p:cNvPr id="12" name="Group 12"/>
          <p:cNvGrpSpPr/>
          <p:nvPr/>
        </p:nvGrpSpPr>
        <p:grpSpPr>
          <a:xfrm>
            <a:off x="9922319" y="3382317"/>
            <a:ext cx="4818099" cy="3030874"/>
            <a:chOff x="0" y="0"/>
            <a:chExt cx="1268964" cy="798255"/>
          </a:xfrm>
        </p:grpSpPr>
        <p:sp>
          <p:nvSpPr>
            <p:cNvPr id="13" name="Freeform 13"/>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4" name="TextBox 14"/>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Angular</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Suitable for building large-scale enterprise applications, SPAs, PWAs with robust features and extensive tooling.</a:t>
              </a:r>
            </a:p>
          </p:txBody>
        </p:sp>
      </p:grpSp>
      <p:grpSp>
        <p:nvGrpSpPr>
          <p:cNvPr id="15" name="Group 15"/>
          <p:cNvGrpSpPr/>
          <p:nvPr/>
        </p:nvGrpSpPr>
        <p:grpSpPr>
          <a:xfrm>
            <a:off x="4682937" y="6579507"/>
            <a:ext cx="4818099" cy="3030874"/>
            <a:chOff x="0" y="0"/>
            <a:chExt cx="1268964" cy="798255"/>
          </a:xfrm>
        </p:grpSpPr>
        <p:sp>
          <p:nvSpPr>
            <p:cNvPr id="16" name="Freeform 16"/>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17" name="TextBox 17"/>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Vue.js</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Used for building small scale, SPAs and dynamic web applications.</a:t>
              </a:r>
            </a:p>
          </p:txBody>
        </p:sp>
      </p:grpSp>
      <p:grpSp>
        <p:nvGrpSpPr>
          <p:cNvPr id="18" name="Group 18"/>
          <p:cNvGrpSpPr/>
          <p:nvPr/>
        </p:nvGrpSpPr>
        <p:grpSpPr>
          <a:xfrm>
            <a:off x="12441201" y="6579507"/>
            <a:ext cx="4818099" cy="3030874"/>
            <a:chOff x="0" y="0"/>
            <a:chExt cx="1268964" cy="798255"/>
          </a:xfrm>
        </p:grpSpPr>
        <p:sp>
          <p:nvSpPr>
            <p:cNvPr id="19" name="Freeform 19"/>
            <p:cNvSpPr/>
            <p:nvPr/>
          </p:nvSpPr>
          <p:spPr>
            <a:xfrm>
              <a:off x="0" y="0"/>
              <a:ext cx="1268964" cy="798255"/>
            </a:xfrm>
            <a:custGeom>
              <a:avLst/>
              <a:gdLst/>
              <a:ahLst/>
              <a:cxnLst/>
              <a:rect l="l" t="t" r="r" b="b"/>
              <a:pathLst>
                <a:path w="1268964" h="798255">
                  <a:moveTo>
                    <a:pt x="81949" y="0"/>
                  </a:moveTo>
                  <a:lnTo>
                    <a:pt x="1187016" y="0"/>
                  </a:lnTo>
                  <a:cubicBezTo>
                    <a:pt x="1232275" y="0"/>
                    <a:pt x="1268964" y="36690"/>
                    <a:pt x="1268964" y="81949"/>
                  </a:cubicBezTo>
                  <a:lnTo>
                    <a:pt x="1268964" y="716306"/>
                  </a:lnTo>
                  <a:cubicBezTo>
                    <a:pt x="1268964" y="738040"/>
                    <a:pt x="1260331" y="758884"/>
                    <a:pt x="1244962" y="774253"/>
                  </a:cubicBezTo>
                  <a:cubicBezTo>
                    <a:pt x="1229594" y="789621"/>
                    <a:pt x="1208750" y="798255"/>
                    <a:pt x="1187016" y="798255"/>
                  </a:cubicBezTo>
                  <a:lnTo>
                    <a:pt x="81949" y="798255"/>
                  </a:lnTo>
                  <a:cubicBezTo>
                    <a:pt x="60215" y="798255"/>
                    <a:pt x="39371" y="789621"/>
                    <a:pt x="24002" y="774253"/>
                  </a:cubicBezTo>
                  <a:cubicBezTo>
                    <a:pt x="8634" y="758884"/>
                    <a:pt x="0" y="738040"/>
                    <a:pt x="0" y="716306"/>
                  </a:cubicBezTo>
                  <a:lnTo>
                    <a:pt x="0" y="81949"/>
                  </a:lnTo>
                  <a:cubicBezTo>
                    <a:pt x="0" y="60215"/>
                    <a:pt x="8634" y="39371"/>
                    <a:pt x="24002" y="24002"/>
                  </a:cubicBezTo>
                  <a:cubicBezTo>
                    <a:pt x="39371" y="8634"/>
                    <a:pt x="60215" y="0"/>
                    <a:pt x="81949" y="0"/>
                  </a:cubicBezTo>
                  <a:close/>
                </a:path>
              </a:pathLst>
            </a:custGeom>
            <a:solidFill>
              <a:srgbClr val="DBDB78"/>
            </a:solidFill>
          </p:spPr>
        </p:sp>
        <p:sp>
          <p:nvSpPr>
            <p:cNvPr id="20" name="TextBox 20"/>
            <p:cNvSpPr txBox="1"/>
            <p:nvPr/>
          </p:nvSpPr>
          <p:spPr>
            <a:xfrm>
              <a:off x="0" y="-85725"/>
              <a:ext cx="1268964" cy="883980"/>
            </a:xfrm>
            <a:prstGeom prst="rect">
              <a:avLst/>
            </a:prstGeom>
          </p:spPr>
          <p:txBody>
            <a:bodyPr lIns="50800" tIns="50800" rIns="50800" bIns="50800" rtlCol="0" anchor="ctr"/>
            <a:lstStyle/>
            <a:p>
              <a:pPr algn="ctr">
                <a:lnSpc>
                  <a:spcPts val="3639"/>
                </a:lnSpc>
              </a:pPr>
              <a:r>
                <a:rPr lang="en-US" sz="2599">
                  <a:solidFill>
                    <a:srgbClr val="000000"/>
                  </a:solidFill>
                  <a:latin typeface="Telegraf Semi-Bold"/>
                </a:rPr>
                <a:t>Svelte</a:t>
              </a:r>
            </a:p>
            <a:p>
              <a:pPr algn="ctr">
                <a:lnSpc>
                  <a:spcPts val="2520"/>
                </a:lnSpc>
              </a:pPr>
              <a:endParaRPr lang="en-US" sz="2599">
                <a:solidFill>
                  <a:srgbClr val="000000"/>
                </a:solidFill>
                <a:latin typeface="Telegraf Semi-Bold"/>
              </a:endParaRPr>
            </a:p>
            <a:p>
              <a:pPr algn="ctr">
                <a:lnSpc>
                  <a:spcPts val="2520"/>
                </a:lnSpc>
              </a:pPr>
              <a:r>
                <a:rPr lang="en-US" sz="1800">
                  <a:solidFill>
                    <a:srgbClr val="000000"/>
                  </a:solidFill>
                  <a:latin typeface="Telegraf Semi-Bold"/>
                </a:rPr>
                <a:t>Perfect for building highly performant and lightweight web applications with a focus on minimalism and efficiency.</a:t>
              </a:r>
            </a:p>
          </p:txBody>
        </p:sp>
      </p:grpSp>
      <p:sp>
        <p:nvSpPr>
          <p:cNvPr id="21" name="Freeform 21"/>
          <p:cNvSpPr/>
          <p:nvPr/>
        </p:nvSpPr>
        <p:spPr>
          <a:xfrm>
            <a:off x="14196292" y="9105580"/>
            <a:ext cx="544126" cy="704163"/>
          </a:xfrm>
          <a:custGeom>
            <a:avLst/>
            <a:gdLst/>
            <a:ahLst/>
            <a:cxnLst/>
            <a:rect l="l" t="t" r="r" b="b"/>
            <a:pathLst>
              <a:path w="544126" h="704163">
                <a:moveTo>
                  <a:pt x="0" y="0"/>
                </a:moveTo>
                <a:lnTo>
                  <a:pt x="544126" y="0"/>
                </a:lnTo>
                <a:lnTo>
                  <a:pt x="544126" y="704163"/>
                </a:lnTo>
                <a:lnTo>
                  <a:pt x="0" y="7041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7DC"/>
        </a:solidFill>
        <a:effectLst/>
      </p:bgPr>
    </p:bg>
    <p:spTree>
      <p:nvGrpSpPr>
        <p:cNvPr id="1" name=""/>
        <p:cNvGrpSpPr/>
        <p:nvPr/>
      </p:nvGrpSpPr>
      <p:grpSpPr>
        <a:xfrm>
          <a:off x="0" y="0"/>
          <a:ext cx="0" cy="0"/>
          <a:chOff x="0" y="0"/>
          <a:chExt cx="0" cy="0"/>
        </a:xfrm>
      </p:grpSpPr>
      <p:sp>
        <p:nvSpPr>
          <p:cNvPr id="2" name="TextBox 2"/>
          <p:cNvSpPr txBox="1"/>
          <p:nvPr/>
        </p:nvSpPr>
        <p:spPr>
          <a:xfrm>
            <a:off x="5809394" y="4360228"/>
            <a:ext cx="6669211" cy="1566544"/>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DBDB78"/>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grpSp>
        <p:nvGrpSpPr>
          <p:cNvPr id="5" name="Group 5"/>
          <p:cNvGrpSpPr/>
          <p:nvPr/>
        </p:nvGrpSpPr>
        <p:grpSpPr>
          <a:xfrm>
            <a:off x="-602476" y="2752699"/>
            <a:ext cx="18890476" cy="7705080"/>
            <a:chOff x="0" y="0"/>
            <a:chExt cx="4975269" cy="2029321"/>
          </a:xfrm>
        </p:grpSpPr>
        <p:sp>
          <p:nvSpPr>
            <p:cNvPr id="6" name="Freeform 6"/>
            <p:cNvSpPr/>
            <p:nvPr/>
          </p:nvSpPr>
          <p:spPr>
            <a:xfrm>
              <a:off x="0" y="0"/>
              <a:ext cx="4975270" cy="2029321"/>
            </a:xfrm>
            <a:custGeom>
              <a:avLst/>
              <a:gdLst/>
              <a:ahLst/>
              <a:cxnLst/>
              <a:rect l="l" t="t" r="r" b="b"/>
              <a:pathLst>
                <a:path w="4975270" h="2029321">
                  <a:moveTo>
                    <a:pt x="0" y="0"/>
                  </a:moveTo>
                  <a:lnTo>
                    <a:pt x="4975270" y="0"/>
                  </a:lnTo>
                  <a:lnTo>
                    <a:pt x="4975270" y="2029321"/>
                  </a:lnTo>
                  <a:lnTo>
                    <a:pt x="0" y="2029321"/>
                  </a:lnTo>
                  <a:close/>
                </a:path>
              </a:pathLst>
            </a:custGeom>
            <a:solidFill>
              <a:srgbClr val="FFFAEE"/>
            </a:solidFill>
            <a:ln w="19050" cap="sq">
              <a:solidFill>
                <a:srgbClr val="191919"/>
              </a:solidFill>
              <a:prstDash val="solid"/>
              <a:miter/>
            </a:ln>
          </p:spPr>
        </p:sp>
        <p:sp>
          <p:nvSpPr>
            <p:cNvPr id="7" name="TextBox 7"/>
            <p:cNvSpPr txBox="1"/>
            <p:nvPr/>
          </p:nvSpPr>
          <p:spPr>
            <a:xfrm>
              <a:off x="0" y="-66675"/>
              <a:ext cx="4975269" cy="2095996"/>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14224023" y="8595227"/>
            <a:ext cx="1519581" cy="151958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4EA"/>
            </a:solidFill>
          </p:spPr>
        </p:sp>
        <p:sp>
          <p:nvSpPr>
            <p:cNvPr id="10" name="TextBox 10"/>
            <p:cNvSpPr txBox="1"/>
            <p:nvPr/>
          </p:nvSpPr>
          <p:spPr>
            <a:xfrm>
              <a:off x="76200" y="-9525"/>
              <a:ext cx="660400" cy="746125"/>
            </a:xfrm>
            <a:prstGeom prst="rect">
              <a:avLst/>
            </a:prstGeom>
          </p:spPr>
          <p:txBody>
            <a:bodyPr lIns="50800" tIns="50800" rIns="50800" bIns="50800" rtlCol="0" anchor="ctr"/>
            <a:lstStyle/>
            <a:p>
              <a:pPr algn="ctr">
                <a:lnSpc>
                  <a:spcPts val="3639"/>
                </a:lnSpc>
              </a:pPr>
              <a:endParaRPr/>
            </a:p>
          </p:txBody>
        </p:sp>
      </p:grpSp>
      <p:grpSp>
        <p:nvGrpSpPr>
          <p:cNvPr id="11" name="Group 11"/>
          <p:cNvGrpSpPr/>
          <p:nvPr/>
        </p:nvGrpSpPr>
        <p:grpSpPr>
          <a:xfrm>
            <a:off x="15235358" y="7346302"/>
            <a:ext cx="1173773" cy="117377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4EA"/>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39"/>
                </a:lnSpc>
              </a:pPr>
              <a:endParaRPr/>
            </a:p>
          </p:txBody>
        </p:sp>
      </p:grpSp>
      <p:grpSp>
        <p:nvGrpSpPr>
          <p:cNvPr id="14" name="Group 14"/>
          <p:cNvGrpSpPr/>
          <p:nvPr/>
        </p:nvGrpSpPr>
        <p:grpSpPr>
          <a:xfrm>
            <a:off x="14084196" y="7078980"/>
            <a:ext cx="691338" cy="69133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4EA"/>
            </a:solidFill>
          </p:spPr>
        </p:sp>
        <p:sp>
          <p:nvSpPr>
            <p:cNvPr id="16" name="TextBox 16"/>
            <p:cNvSpPr txBox="1"/>
            <p:nvPr/>
          </p:nvSpPr>
          <p:spPr>
            <a:xfrm>
              <a:off x="76200" y="-9525"/>
              <a:ext cx="660400" cy="746125"/>
            </a:xfrm>
            <a:prstGeom prst="rect">
              <a:avLst/>
            </a:prstGeom>
          </p:spPr>
          <p:txBody>
            <a:bodyPr lIns="50800" tIns="50800" rIns="50800" bIns="50800" rtlCol="0" anchor="ctr"/>
            <a:lstStyle/>
            <a:p>
              <a:pPr algn="ctr">
                <a:lnSpc>
                  <a:spcPts val="3639"/>
                </a:lnSpc>
              </a:pPr>
              <a:endParaRPr/>
            </a:p>
          </p:txBody>
        </p:sp>
      </p:grpSp>
      <p:grpSp>
        <p:nvGrpSpPr>
          <p:cNvPr id="17" name="Group 17"/>
          <p:cNvGrpSpPr/>
          <p:nvPr/>
        </p:nvGrpSpPr>
        <p:grpSpPr>
          <a:xfrm>
            <a:off x="15457170" y="-1163981"/>
            <a:ext cx="3916680" cy="391668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4EA"/>
            </a:solidFill>
          </p:spPr>
        </p:sp>
        <p:sp>
          <p:nvSpPr>
            <p:cNvPr id="19" name="TextBox 19"/>
            <p:cNvSpPr txBox="1"/>
            <p:nvPr/>
          </p:nvSpPr>
          <p:spPr>
            <a:xfrm>
              <a:off x="76200" y="-9525"/>
              <a:ext cx="660400" cy="746125"/>
            </a:xfrm>
            <a:prstGeom prst="rect">
              <a:avLst/>
            </a:prstGeom>
          </p:spPr>
          <p:txBody>
            <a:bodyPr lIns="50800" tIns="50800" rIns="50800" bIns="50800" rtlCol="0" anchor="ctr"/>
            <a:lstStyle/>
            <a:p>
              <a:pPr algn="ctr">
                <a:lnSpc>
                  <a:spcPts val="3639"/>
                </a:lnSpc>
              </a:pPr>
              <a:endParaRPr/>
            </a:p>
          </p:txBody>
        </p:sp>
      </p:grpSp>
      <p:sp>
        <p:nvSpPr>
          <p:cNvPr id="20" name="TextBox 20"/>
          <p:cNvSpPr txBox="1"/>
          <p:nvPr/>
        </p:nvSpPr>
        <p:spPr>
          <a:xfrm>
            <a:off x="1457607" y="1607584"/>
            <a:ext cx="8043429" cy="1000124"/>
          </a:xfrm>
          <a:prstGeom prst="rect">
            <a:avLst/>
          </a:prstGeom>
        </p:spPr>
        <p:txBody>
          <a:bodyPr lIns="0" tIns="0" rIns="0" bIns="0" rtlCol="0" anchor="t">
            <a:spAutoFit/>
          </a:bodyPr>
          <a:lstStyle/>
          <a:p>
            <a:pPr algn="l">
              <a:lnSpc>
                <a:spcPts val="7499"/>
              </a:lnSpc>
            </a:pPr>
            <a:r>
              <a:rPr lang="en-US" sz="7499" dirty="0">
                <a:solidFill>
                  <a:srgbClr val="191919"/>
                </a:solidFill>
                <a:latin typeface="210 8비트"/>
              </a:rPr>
              <a:t>Index</a:t>
            </a:r>
          </a:p>
        </p:txBody>
      </p:sp>
      <p:grpSp>
        <p:nvGrpSpPr>
          <p:cNvPr id="21" name="Group 21"/>
          <p:cNvGrpSpPr/>
          <p:nvPr/>
        </p:nvGrpSpPr>
        <p:grpSpPr>
          <a:xfrm>
            <a:off x="1028700" y="3960488"/>
            <a:ext cx="5126810" cy="956869"/>
            <a:chOff x="0" y="0"/>
            <a:chExt cx="1350271" cy="252015"/>
          </a:xfrm>
        </p:grpSpPr>
        <p:sp>
          <p:nvSpPr>
            <p:cNvPr id="22" name="Freeform 22"/>
            <p:cNvSpPr/>
            <p:nvPr/>
          </p:nvSpPr>
          <p:spPr>
            <a:xfrm>
              <a:off x="0" y="0"/>
              <a:ext cx="1350271" cy="252015"/>
            </a:xfrm>
            <a:custGeom>
              <a:avLst/>
              <a:gdLst/>
              <a:ahLst/>
              <a:cxnLst/>
              <a:rect l="l" t="t" r="r" b="b"/>
              <a:pathLst>
                <a:path w="1350271" h="252015">
                  <a:moveTo>
                    <a:pt x="36242" y="0"/>
                  </a:moveTo>
                  <a:lnTo>
                    <a:pt x="1314029" y="0"/>
                  </a:lnTo>
                  <a:cubicBezTo>
                    <a:pt x="1334045" y="0"/>
                    <a:pt x="1350271" y="16226"/>
                    <a:pt x="1350271" y="36242"/>
                  </a:cubicBezTo>
                  <a:lnTo>
                    <a:pt x="1350271" y="215773"/>
                  </a:lnTo>
                  <a:cubicBezTo>
                    <a:pt x="1350271" y="235789"/>
                    <a:pt x="1334045" y="252015"/>
                    <a:pt x="1314029" y="252015"/>
                  </a:cubicBezTo>
                  <a:lnTo>
                    <a:pt x="36242" y="252015"/>
                  </a:lnTo>
                  <a:cubicBezTo>
                    <a:pt x="16226" y="252015"/>
                    <a:pt x="0" y="235789"/>
                    <a:pt x="0" y="215773"/>
                  </a:cubicBezTo>
                  <a:lnTo>
                    <a:pt x="0" y="36242"/>
                  </a:lnTo>
                  <a:cubicBezTo>
                    <a:pt x="0" y="16226"/>
                    <a:pt x="16226" y="0"/>
                    <a:pt x="36242" y="0"/>
                  </a:cubicBezTo>
                  <a:close/>
                </a:path>
              </a:pathLst>
            </a:custGeom>
            <a:solidFill>
              <a:srgbClr val="A6CFF4"/>
            </a:solidFill>
            <a:ln w="19050" cap="rnd">
              <a:solidFill>
                <a:srgbClr val="191919"/>
              </a:solidFill>
              <a:prstDash val="solid"/>
              <a:round/>
            </a:ln>
          </p:spPr>
        </p:sp>
        <p:sp>
          <p:nvSpPr>
            <p:cNvPr id="23" name="TextBox 23"/>
            <p:cNvSpPr txBox="1"/>
            <p:nvPr/>
          </p:nvSpPr>
          <p:spPr>
            <a:xfrm>
              <a:off x="0" y="-85725"/>
              <a:ext cx="1350271" cy="337740"/>
            </a:xfrm>
            <a:prstGeom prst="rect">
              <a:avLst/>
            </a:prstGeom>
          </p:spPr>
          <p:txBody>
            <a:bodyPr lIns="254000" tIns="254000" rIns="254000" bIns="254000" rtlCol="0" anchor="ctr"/>
            <a:lstStyle/>
            <a:p>
              <a:pPr algn="l">
                <a:lnSpc>
                  <a:spcPts val="3639"/>
                </a:lnSpc>
              </a:pPr>
              <a:r>
                <a:rPr lang="en-US" sz="2599">
                  <a:solidFill>
                    <a:srgbClr val="191919"/>
                  </a:solidFill>
                  <a:latin typeface="Telegraf"/>
                </a:rPr>
                <a:t>What is a framework?</a:t>
              </a:r>
            </a:p>
          </p:txBody>
        </p:sp>
      </p:grpSp>
      <p:sp>
        <p:nvSpPr>
          <p:cNvPr id="24" name="Freeform 24"/>
          <p:cNvSpPr/>
          <p:nvPr/>
        </p:nvSpPr>
        <p:spPr>
          <a:xfrm>
            <a:off x="5958433" y="1598059"/>
            <a:ext cx="734817" cy="692064"/>
          </a:xfrm>
          <a:custGeom>
            <a:avLst/>
            <a:gdLst/>
            <a:ahLst/>
            <a:cxnLst/>
            <a:rect l="l" t="t" r="r" b="b"/>
            <a:pathLst>
              <a:path w="734817" h="692064">
                <a:moveTo>
                  <a:pt x="0" y="0"/>
                </a:moveTo>
                <a:lnTo>
                  <a:pt x="734817" y="0"/>
                </a:lnTo>
                <a:lnTo>
                  <a:pt x="734817" y="692065"/>
                </a:lnTo>
                <a:lnTo>
                  <a:pt x="0" y="692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5" name="Group 25"/>
          <p:cNvGrpSpPr/>
          <p:nvPr/>
        </p:nvGrpSpPr>
        <p:grpSpPr>
          <a:xfrm>
            <a:off x="9082631" y="4131919"/>
            <a:ext cx="5126810" cy="956869"/>
            <a:chOff x="0" y="0"/>
            <a:chExt cx="1350271" cy="252015"/>
          </a:xfrm>
        </p:grpSpPr>
        <p:sp>
          <p:nvSpPr>
            <p:cNvPr id="26" name="Freeform 26"/>
            <p:cNvSpPr/>
            <p:nvPr/>
          </p:nvSpPr>
          <p:spPr>
            <a:xfrm>
              <a:off x="0" y="0"/>
              <a:ext cx="1350271" cy="252015"/>
            </a:xfrm>
            <a:custGeom>
              <a:avLst/>
              <a:gdLst/>
              <a:ahLst/>
              <a:cxnLst/>
              <a:rect l="l" t="t" r="r" b="b"/>
              <a:pathLst>
                <a:path w="1350271" h="252015">
                  <a:moveTo>
                    <a:pt x="36242" y="0"/>
                  </a:moveTo>
                  <a:lnTo>
                    <a:pt x="1314029" y="0"/>
                  </a:lnTo>
                  <a:cubicBezTo>
                    <a:pt x="1334045" y="0"/>
                    <a:pt x="1350271" y="16226"/>
                    <a:pt x="1350271" y="36242"/>
                  </a:cubicBezTo>
                  <a:lnTo>
                    <a:pt x="1350271" y="215773"/>
                  </a:lnTo>
                  <a:cubicBezTo>
                    <a:pt x="1350271" y="235789"/>
                    <a:pt x="1334045" y="252015"/>
                    <a:pt x="1314029" y="252015"/>
                  </a:cubicBezTo>
                  <a:lnTo>
                    <a:pt x="36242" y="252015"/>
                  </a:lnTo>
                  <a:cubicBezTo>
                    <a:pt x="16226" y="252015"/>
                    <a:pt x="0" y="235789"/>
                    <a:pt x="0" y="215773"/>
                  </a:cubicBezTo>
                  <a:lnTo>
                    <a:pt x="0" y="36242"/>
                  </a:lnTo>
                  <a:cubicBezTo>
                    <a:pt x="0" y="16226"/>
                    <a:pt x="16226" y="0"/>
                    <a:pt x="36242" y="0"/>
                  </a:cubicBezTo>
                  <a:close/>
                </a:path>
              </a:pathLst>
            </a:custGeom>
            <a:solidFill>
              <a:srgbClr val="FB8B62"/>
            </a:solidFill>
            <a:ln w="19050" cap="rnd">
              <a:solidFill>
                <a:srgbClr val="191919"/>
              </a:solidFill>
              <a:prstDash val="solid"/>
              <a:round/>
            </a:ln>
          </p:spPr>
        </p:sp>
        <p:sp>
          <p:nvSpPr>
            <p:cNvPr id="27" name="TextBox 27"/>
            <p:cNvSpPr txBox="1"/>
            <p:nvPr/>
          </p:nvSpPr>
          <p:spPr>
            <a:xfrm>
              <a:off x="0" y="-85725"/>
              <a:ext cx="1350271" cy="337740"/>
            </a:xfrm>
            <a:prstGeom prst="rect">
              <a:avLst/>
            </a:prstGeom>
          </p:spPr>
          <p:txBody>
            <a:bodyPr lIns="254000" tIns="254000" rIns="254000" bIns="254000" rtlCol="0" anchor="ctr"/>
            <a:lstStyle/>
            <a:p>
              <a:pPr algn="l">
                <a:lnSpc>
                  <a:spcPts val="3639"/>
                </a:lnSpc>
              </a:pPr>
              <a:r>
                <a:rPr lang="en-US" sz="2599">
                  <a:solidFill>
                    <a:srgbClr val="191919"/>
                  </a:solidFill>
                  <a:latin typeface="Telegraf"/>
                </a:rPr>
                <a:t>Basic Terminology</a:t>
              </a:r>
            </a:p>
          </p:txBody>
        </p:sp>
      </p:grpSp>
      <p:grpSp>
        <p:nvGrpSpPr>
          <p:cNvPr id="28" name="Group 28"/>
          <p:cNvGrpSpPr/>
          <p:nvPr/>
        </p:nvGrpSpPr>
        <p:grpSpPr>
          <a:xfrm>
            <a:off x="2915916" y="6314282"/>
            <a:ext cx="5126810" cy="956869"/>
            <a:chOff x="0" y="0"/>
            <a:chExt cx="1350271" cy="252015"/>
          </a:xfrm>
        </p:grpSpPr>
        <p:sp>
          <p:nvSpPr>
            <p:cNvPr id="29" name="Freeform 29"/>
            <p:cNvSpPr/>
            <p:nvPr/>
          </p:nvSpPr>
          <p:spPr>
            <a:xfrm>
              <a:off x="0" y="0"/>
              <a:ext cx="1350271" cy="252015"/>
            </a:xfrm>
            <a:custGeom>
              <a:avLst/>
              <a:gdLst/>
              <a:ahLst/>
              <a:cxnLst/>
              <a:rect l="l" t="t" r="r" b="b"/>
              <a:pathLst>
                <a:path w="1350271" h="252015">
                  <a:moveTo>
                    <a:pt x="36242" y="0"/>
                  </a:moveTo>
                  <a:lnTo>
                    <a:pt x="1314029" y="0"/>
                  </a:lnTo>
                  <a:cubicBezTo>
                    <a:pt x="1334045" y="0"/>
                    <a:pt x="1350271" y="16226"/>
                    <a:pt x="1350271" y="36242"/>
                  </a:cubicBezTo>
                  <a:lnTo>
                    <a:pt x="1350271" y="215773"/>
                  </a:lnTo>
                  <a:cubicBezTo>
                    <a:pt x="1350271" y="235789"/>
                    <a:pt x="1334045" y="252015"/>
                    <a:pt x="1314029" y="252015"/>
                  </a:cubicBezTo>
                  <a:lnTo>
                    <a:pt x="36242" y="252015"/>
                  </a:lnTo>
                  <a:cubicBezTo>
                    <a:pt x="16226" y="252015"/>
                    <a:pt x="0" y="235789"/>
                    <a:pt x="0" y="215773"/>
                  </a:cubicBezTo>
                  <a:lnTo>
                    <a:pt x="0" y="36242"/>
                  </a:lnTo>
                  <a:cubicBezTo>
                    <a:pt x="0" y="16226"/>
                    <a:pt x="16226" y="0"/>
                    <a:pt x="36242" y="0"/>
                  </a:cubicBezTo>
                  <a:close/>
                </a:path>
              </a:pathLst>
            </a:custGeom>
            <a:solidFill>
              <a:srgbClr val="DBDB78"/>
            </a:solidFill>
            <a:ln w="19050" cap="rnd">
              <a:solidFill>
                <a:srgbClr val="191919"/>
              </a:solidFill>
              <a:prstDash val="solid"/>
              <a:round/>
            </a:ln>
          </p:spPr>
        </p:sp>
        <p:sp>
          <p:nvSpPr>
            <p:cNvPr id="30" name="TextBox 30"/>
            <p:cNvSpPr txBox="1"/>
            <p:nvPr/>
          </p:nvSpPr>
          <p:spPr>
            <a:xfrm>
              <a:off x="0" y="-85725"/>
              <a:ext cx="1350271" cy="337740"/>
            </a:xfrm>
            <a:prstGeom prst="rect">
              <a:avLst/>
            </a:prstGeom>
          </p:spPr>
          <p:txBody>
            <a:bodyPr lIns="254000" tIns="254000" rIns="254000" bIns="254000" rtlCol="0" anchor="ctr"/>
            <a:lstStyle/>
            <a:p>
              <a:pPr algn="l">
                <a:lnSpc>
                  <a:spcPts val="3639"/>
                </a:lnSpc>
              </a:pPr>
              <a:r>
                <a:rPr lang="en-US" sz="2599">
                  <a:solidFill>
                    <a:srgbClr val="191919"/>
                  </a:solidFill>
                  <a:latin typeface="Telegraf"/>
                </a:rPr>
                <a:t>Frameworks</a:t>
              </a:r>
            </a:p>
          </p:txBody>
        </p:sp>
      </p:grpSp>
      <p:grpSp>
        <p:nvGrpSpPr>
          <p:cNvPr id="31" name="Group 31"/>
          <p:cNvGrpSpPr/>
          <p:nvPr/>
        </p:nvGrpSpPr>
        <p:grpSpPr>
          <a:xfrm>
            <a:off x="11282320" y="6314282"/>
            <a:ext cx="5126810" cy="956869"/>
            <a:chOff x="0" y="0"/>
            <a:chExt cx="1350271" cy="252015"/>
          </a:xfrm>
        </p:grpSpPr>
        <p:sp>
          <p:nvSpPr>
            <p:cNvPr id="32" name="Freeform 32"/>
            <p:cNvSpPr/>
            <p:nvPr/>
          </p:nvSpPr>
          <p:spPr>
            <a:xfrm>
              <a:off x="0" y="0"/>
              <a:ext cx="1350271" cy="252015"/>
            </a:xfrm>
            <a:custGeom>
              <a:avLst/>
              <a:gdLst/>
              <a:ahLst/>
              <a:cxnLst/>
              <a:rect l="l" t="t" r="r" b="b"/>
              <a:pathLst>
                <a:path w="1350271" h="252015">
                  <a:moveTo>
                    <a:pt x="36242" y="0"/>
                  </a:moveTo>
                  <a:lnTo>
                    <a:pt x="1314029" y="0"/>
                  </a:lnTo>
                  <a:cubicBezTo>
                    <a:pt x="1334045" y="0"/>
                    <a:pt x="1350271" y="16226"/>
                    <a:pt x="1350271" y="36242"/>
                  </a:cubicBezTo>
                  <a:lnTo>
                    <a:pt x="1350271" y="215773"/>
                  </a:lnTo>
                  <a:cubicBezTo>
                    <a:pt x="1350271" y="235789"/>
                    <a:pt x="1334045" y="252015"/>
                    <a:pt x="1314029" y="252015"/>
                  </a:cubicBezTo>
                  <a:lnTo>
                    <a:pt x="36242" y="252015"/>
                  </a:lnTo>
                  <a:cubicBezTo>
                    <a:pt x="16226" y="252015"/>
                    <a:pt x="0" y="235789"/>
                    <a:pt x="0" y="215773"/>
                  </a:cubicBezTo>
                  <a:lnTo>
                    <a:pt x="0" y="36242"/>
                  </a:lnTo>
                  <a:cubicBezTo>
                    <a:pt x="0" y="16226"/>
                    <a:pt x="16226" y="0"/>
                    <a:pt x="36242" y="0"/>
                  </a:cubicBezTo>
                  <a:close/>
                </a:path>
              </a:pathLst>
            </a:custGeom>
            <a:solidFill>
              <a:srgbClr val="A6CFF4"/>
            </a:solidFill>
            <a:ln w="19050" cap="rnd">
              <a:solidFill>
                <a:srgbClr val="191919"/>
              </a:solidFill>
              <a:prstDash val="solid"/>
              <a:round/>
            </a:ln>
          </p:spPr>
        </p:sp>
        <p:sp>
          <p:nvSpPr>
            <p:cNvPr id="33" name="TextBox 33"/>
            <p:cNvSpPr txBox="1"/>
            <p:nvPr/>
          </p:nvSpPr>
          <p:spPr>
            <a:xfrm>
              <a:off x="0" y="-85725"/>
              <a:ext cx="1350271" cy="337740"/>
            </a:xfrm>
            <a:prstGeom prst="rect">
              <a:avLst/>
            </a:prstGeom>
          </p:spPr>
          <p:txBody>
            <a:bodyPr lIns="254000" tIns="254000" rIns="254000" bIns="254000" rtlCol="0" anchor="ctr"/>
            <a:lstStyle/>
            <a:p>
              <a:pPr algn="l">
                <a:lnSpc>
                  <a:spcPts val="3639"/>
                </a:lnSpc>
              </a:pPr>
              <a:r>
                <a:rPr lang="en-US" sz="2599" dirty="0">
                  <a:solidFill>
                    <a:srgbClr val="191919"/>
                  </a:solidFill>
                  <a:latin typeface="Telegraf"/>
                </a:rPr>
                <a:t>  Summary</a:t>
              </a:r>
            </a:p>
          </p:txBody>
        </p:sp>
      </p:grpSp>
      <p:grpSp>
        <p:nvGrpSpPr>
          <p:cNvPr id="34" name="Group 34"/>
          <p:cNvGrpSpPr/>
          <p:nvPr/>
        </p:nvGrpSpPr>
        <p:grpSpPr>
          <a:xfrm>
            <a:off x="6937631" y="8301431"/>
            <a:ext cx="5126810" cy="956869"/>
            <a:chOff x="0" y="0"/>
            <a:chExt cx="1350271" cy="252015"/>
          </a:xfrm>
        </p:grpSpPr>
        <p:sp>
          <p:nvSpPr>
            <p:cNvPr id="35" name="Freeform 35"/>
            <p:cNvSpPr/>
            <p:nvPr/>
          </p:nvSpPr>
          <p:spPr>
            <a:xfrm>
              <a:off x="0" y="0"/>
              <a:ext cx="1350271" cy="252015"/>
            </a:xfrm>
            <a:custGeom>
              <a:avLst/>
              <a:gdLst/>
              <a:ahLst/>
              <a:cxnLst/>
              <a:rect l="l" t="t" r="r" b="b"/>
              <a:pathLst>
                <a:path w="1350271" h="252015">
                  <a:moveTo>
                    <a:pt x="36242" y="0"/>
                  </a:moveTo>
                  <a:lnTo>
                    <a:pt x="1314029" y="0"/>
                  </a:lnTo>
                  <a:cubicBezTo>
                    <a:pt x="1334045" y="0"/>
                    <a:pt x="1350271" y="16226"/>
                    <a:pt x="1350271" y="36242"/>
                  </a:cubicBezTo>
                  <a:lnTo>
                    <a:pt x="1350271" y="215773"/>
                  </a:lnTo>
                  <a:cubicBezTo>
                    <a:pt x="1350271" y="235789"/>
                    <a:pt x="1334045" y="252015"/>
                    <a:pt x="1314029" y="252015"/>
                  </a:cubicBezTo>
                  <a:lnTo>
                    <a:pt x="36242" y="252015"/>
                  </a:lnTo>
                  <a:cubicBezTo>
                    <a:pt x="16226" y="252015"/>
                    <a:pt x="0" y="235789"/>
                    <a:pt x="0" y="215773"/>
                  </a:cubicBezTo>
                  <a:lnTo>
                    <a:pt x="0" y="36242"/>
                  </a:lnTo>
                  <a:cubicBezTo>
                    <a:pt x="0" y="16226"/>
                    <a:pt x="16226" y="0"/>
                    <a:pt x="36242" y="0"/>
                  </a:cubicBezTo>
                  <a:close/>
                </a:path>
              </a:pathLst>
            </a:custGeom>
            <a:solidFill>
              <a:srgbClr val="FB8B62"/>
            </a:solidFill>
            <a:ln w="19050" cap="rnd">
              <a:solidFill>
                <a:srgbClr val="191919"/>
              </a:solidFill>
              <a:prstDash val="solid"/>
              <a:round/>
            </a:ln>
          </p:spPr>
        </p:sp>
        <p:sp>
          <p:nvSpPr>
            <p:cNvPr id="36" name="TextBox 36"/>
            <p:cNvSpPr txBox="1"/>
            <p:nvPr/>
          </p:nvSpPr>
          <p:spPr>
            <a:xfrm>
              <a:off x="0" y="-85725"/>
              <a:ext cx="1350271" cy="337740"/>
            </a:xfrm>
            <a:prstGeom prst="rect">
              <a:avLst/>
            </a:prstGeom>
          </p:spPr>
          <p:txBody>
            <a:bodyPr lIns="254000" tIns="254000" rIns="254000" bIns="254000" rtlCol="0" anchor="ctr"/>
            <a:lstStyle/>
            <a:p>
              <a:pPr algn="l">
                <a:lnSpc>
                  <a:spcPts val="3639"/>
                </a:lnSpc>
              </a:pPr>
              <a:r>
                <a:rPr lang="en-US" sz="2599">
                  <a:solidFill>
                    <a:srgbClr val="191919"/>
                  </a:solidFill>
                  <a:latin typeface="Telegraf"/>
                </a:rPr>
                <a:t>End</a:t>
              </a:r>
            </a:p>
          </p:txBody>
        </p:sp>
      </p:grpSp>
      <p:sp>
        <p:nvSpPr>
          <p:cNvPr id="37" name="Freeform 37"/>
          <p:cNvSpPr/>
          <p:nvPr/>
        </p:nvSpPr>
        <p:spPr>
          <a:xfrm>
            <a:off x="5507897" y="4241076"/>
            <a:ext cx="369277" cy="369277"/>
          </a:xfrm>
          <a:custGeom>
            <a:avLst/>
            <a:gdLst/>
            <a:ahLst/>
            <a:cxnLst/>
            <a:rect l="l" t="t" r="r" b="b"/>
            <a:pathLst>
              <a:path w="369277" h="369277">
                <a:moveTo>
                  <a:pt x="0" y="0"/>
                </a:moveTo>
                <a:lnTo>
                  <a:pt x="369277" y="0"/>
                </a:lnTo>
                <a:lnTo>
                  <a:pt x="369277" y="369277"/>
                </a:lnTo>
                <a:lnTo>
                  <a:pt x="0" y="369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8" name="Freeform 38"/>
          <p:cNvSpPr/>
          <p:nvPr/>
        </p:nvSpPr>
        <p:spPr>
          <a:xfrm>
            <a:off x="13562027" y="4438923"/>
            <a:ext cx="369277" cy="369277"/>
          </a:xfrm>
          <a:custGeom>
            <a:avLst/>
            <a:gdLst/>
            <a:ahLst/>
            <a:cxnLst/>
            <a:rect l="l" t="t" r="r" b="b"/>
            <a:pathLst>
              <a:path w="369277" h="369277">
                <a:moveTo>
                  <a:pt x="0" y="0"/>
                </a:moveTo>
                <a:lnTo>
                  <a:pt x="369277" y="0"/>
                </a:lnTo>
                <a:lnTo>
                  <a:pt x="369277" y="369277"/>
                </a:lnTo>
                <a:lnTo>
                  <a:pt x="0" y="369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a:off x="7349151" y="6608078"/>
            <a:ext cx="369277" cy="369277"/>
          </a:xfrm>
          <a:custGeom>
            <a:avLst/>
            <a:gdLst/>
            <a:ahLst/>
            <a:cxnLst/>
            <a:rect l="l" t="t" r="r" b="b"/>
            <a:pathLst>
              <a:path w="369277" h="369277">
                <a:moveTo>
                  <a:pt x="0" y="0"/>
                </a:moveTo>
                <a:lnTo>
                  <a:pt x="369277" y="0"/>
                </a:lnTo>
                <a:lnTo>
                  <a:pt x="369277" y="369276"/>
                </a:lnTo>
                <a:lnTo>
                  <a:pt x="0" y="369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0" name="Freeform 40"/>
          <p:cNvSpPr/>
          <p:nvPr/>
        </p:nvSpPr>
        <p:spPr>
          <a:xfrm>
            <a:off x="15743603" y="6608078"/>
            <a:ext cx="369277" cy="369277"/>
          </a:xfrm>
          <a:custGeom>
            <a:avLst/>
            <a:gdLst/>
            <a:ahLst/>
            <a:cxnLst/>
            <a:rect l="l" t="t" r="r" b="b"/>
            <a:pathLst>
              <a:path w="369277" h="369277">
                <a:moveTo>
                  <a:pt x="0" y="0"/>
                </a:moveTo>
                <a:lnTo>
                  <a:pt x="369277" y="0"/>
                </a:lnTo>
                <a:lnTo>
                  <a:pt x="369277" y="369276"/>
                </a:lnTo>
                <a:lnTo>
                  <a:pt x="0" y="369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1" name="Freeform 41"/>
          <p:cNvSpPr/>
          <p:nvPr/>
        </p:nvSpPr>
        <p:spPr>
          <a:xfrm>
            <a:off x="11461398" y="8595227"/>
            <a:ext cx="369277" cy="369277"/>
          </a:xfrm>
          <a:custGeom>
            <a:avLst/>
            <a:gdLst/>
            <a:ahLst/>
            <a:cxnLst/>
            <a:rect l="l" t="t" r="r" b="b"/>
            <a:pathLst>
              <a:path w="369277" h="369277">
                <a:moveTo>
                  <a:pt x="0" y="0"/>
                </a:moveTo>
                <a:lnTo>
                  <a:pt x="369277" y="0"/>
                </a:lnTo>
                <a:lnTo>
                  <a:pt x="369277" y="369277"/>
                </a:lnTo>
                <a:lnTo>
                  <a:pt x="0" y="369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2" name="Group 42"/>
          <p:cNvGrpSpPr/>
          <p:nvPr/>
        </p:nvGrpSpPr>
        <p:grpSpPr>
          <a:xfrm>
            <a:off x="-514350" y="7078980"/>
            <a:ext cx="3916680" cy="3916680"/>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4EA"/>
            </a:solidFill>
          </p:spPr>
        </p:sp>
        <p:sp>
          <p:nvSpPr>
            <p:cNvPr id="44" name="TextBox 44"/>
            <p:cNvSpPr txBox="1"/>
            <p:nvPr/>
          </p:nvSpPr>
          <p:spPr>
            <a:xfrm>
              <a:off x="76200" y="-9525"/>
              <a:ext cx="660400" cy="746125"/>
            </a:xfrm>
            <a:prstGeom prst="rect">
              <a:avLst/>
            </a:prstGeom>
          </p:spPr>
          <p:txBody>
            <a:bodyPr lIns="50800" tIns="50800" rIns="50800" bIns="50800" rtlCol="0" anchor="ctr"/>
            <a:lstStyle/>
            <a:p>
              <a:pPr algn="ctr">
                <a:lnSpc>
                  <a:spcPts val="3639"/>
                </a:lnSpc>
              </a:pPr>
              <a:endParaRPr/>
            </a:p>
          </p:txBody>
        </p:sp>
      </p:gr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C"/>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251884" y="2382617"/>
            <a:ext cx="5521766" cy="552176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EAEC"/>
            </a:solidFill>
          </p:spPr>
        </p:sp>
      </p:grpSp>
      <p:sp>
        <p:nvSpPr>
          <p:cNvPr id="4" name="Freeform 4"/>
          <p:cNvSpPr/>
          <p:nvPr/>
        </p:nvSpPr>
        <p:spPr>
          <a:xfrm>
            <a:off x="11489400" y="1028700"/>
            <a:ext cx="5769900" cy="3851408"/>
          </a:xfrm>
          <a:custGeom>
            <a:avLst/>
            <a:gdLst/>
            <a:ahLst/>
            <a:cxnLst/>
            <a:rect l="l" t="t" r="r" b="b"/>
            <a:pathLst>
              <a:path w="5769900" h="3851408">
                <a:moveTo>
                  <a:pt x="0" y="0"/>
                </a:moveTo>
                <a:lnTo>
                  <a:pt x="5769900" y="0"/>
                </a:lnTo>
                <a:lnTo>
                  <a:pt x="5769900" y="3851408"/>
                </a:lnTo>
                <a:lnTo>
                  <a:pt x="0" y="3851408"/>
                </a:lnTo>
                <a:lnTo>
                  <a:pt x="0" y="0"/>
                </a:lnTo>
                <a:close/>
              </a:path>
            </a:pathLst>
          </a:custGeom>
          <a:blipFill>
            <a:blip r:embed="rId3"/>
            <a:stretch>
              <a:fillRect/>
            </a:stretch>
          </a:blipFill>
        </p:spPr>
      </p:sp>
      <p:sp>
        <p:nvSpPr>
          <p:cNvPr id="5" name="Freeform 5"/>
          <p:cNvSpPr/>
          <p:nvPr/>
        </p:nvSpPr>
        <p:spPr>
          <a:xfrm>
            <a:off x="3791654" y="4148257"/>
            <a:ext cx="2963942" cy="2963942"/>
          </a:xfrm>
          <a:custGeom>
            <a:avLst/>
            <a:gdLst/>
            <a:ahLst/>
            <a:cxnLst/>
            <a:rect l="l" t="t" r="r" b="b"/>
            <a:pathLst>
              <a:path w="2963942" h="2963942">
                <a:moveTo>
                  <a:pt x="0" y="0"/>
                </a:moveTo>
                <a:lnTo>
                  <a:pt x="2963942" y="0"/>
                </a:lnTo>
                <a:lnTo>
                  <a:pt x="2963942" y="2963941"/>
                </a:lnTo>
                <a:lnTo>
                  <a:pt x="0" y="29639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028700" y="1009650"/>
            <a:ext cx="8489850" cy="24574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333652"/>
                </a:solidFill>
                <a:latin typeface="210 8비트"/>
              </a:rPr>
              <a:t>WHAT IS A FRAMEWORK ?</a:t>
            </a:r>
          </a:p>
        </p:txBody>
      </p:sp>
      <p:sp>
        <p:nvSpPr>
          <p:cNvPr id="7" name="TextBox 7"/>
          <p:cNvSpPr txBox="1"/>
          <p:nvPr/>
        </p:nvSpPr>
        <p:spPr>
          <a:xfrm>
            <a:off x="8769450" y="5228021"/>
            <a:ext cx="8489850" cy="2103120"/>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333652"/>
                </a:solidFill>
                <a:latin typeface="Telegraf"/>
              </a:rPr>
              <a:t>A framework provides a broader structure and foundation for building an entire application. It dictates the overall architecture and workflow of the application.</a:t>
            </a:r>
          </a:p>
        </p:txBody>
      </p:sp>
      <p:sp>
        <p:nvSpPr>
          <p:cNvPr id="8" name="TextBox 8"/>
          <p:cNvSpPr txBox="1"/>
          <p:nvPr/>
        </p:nvSpPr>
        <p:spPr>
          <a:xfrm>
            <a:off x="1028700" y="7679055"/>
            <a:ext cx="8489850" cy="1579245"/>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333652"/>
                </a:solidFill>
                <a:latin typeface="Telegraf"/>
              </a:rPr>
              <a:t>It’s different from a library which provides specific functionalities and tools for developers to integrate into their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192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2B192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F5E8DA"/>
            </a:solidFill>
          </p:spPr>
        </p:sp>
      </p:grpSp>
      <p:grpSp>
        <p:nvGrpSpPr>
          <p:cNvPr id="5" name="Group 5"/>
          <p:cNvGrpSpPr/>
          <p:nvPr/>
        </p:nvGrpSpPr>
        <p:grpSpPr>
          <a:xfrm>
            <a:off x="-376123" y="2969865"/>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CE8CA5"/>
            </a:solidFill>
            <a:ln w="19050" cap="sq">
              <a:solidFill>
                <a:srgbClr val="191919"/>
              </a:solidFill>
              <a:prstDash val="solid"/>
              <a:miter/>
            </a:ln>
          </p:spPr>
        </p:sp>
        <p:sp>
          <p:nvSpPr>
            <p:cNvPr id="7" name="TextBox 7"/>
            <p:cNvSpPr txBox="1"/>
            <p:nvPr/>
          </p:nvSpPr>
          <p:spPr>
            <a:xfrm>
              <a:off x="0" y="-38100"/>
              <a:ext cx="5014715" cy="2067421"/>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1028700" y="3229346"/>
            <a:ext cx="7355722" cy="6351814"/>
            <a:chOff x="0" y="0"/>
            <a:chExt cx="1937309" cy="1672906"/>
          </a:xfrm>
        </p:grpSpPr>
        <p:sp>
          <p:nvSpPr>
            <p:cNvPr id="9" name="Freeform 9"/>
            <p:cNvSpPr/>
            <p:nvPr/>
          </p:nvSpPr>
          <p:spPr>
            <a:xfrm>
              <a:off x="0" y="0"/>
              <a:ext cx="1937309" cy="1672906"/>
            </a:xfrm>
            <a:custGeom>
              <a:avLst/>
              <a:gdLst/>
              <a:ahLst/>
              <a:cxnLst/>
              <a:rect l="l" t="t" r="r" b="b"/>
              <a:pathLst>
                <a:path w="1937309" h="1672906">
                  <a:moveTo>
                    <a:pt x="53678" y="0"/>
                  </a:moveTo>
                  <a:lnTo>
                    <a:pt x="1883632" y="0"/>
                  </a:lnTo>
                  <a:cubicBezTo>
                    <a:pt x="1913277" y="0"/>
                    <a:pt x="1937309" y="24032"/>
                    <a:pt x="1937309" y="53678"/>
                  </a:cubicBezTo>
                  <a:lnTo>
                    <a:pt x="1937309" y="1619228"/>
                  </a:lnTo>
                  <a:cubicBezTo>
                    <a:pt x="1937309" y="1633464"/>
                    <a:pt x="1931654" y="1647117"/>
                    <a:pt x="1921588" y="1657184"/>
                  </a:cubicBezTo>
                  <a:cubicBezTo>
                    <a:pt x="1911521" y="1667251"/>
                    <a:pt x="1897868" y="1672906"/>
                    <a:pt x="1883632" y="1672906"/>
                  </a:cubicBezTo>
                  <a:lnTo>
                    <a:pt x="53678" y="1672906"/>
                  </a:lnTo>
                  <a:cubicBezTo>
                    <a:pt x="39441" y="1672906"/>
                    <a:pt x="25788" y="1667251"/>
                    <a:pt x="15722" y="1657184"/>
                  </a:cubicBezTo>
                  <a:cubicBezTo>
                    <a:pt x="5655" y="1647117"/>
                    <a:pt x="0" y="1633464"/>
                    <a:pt x="0" y="1619228"/>
                  </a:cubicBezTo>
                  <a:lnTo>
                    <a:pt x="0" y="53678"/>
                  </a:lnTo>
                  <a:cubicBezTo>
                    <a:pt x="0" y="39441"/>
                    <a:pt x="5655" y="25788"/>
                    <a:pt x="15722" y="15722"/>
                  </a:cubicBezTo>
                  <a:cubicBezTo>
                    <a:pt x="25788" y="5655"/>
                    <a:pt x="39441" y="0"/>
                    <a:pt x="53678" y="0"/>
                  </a:cubicBezTo>
                  <a:close/>
                </a:path>
              </a:pathLst>
            </a:custGeom>
            <a:solidFill>
              <a:srgbClr val="2B192E"/>
            </a:solidFill>
          </p:spPr>
        </p:sp>
        <p:sp>
          <p:nvSpPr>
            <p:cNvPr id="10" name="TextBox 10"/>
            <p:cNvSpPr txBox="1"/>
            <p:nvPr/>
          </p:nvSpPr>
          <p:spPr>
            <a:xfrm>
              <a:off x="0" y="-19050"/>
              <a:ext cx="1937309" cy="1691956"/>
            </a:xfrm>
            <a:prstGeom prst="rect">
              <a:avLst/>
            </a:prstGeom>
          </p:spPr>
          <p:txBody>
            <a:bodyPr lIns="50800" tIns="50800" rIns="50800" bIns="50800" rtlCol="0" anchor="ctr"/>
            <a:lstStyle/>
            <a:p>
              <a:pPr algn="ctr">
                <a:lnSpc>
                  <a:spcPts val="2340"/>
                </a:lnSpc>
              </a:pPr>
              <a:endParaRPr/>
            </a:p>
          </p:txBody>
        </p:sp>
      </p:grpSp>
      <p:sp>
        <p:nvSpPr>
          <p:cNvPr id="11" name="TextBox 11"/>
          <p:cNvSpPr txBox="1"/>
          <p:nvPr/>
        </p:nvSpPr>
        <p:spPr>
          <a:xfrm>
            <a:off x="1457607" y="1617109"/>
            <a:ext cx="8043429" cy="990599"/>
          </a:xfrm>
          <a:prstGeom prst="rect">
            <a:avLst/>
          </a:prstGeom>
        </p:spPr>
        <p:txBody>
          <a:bodyPr lIns="0" tIns="0" rIns="0" bIns="0" rtlCol="0" anchor="t">
            <a:spAutoFit/>
          </a:bodyPr>
          <a:lstStyle/>
          <a:p>
            <a:pPr algn="l">
              <a:lnSpc>
                <a:spcPts val="7499"/>
              </a:lnSpc>
            </a:pPr>
            <a:r>
              <a:rPr lang="en-US" sz="7499" spc="-149">
                <a:solidFill>
                  <a:srgbClr val="F5E8DA"/>
                </a:solidFill>
                <a:latin typeface="Arsenal"/>
              </a:rPr>
              <a:t>Important Terms</a:t>
            </a:r>
          </a:p>
        </p:txBody>
      </p:sp>
      <p:sp>
        <p:nvSpPr>
          <p:cNvPr id="12" name="TextBox 12"/>
          <p:cNvSpPr txBox="1"/>
          <p:nvPr/>
        </p:nvSpPr>
        <p:spPr>
          <a:xfrm>
            <a:off x="1601112" y="3625563"/>
            <a:ext cx="6640631" cy="622935"/>
          </a:xfrm>
          <a:prstGeom prst="rect">
            <a:avLst/>
          </a:prstGeom>
        </p:spPr>
        <p:txBody>
          <a:bodyPr wrap="square" lIns="0" tIns="0" rIns="0" bIns="0" rtlCol="0" anchor="t">
            <a:spAutoFit/>
          </a:bodyPr>
          <a:lstStyle/>
          <a:p>
            <a:pPr marL="0" lvl="0" indent="0" algn="ctr">
              <a:lnSpc>
                <a:spcPts val="5040"/>
              </a:lnSpc>
              <a:spcBef>
                <a:spcPct val="0"/>
              </a:spcBef>
            </a:pPr>
            <a:r>
              <a:rPr lang="en-US" sz="3600" dirty="0">
                <a:solidFill>
                  <a:srgbClr val="F5E8DA"/>
                </a:solidFill>
                <a:latin typeface="Radley"/>
              </a:rPr>
              <a:t>Model-View-Controller (MVC)</a:t>
            </a:r>
          </a:p>
        </p:txBody>
      </p:sp>
      <p:sp>
        <p:nvSpPr>
          <p:cNvPr id="13" name="AutoShape 13"/>
          <p:cNvSpPr/>
          <p:nvPr/>
        </p:nvSpPr>
        <p:spPr>
          <a:xfrm flipH="1">
            <a:off x="2094967" y="4273201"/>
            <a:ext cx="2620417" cy="1858685"/>
          </a:xfrm>
          <a:prstGeom prst="line">
            <a:avLst/>
          </a:prstGeom>
          <a:ln w="38100" cap="flat">
            <a:solidFill>
              <a:srgbClr val="F5E8DA"/>
            </a:solidFill>
            <a:prstDash val="solid"/>
            <a:headEnd type="none" w="sm" len="sm"/>
            <a:tailEnd type="arrow" w="med" len="sm"/>
          </a:ln>
        </p:spPr>
      </p:sp>
      <p:sp>
        <p:nvSpPr>
          <p:cNvPr id="14" name="TextBox 14"/>
          <p:cNvSpPr txBox="1"/>
          <p:nvPr/>
        </p:nvSpPr>
        <p:spPr>
          <a:xfrm>
            <a:off x="1448308" y="6055686"/>
            <a:ext cx="1373071" cy="622935"/>
          </a:xfrm>
          <a:prstGeom prst="rect">
            <a:avLst/>
          </a:prstGeom>
        </p:spPr>
        <p:txBody>
          <a:bodyPr wrap="square" lIns="0" tIns="0" rIns="0" bIns="0" rtlCol="0" anchor="t">
            <a:spAutoFit/>
          </a:bodyPr>
          <a:lstStyle/>
          <a:p>
            <a:pPr marL="0" lvl="0" indent="0" algn="ctr">
              <a:lnSpc>
                <a:spcPts val="5040"/>
              </a:lnSpc>
              <a:spcBef>
                <a:spcPct val="0"/>
              </a:spcBef>
            </a:pPr>
            <a:r>
              <a:rPr lang="en-US" sz="3600" dirty="0">
                <a:solidFill>
                  <a:srgbClr val="F5E8DA"/>
                </a:solidFill>
                <a:latin typeface="Radley"/>
              </a:rPr>
              <a:t>Model</a:t>
            </a:r>
          </a:p>
        </p:txBody>
      </p:sp>
      <p:sp>
        <p:nvSpPr>
          <p:cNvPr id="15" name="TextBox 15"/>
          <p:cNvSpPr txBox="1"/>
          <p:nvPr/>
        </p:nvSpPr>
        <p:spPr>
          <a:xfrm>
            <a:off x="4216842" y="7994701"/>
            <a:ext cx="1117158" cy="622935"/>
          </a:xfrm>
          <a:prstGeom prst="rect">
            <a:avLst/>
          </a:prstGeom>
        </p:spPr>
        <p:txBody>
          <a:bodyPr wrap="square" lIns="0" tIns="0" rIns="0" bIns="0" rtlCol="0" anchor="t">
            <a:spAutoFit/>
          </a:bodyPr>
          <a:lstStyle/>
          <a:p>
            <a:pPr marL="0" lvl="0" indent="0" algn="ctr">
              <a:lnSpc>
                <a:spcPts val="5040"/>
              </a:lnSpc>
              <a:spcBef>
                <a:spcPct val="0"/>
              </a:spcBef>
            </a:pPr>
            <a:r>
              <a:rPr lang="en-US" sz="3600" dirty="0">
                <a:solidFill>
                  <a:srgbClr val="F5E8DA"/>
                </a:solidFill>
                <a:latin typeface="Radley"/>
              </a:rPr>
              <a:t>View</a:t>
            </a:r>
          </a:p>
        </p:txBody>
      </p:sp>
      <p:sp>
        <p:nvSpPr>
          <p:cNvPr id="16" name="TextBox 16"/>
          <p:cNvSpPr txBox="1"/>
          <p:nvPr/>
        </p:nvSpPr>
        <p:spPr>
          <a:xfrm>
            <a:off x="5963261" y="5926102"/>
            <a:ext cx="2071985" cy="622935"/>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F5E8DA"/>
                </a:solidFill>
                <a:latin typeface="Radley"/>
              </a:rPr>
              <a:t>Controller</a:t>
            </a:r>
          </a:p>
        </p:txBody>
      </p:sp>
      <p:sp>
        <p:nvSpPr>
          <p:cNvPr id="17" name="AutoShape 17"/>
          <p:cNvSpPr/>
          <p:nvPr/>
        </p:nvSpPr>
        <p:spPr>
          <a:xfrm flipH="1">
            <a:off x="4706561" y="4273201"/>
            <a:ext cx="8823" cy="3797700"/>
          </a:xfrm>
          <a:prstGeom prst="line">
            <a:avLst/>
          </a:prstGeom>
          <a:ln w="38100" cap="flat">
            <a:solidFill>
              <a:srgbClr val="F5E8DA"/>
            </a:solidFill>
            <a:prstDash val="solid"/>
            <a:headEnd type="none" w="sm" len="sm"/>
            <a:tailEnd type="arrow" w="med" len="sm"/>
          </a:ln>
        </p:spPr>
      </p:sp>
      <p:sp>
        <p:nvSpPr>
          <p:cNvPr id="18" name="AutoShape 18"/>
          <p:cNvSpPr/>
          <p:nvPr/>
        </p:nvSpPr>
        <p:spPr>
          <a:xfrm>
            <a:off x="4715384" y="4273201"/>
            <a:ext cx="2283869" cy="1729101"/>
          </a:xfrm>
          <a:prstGeom prst="line">
            <a:avLst/>
          </a:prstGeom>
          <a:ln w="38100" cap="flat">
            <a:solidFill>
              <a:srgbClr val="F5E8DA"/>
            </a:solidFill>
            <a:prstDash val="solid"/>
            <a:headEnd type="none" w="sm" len="sm"/>
            <a:tailEnd type="arrow" w="med" len="sm"/>
          </a:ln>
        </p:spPr>
      </p:sp>
      <p:grpSp>
        <p:nvGrpSpPr>
          <p:cNvPr id="19" name="Group 19"/>
          <p:cNvGrpSpPr/>
          <p:nvPr/>
        </p:nvGrpSpPr>
        <p:grpSpPr>
          <a:xfrm>
            <a:off x="9775072" y="3229346"/>
            <a:ext cx="7355722" cy="6351814"/>
            <a:chOff x="0" y="0"/>
            <a:chExt cx="1937309" cy="1672906"/>
          </a:xfrm>
        </p:grpSpPr>
        <p:sp>
          <p:nvSpPr>
            <p:cNvPr id="20" name="Freeform 20"/>
            <p:cNvSpPr/>
            <p:nvPr/>
          </p:nvSpPr>
          <p:spPr>
            <a:xfrm>
              <a:off x="0" y="0"/>
              <a:ext cx="1937309" cy="1672906"/>
            </a:xfrm>
            <a:custGeom>
              <a:avLst/>
              <a:gdLst/>
              <a:ahLst/>
              <a:cxnLst/>
              <a:rect l="l" t="t" r="r" b="b"/>
              <a:pathLst>
                <a:path w="1937309" h="1672906">
                  <a:moveTo>
                    <a:pt x="53678" y="0"/>
                  </a:moveTo>
                  <a:lnTo>
                    <a:pt x="1883632" y="0"/>
                  </a:lnTo>
                  <a:cubicBezTo>
                    <a:pt x="1913277" y="0"/>
                    <a:pt x="1937309" y="24032"/>
                    <a:pt x="1937309" y="53678"/>
                  </a:cubicBezTo>
                  <a:lnTo>
                    <a:pt x="1937309" y="1619228"/>
                  </a:lnTo>
                  <a:cubicBezTo>
                    <a:pt x="1937309" y="1633464"/>
                    <a:pt x="1931654" y="1647117"/>
                    <a:pt x="1921588" y="1657184"/>
                  </a:cubicBezTo>
                  <a:cubicBezTo>
                    <a:pt x="1911521" y="1667251"/>
                    <a:pt x="1897868" y="1672906"/>
                    <a:pt x="1883632" y="1672906"/>
                  </a:cubicBezTo>
                  <a:lnTo>
                    <a:pt x="53678" y="1672906"/>
                  </a:lnTo>
                  <a:cubicBezTo>
                    <a:pt x="39441" y="1672906"/>
                    <a:pt x="25788" y="1667251"/>
                    <a:pt x="15722" y="1657184"/>
                  </a:cubicBezTo>
                  <a:cubicBezTo>
                    <a:pt x="5655" y="1647117"/>
                    <a:pt x="0" y="1633464"/>
                    <a:pt x="0" y="1619228"/>
                  </a:cubicBezTo>
                  <a:lnTo>
                    <a:pt x="0" y="53678"/>
                  </a:lnTo>
                  <a:cubicBezTo>
                    <a:pt x="0" y="39441"/>
                    <a:pt x="5655" y="25788"/>
                    <a:pt x="15722" y="15722"/>
                  </a:cubicBezTo>
                  <a:cubicBezTo>
                    <a:pt x="25788" y="5655"/>
                    <a:pt x="39441" y="0"/>
                    <a:pt x="53678" y="0"/>
                  </a:cubicBezTo>
                  <a:close/>
                </a:path>
              </a:pathLst>
            </a:custGeom>
            <a:solidFill>
              <a:srgbClr val="2B192E"/>
            </a:solidFill>
          </p:spPr>
        </p:sp>
        <p:sp>
          <p:nvSpPr>
            <p:cNvPr id="21" name="TextBox 21"/>
            <p:cNvSpPr txBox="1"/>
            <p:nvPr/>
          </p:nvSpPr>
          <p:spPr>
            <a:xfrm>
              <a:off x="0" y="-19050"/>
              <a:ext cx="1937309" cy="1691956"/>
            </a:xfrm>
            <a:prstGeom prst="rect">
              <a:avLst/>
            </a:prstGeom>
          </p:spPr>
          <p:txBody>
            <a:bodyPr lIns="50800" tIns="50800" rIns="50800" bIns="50800" rtlCol="0" anchor="ctr"/>
            <a:lstStyle/>
            <a:p>
              <a:pPr algn="ctr">
                <a:lnSpc>
                  <a:spcPts val="2340"/>
                </a:lnSpc>
              </a:pPr>
              <a:endParaRPr/>
            </a:p>
          </p:txBody>
        </p:sp>
      </p:grpSp>
      <p:sp>
        <p:nvSpPr>
          <p:cNvPr id="22" name="TextBox 22"/>
          <p:cNvSpPr txBox="1"/>
          <p:nvPr/>
        </p:nvSpPr>
        <p:spPr>
          <a:xfrm>
            <a:off x="10037698" y="3604546"/>
            <a:ext cx="6830469" cy="622935"/>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F5E8DA"/>
                </a:solidFill>
                <a:latin typeface="Radley"/>
              </a:rPr>
              <a:t>Object Relational Mapper (ORM)</a:t>
            </a:r>
          </a:p>
        </p:txBody>
      </p:sp>
      <p:sp>
        <p:nvSpPr>
          <p:cNvPr id="23" name="TextBox 23"/>
          <p:cNvSpPr txBox="1"/>
          <p:nvPr/>
        </p:nvSpPr>
        <p:spPr>
          <a:xfrm>
            <a:off x="10996016" y="5782318"/>
            <a:ext cx="4824959" cy="622935"/>
          </a:xfrm>
          <a:prstGeom prst="rect">
            <a:avLst/>
          </a:prstGeom>
        </p:spPr>
        <p:txBody>
          <a:bodyPr wrap="square" lIns="0" tIns="0" rIns="0" bIns="0" rtlCol="0" anchor="t">
            <a:spAutoFit/>
          </a:bodyPr>
          <a:lstStyle/>
          <a:p>
            <a:pPr marL="0" lvl="0" indent="0" algn="ctr">
              <a:lnSpc>
                <a:spcPts val="5040"/>
              </a:lnSpc>
              <a:spcBef>
                <a:spcPct val="0"/>
              </a:spcBef>
            </a:pPr>
            <a:r>
              <a:rPr lang="en-US" sz="3600" dirty="0">
                <a:solidFill>
                  <a:srgbClr val="F5E8DA"/>
                </a:solidFill>
                <a:latin typeface="Radley"/>
              </a:rPr>
              <a:t>Using OOP to access</a:t>
            </a:r>
          </a:p>
        </p:txBody>
      </p:sp>
      <p:sp>
        <p:nvSpPr>
          <p:cNvPr id="24" name="TextBox 24"/>
          <p:cNvSpPr txBox="1"/>
          <p:nvPr/>
        </p:nvSpPr>
        <p:spPr>
          <a:xfrm>
            <a:off x="11448069" y="6602421"/>
            <a:ext cx="4009727" cy="622935"/>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F5E8DA"/>
                </a:solidFill>
                <a:latin typeface="Radley"/>
              </a:rPr>
              <a:t>Relational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8535"/>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EF8535"/>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F9F7DC"/>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763C00"/>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1219640"/>
            <a:ext cx="8043429" cy="1000124"/>
          </a:xfrm>
          <a:prstGeom prst="rect">
            <a:avLst/>
          </a:prstGeom>
        </p:spPr>
        <p:txBody>
          <a:bodyPr lIns="0" tIns="0" rIns="0" bIns="0" rtlCol="0" anchor="t">
            <a:spAutoFit/>
          </a:bodyPr>
          <a:lstStyle/>
          <a:p>
            <a:pPr algn="l">
              <a:lnSpc>
                <a:spcPts val="7499"/>
              </a:lnSpc>
            </a:pPr>
            <a:r>
              <a:rPr lang="en-US" sz="7499">
                <a:solidFill>
                  <a:srgbClr val="F9F7DC"/>
                </a:solidFill>
                <a:latin typeface="210 8비트"/>
              </a:rPr>
              <a:t>JAVA - SPRING</a:t>
            </a:r>
          </a:p>
        </p:txBody>
      </p:sp>
      <p:sp>
        <p:nvSpPr>
          <p:cNvPr id="9" name="AutoShape 9"/>
          <p:cNvSpPr/>
          <p:nvPr/>
        </p:nvSpPr>
        <p:spPr>
          <a:xfrm>
            <a:off x="8873289" y="2599982"/>
            <a:ext cx="5275984" cy="4829794"/>
          </a:xfrm>
          <a:prstGeom prst="line">
            <a:avLst/>
          </a:prstGeom>
          <a:ln w="38100" cap="flat">
            <a:solidFill>
              <a:srgbClr val="EF8535"/>
            </a:solidFill>
            <a:prstDash val="solid"/>
            <a:headEnd type="none" w="sm" len="sm"/>
            <a:tailEnd type="arrow" w="med" len="sm"/>
          </a:ln>
        </p:spPr>
      </p:sp>
      <p:sp>
        <p:nvSpPr>
          <p:cNvPr id="10" name="AutoShape 10"/>
          <p:cNvSpPr/>
          <p:nvPr/>
        </p:nvSpPr>
        <p:spPr>
          <a:xfrm flipH="1">
            <a:off x="4664105" y="2599982"/>
            <a:ext cx="4209184" cy="4829794"/>
          </a:xfrm>
          <a:prstGeom prst="line">
            <a:avLst/>
          </a:prstGeom>
          <a:ln w="38100" cap="flat">
            <a:solidFill>
              <a:srgbClr val="EF8535"/>
            </a:solidFill>
            <a:prstDash val="solid"/>
            <a:headEnd type="none" w="sm" len="sm"/>
            <a:tailEnd type="arrow" w="med" len="sm"/>
          </a:ln>
        </p:spPr>
      </p:sp>
      <p:sp>
        <p:nvSpPr>
          <p:cNvPr id="11" name="AutoShape 11"/>
          <p:cNvSpPr/>
          <p:nvPr/>
        </p:nvSpPr>
        <p:spPr>
          <a:xfrm flipH="1">
            <a:off x="2947873" y="2599982"/>
            <a:ext cx="5925416" cy="1987385"/>
          </a:xfrm>
          <a:prstGeom prst="line">
            <a:avLst/>
          </a:prstGeom>
          <a:ln w="38100" cap="flat">
            <a:solidFill>
              <a:srgbClr val="EF8535"/>
            </a:solidFill>
            <a:prstDash val="solid"/>
            <a:headEnd type="none" w="sm" len="sm"/>
            <a:tailEnd type="arrow" w="med" len="sm"/>
          </a:ln>
        </p:spPr>
      </p:sp>
      <p:grpSp>
        <p:nvGrpSpPr>
          <p:cNvPr id="12" name="Group 12"/>
          <p:cNvGrpSpPr/>
          <p:nvPr/>
        </p:nvGrpSpPr>
        <p:grpSpPr>
          <a:xfrm>
            <a:off x="1404823" y="4587367"/>
            <a:ext cx="3086100" cy="2180606"/>
            <a:chOff x="0" y="0"/>
            <a:chExt cx="812800" cy="574316"/>
          </a:xfrm>
        </p:grpSpPr>
        <p:sp>
          <p:nvSpPr>
            <p:cNvPr id="13" name="Freeform 13"/>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14" name="TextBox 14"/>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5" name="TextBox 15"/>
          <p:cNvSpPr txBox="1"/>
          <p:nvPr/>
        </p:nvSpPr>
        <p:spPr>
          <a:xfrm>
            <a:off x="1404823" y="5160780"/>
            <a:ext cx="3086100" cy="9766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Inversion of Control (IoC)</a:t>
            </a:r>
          </a:p>
        </p:txBody>
      </p:sp>
      <p:sp>
        <p:nvSpPr>
          <p:cNvPr id="16" name="AutoShape 16"/>
          <p:cNvSpPr/>
          <p:nvPr/>
        </p:nvSpPr>
        <p:spPr>
          <a:xfrm flipH="1">
            <a:off x="7116611" y="2599982"/>
            <a:ext cx="1756678" cy="1987385"/>
          </a:xfrm>
          <a:prstGeom prst="line">
            <a:avLst/>
          </a:prstGeom>
          <a:ln w="38100" cap="flat">
            <a:solidFill>
              <a:srgbClr val="EF8535"/>
            </a:solidFill>
            <a:prstDash val="solid"/>
            <a:headEnd type="none" w="sm" len="sm"/>
            <a:tailEnd type="arrow" w="med" len="sm"/>
          </a:ln>
        </p:spPr>
      </p:sp>
      <p:grpSp>
        <p:nvGrpSpPr>
          <p:cNvPr id="17" name="Group 17"/>
          <p:cNvGrpSpPr/>
          <p:nvPr/>
        </p:nvGrpSpPr>
        <p:grpSpPr>
          <a:xfrm>
            <a:off x="5573561" y="4587367"/>
            <a:ext cx="3086100" cy="2180606"/>
            <a:chOff x="0" y="0"/>
            <a:chExt cx="812800" cy="574316"/>
          </a:xfrm>
        </p:grpSpPr>
        <p:sp>
          <p:nvSpPr>
            <p:cNvPr id="18" name="Freeform 18"/>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19" name="TextBox 19"/>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0" name="TextBox 20"/>
          <p:cNvSpPr txBox="1"/>
          <p:nvPr/>
        </p:nvSpPr>
        <p:spPr>
          <a:xfrm>
            <a:off x="5573561" y="4913130"/>
            <a:ext cx="3086100" cy="14719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Aspect-Oriented Programming (AOP)</a:t>
            </a:r>
          </a:p>
        </p:txBody>
      </p:sp>
      <p:sp>
        <p:nvSpPr>
          <p:cNvPr id="21" name="AutoShape 21"/>
          <p:cNvSpPr/>
          <p:nvPr/>
        </p:nvSpPr>
        <p:spPr>
          <a:xfrm>
            <a:off x="8873289" y="2599982"/>
            <a:ext cx="2189884" cy="1987385"/>
          </a:xfrm>
          <a:prstGeom prst="line">
            <a:avLst/>
          </a:prstGeom>
          <a:ln w="38100" cap="flat">
            <a:solidFill>
              <a:srgbClr val="EF8535"/>
            </a:solidFill>
            <a:prstDash val="solid"/>
            <a:headEnd type="none" w="sm" len="sm"/>
            <a:tailEnd type="arrow" w="med" len="sm"/>
          </a:ln>
        </p:spPr>
      </p:sp>
      <p:grpSp>
        <p:nvGrpSpPr>
          <p:cNvPr id="22" name="Group 22"/>
          <p:cNvGrpSpPr/>
          <p:nvPr/>
        </p:nvGrpSpPr>
        <p:grpSpPr>
          <a:xfrm>
            <a:off x="9520123" y="4587367"/>
            <a:ext cx="3086100" cy="2180606"/>
            <a:chOff x="0" y="0"/>
            <a:chExt cx="812800" cy="574316"/>
          </a:xfrm>
        </p:grpSpPr>
        <p:sp>
          <p:nvSpPr>
            <p:cNvPr id="23" name="Freeform 23"/>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24" name="TextBox 24"/>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520123" y="5408430"/>
            <a:ext cx="3086100" cy="4813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Spring MVC</a:t>
            </a:r>
          </a:p>
        </p:txBody>
      </p:sp>
      <p:grpSp>
        <p:nvGrpSpPr>
          <p:cNvPr id="26" name="Group 26"/>
          <p:cNvGrpSpPr/>
          <p:nvPr/>
        </p:nvGrpSpPr>
        <p:grpSpPr>
          <a:xfrm>
            <a:off x="13255655"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3255655" y="5408430"/>
            <a:ext cx="3086100" cy="4813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Spring Boot</a:t>
            </a:r>
          </a:p>
        </p:txBody>
      </p:sp>
      <p:sp>
        <p:nvSpPr>
          <p:cNvPr id="30" name="AutoShape 30"/>
          <p:cNvSpPr/>
          <p:nvPr/>
        </p:nvSpPr>
        <p:spPr>
          <a:xfrm>
            <a:off x="8873289" y="2599982"/>
            <a:ext cx="5925416" cy="1987385"/>
          </a:xfrm>
          <a:prstGeom prst="line">
            <a:avLst/>
          </a:prstGeom>
          <a:ln w="38100" cap="flat">
            <a:solidFill>
              <a:srgbClr val="EF8535"/>
            </a:solidFill>
            <a:prstDash val="solid"/>
            <a:headEnd type="none" w="sm" len="sm"/>
            <a:tailEnd type="arrow" w="med" len="sm"/>
          </a:ln>
        </p:spPr>
      </p:sp>
      <p:grpSp>
        <p:nvGrpSpPr>
          <p:cNvPr id="31" name="Group 31"/>
          <p:cNvGrpSpPr/>
          <p:nvPr/>
        </p:nvGrpSpPr>
        <p:grpSpPr>
          <a:xfrm>
            <a:off x="3121055" y="7429775"/>
            <a:ext cx="3086100" cy="2180606"/>
            <a:chOff x="0" y="0"/>
            <a:chExt cx="812800" cy="574316"/>
          </a:xfrm>
        </p:grpSpPr>
        <p:sp>
          <p:nvSpPr>
            <p:cNvPr id="32" name="Freeform 32"/>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33" name="TextBox 33"/>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34" name="AutoShape 34"/>
          <p:cNvSpPr/>
          <p:nvPr/>
        </p:nvSpPr>
        <p:spPr>
          <a:xfrm>
            <a:off x="8873289" y="2599982"/>
            <a:ext cx="158820" cy="4829794"/>
          </a:xfrm>
          <a:prstGeom prst="line">
            <a:avLst/>
          </a:prstGeom>
          <a:ln w="38100" cap="flat">
            <a:solidFill>
              <a:srgbClr val="EF8535"/>
            </a:solidFill>
            <a:prstDash val="solid"/>
            <a:headEnd type="none" w="sm" len="sm"/>
            <a:tailEnd type="arrow" w="med" len="sm"/>
          </a:ln>
        </p:spPr>
      </p:sp>
      <p:grpSp>
        <p:nvGrpSpPr>
          <p:cNvPr id="35" name="Group 35"/>
          <p:cNvGrpSpPr/>
          <p:nvPr/>
        </p:nvGrpSpPr>
        <p:grpSpPr>
          <a:xfrm>
            <a:off x="7489059" y="7429775"/>
            <a:ext cx="3086100" cy="2180606"/>
            <a:chOff x="0" y="0"/>
            <a:chExt cx="812800" cy="574316"/>
          </a:xfrm>
        </p:grpSpPr>
        <p:sp>
          <p:nvSpPr>
            <p:cNvPr id="36" name="Freeform 36"/>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37" name="TextBox 37"/>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38" name="TextBox 38"/>
          <p:cNvSpPr txBox="1"/>
          <p:nvPr/>
        </p:nvSpPr>
        <p:spPr>
          <a:xfrm>
            <a:off x="7489059" y="8250838"/>
            <a:ext cx="3086100" cy="4813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Spring Security</a:t>
            </a:r>
          </a:p>
        </p:txBody>
      </p:sp>
      <p:grpSp>
        <p:nvGrpSpPr>
          <p:cNvPr id="39" name="Group 39"/>
          <p:cNvGrpSpPr/>
          <p:nvPr/>
        </p:nvGrpSpPr>
        <p:grpSpPr>
          <a:xfrm>
            <a:off x="12606223" y="7429775"/>
            <a:ext cx="3086100" cy="2180606"/>
            <a:chOff x="0" y="0"/>
            <a:chExt cx="812800" cy="574316"/>
          </a:xfrm>
        </p:grpSpPr>
        <p:sp>
          <p:nvSpPr>
            <p:cNvPr id="40" name="Freeform 40"/>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9F7DC"/>
            </a:solidFill>
          </p:spPr>
        </p:sp>
        <p:sp>
          <p:nvSpPr>
            <p:cNvPr id="41" name="TextBox 41"/>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42" name="TextBox 42"/>
          <p:cNvSpPr txBox="1"/>
          <p:nvPr/>
        </p:nvSpPr>
        <p:spPr>
          <a:xfrm>
            <a:off x="12606223" y="8250838"/>
            <a:ext cx="3086100" cy="4813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Spring Cloud</a:t>
            </a:r>
          </a:p>
        </p:txBody>
      </p:sp>
      <p:sp>
        <p:nvSpPr>
          <p:cNvPr id="43" name="TextBox 43"/>
          <p:cNvSpPr txBox="1"/>
          <p:nvPr/>
        </p:nvSpPr>
        <p:spPr>
          <a:xfrm>
            <a:off x="3121055" y="8250838"/>
            <a:ext cx="3086100" cy="481330"/>
          </a:xfrm>
          <a:prstGeom prst="rect">
            <a:avLst/>
          </a:prstGeom>
        </p:spPr>
        <p:txBody>
          <a:bodyPr lIns="0" tIns="0" rIns="0" bIns="0" rtlCol="0" anchor="t">
            <a:spAutoFit/>
          </a:bodyPr>
          <a:lstStyle/>
          <a:p>
            <a:pPr algn="ctr">
              <a:lnSpc>
                <a:spcPts val="3919"/>
              </a:lnSpc>
            </a:pPr>
            <a:r>
              <a:rPr lang="en-US" sz="2799">
                <a:solidFill>
                  <a:srgbClr val="763C00"/>
                </a:solidFill>
                <a:latin typeface="Canva Sans Bold"/>
              </a:rPr>
              <a:t>Spring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5704"/>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3B5704"/>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EDFFCC"/>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547020"/>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1219640"/>
            <a:ext cx="8043429" cy="1000124"/>
          </a:xfrm>
          <a:prstGeom prst="rect">
            <a:avLst/>
          </a:prstGeom>
        </p:spPr>
        <p:txBody>
          <a:bodyPr lIns="0" tIns="0" rIns="0" bIns="0" rtlCol="0" anchor="t">
            <a:spAutoFit/>
          </a:bodyPr>
          <a:lstStyle/>
          <a:p>
            <a:pPr algn="l">
              <a:lnSpc>
                <a:spcPts val="7499"/>
              </a:lnSpc>
            </a:pPr>
            <a:r>
              <a:rPr lang="en-US" sz="7499">
                <a:solidFill>
                  <a:srgbClr val="EDFFCC"/>
                </a:solidFill>
                <a:latin typeface="210 8비트"/>
              </a:rPr>
              <a:t>C# - .NET</a:t>
            </a:r>
          </a:p>
        </p:txBody>
      </p:sp>
      <p:sp>
        <p:nvSpPr>
          <p:cNvPr id="9" name="AutoShape 9"/>
          <p:cNvSpPr/>
          <p:nvPr/>
        </p:nvSpPr>
        <p:spPr>
          <a:xfrm>
            <a:off x="8873289" y="2599982"/>
            <a:ext cx="5614079" cy="4766060"/>
          </a:xfrm>
          <a:prstGeom prst="line">
            <a:avLst/>
          </a:prstGeom>
          <a:ln w="38100" cap="flat">
            <a:solidFill>
              <a:srgbClr val="81B622"/>
            </a:solidFill>
            <a:prstDash val="solid"/>
            <a:headEnd type="none" w="sm" len="sm"/>
            <a:tailEnd type="arrow" w="med" len="sm"/>
          </a:ln>
        </p:spPr>
      </p:sp>
      <p:sp>
        <p:nvSpPr>
          <p:cNvPr id="10" name="AutoShape 10"/>
          <p:cNvSpPr/>
          <p:nvPr/>
        </p:nvSpPr>
        <p:spPr>
          <a:xfrm flipH="1">
            <a:off x="4782858" y="2599982"/>
            <a:ext cx="4090431" cy="4643005"/>
          </a:xfrm>
          <a:prstGeom prst="line">
            <a:avLst/>
          </a:prstGeom>
          <a:ln w="38100" cap="flat">
            <a:solidFill>
              <a:srgbClr val="81B622"/>
            </a:solidFill>
            <a:prstDash val="solid"/>
            <a:headEnd type="none" w="sm" len="sm"/>
            <a:tailEnd type="arrow" w="med" len="sm"/>
          </a:ln>
        </p:spPr>
      </p:sp>
      <p:sp>
        <p:nvSpPr>
          <p:cNvPr id="11" name="AutoShape 11"/>
          <p:cNvSpPr/>
          <p:nvPr/>
        </p:nvSpPr>
        <p:spPr>
          <a:xfrm flipH="1">
            <a:off x="2947873" y="2599982"/>
            <a:ext cx="5925416" cy="1987385"/>
          </a:xfrm>
          <a:prstGeom prst="line">
            <a:avLst/>
          </a:prstGeom>
          <a:ln w="38100" cap="flat">
            <a:solidFill>
              <a:srgbClr val="81B622"/>
            </a:solidFill>
            <a:prstDash val="solid"/>
            <a:headEnd type="none" w="sm" len="sm"/>
            <a:tailEnd type="arrow" w="med" len="sm"/>
          </a:ln>
        </p:spPr>
      </p:sp>
      <p:grpSp>
        <p:nvGrpSpPr>
          <p:cNvPr id="12" name="Group 12"/>
          <p:cNvGrpSpPr/>
          <p:nvPr/>
        </p:nvGrpSpPr>
        <p:grpSpPr>
          <a:xfrm>
            <a:off x="1404823" y="4587367"/>
            <a:ext cx="3086100" cy="2180606"/>
            <a:chOff x="0" y="0"/>
            <a:chExt cx="812800" cy="574316"/>
          </a:xfrm>
        </p:grpSpPr>
        <p:sp>
          <p:nvSpPr>
            <p:cNvPr id="13" name="Freeform 13"/>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DFFCC"/>
            </a:solidFill>
          </p:spPr>
        </p:sp>
        <p:sp>
          <p:nvSpPr>
            <p:cNvPr id="14" name="TextBox 14"/>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5" name="TextBox 15"/>
          <p:cNvSpPr txBox="1"/>
          <p:nvPr/>
        </p:nvSpPr>
        <p:spPr>
          <a:xfrm>
            <a:off x="1404823" y="5160780"/>
            <a:ext cx="3086100" cy="9766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Entity </a:t>
            </a:r>
          </a:p>
          <a:p>
            <a:pPr algn="ctr">
              <a:lnSpc>
                <a:spcPts val="3919"/>
              </a:lnSpc>
            </a:pPr>
            <a:r>
              <a:rPr lang="en-US" sz="2799">
                <a:solidFill>
                  <a:srgbClr val="3B5704"/>
                </a:solidFill>
                <a:latin typeface="Canva Sans Bold"/>
              </a:rPr>
              <a:t>Framework</a:t>
            </a:r>
          </a:p>
        </p:txBody>
      </p:sp>
      <p:sp>
        <p:nvSpPr>
          <p:cNvPr id="16" name="AutoShape 16"/>
          <p:cNvSpPr/>
          <p:nvPr/>
        </p:nvSpPr>
        <p:spPr>
          <a:xfrm flipH="1">
            <a:off x="7116611" y="2599982"/>
            <a:ext cx="1756678" cy="1987385"/>
          </a:xfrm>
          <a:prstGeom prst="line">
            <a:avLst/>
          </a:prstGeom>
          <a:ln w="38100" cap="flat">
            <a:solidFill>
              <a:srgbClr val="81B622"/>
            </a:solidFill>
            <a:prstDash val="solid"/>
            <a:headEnd type="none" w="sm" len="sm"/>
            <a:tailEnd type="arrow" w="med" len="sm"/>
          </a:ln>
        </p:spPr>
      </p:sp>
      <p:grpSp>
        <p:nvGrpSpPr>
          <p:cNvPr id="17" name="Group 17"/>
          <p:cNvGrpSpPr/>
          <p:nvPr/>
        </p:nvGrpSpPr>
        <p:grpSpPr>
          <a:xfrm>
            <a:off x="5573561" y="4587367"/>
            <a:ext cx="3086100" cy="2180606"/>
            <a:chOff x="0" y="0"/>
            <a:chExt cx="812800" cy="574316"/>
          </a:xfrm>
        </p:grpSpPr>
        <p:sp>
          <p:nvSpPr>
            <p:cNvPr id="18" name="Freeform 18"/>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DFFCC"/>
            </a:solidFill>
          </p:spPr>
        </p:sp>
        <p:sp>
          <p:nvSpPr>
            <p:cNvPr id="19" name="TextBox 19"/>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0" name="TextBox 20"/>
          <p:cNvSpPr txBox="1"/>
          <p:nvPr/>
        </p:nvSpPr>
        <p:spPr>
          <a:xfrm>
            <a:off x="5573561" y="5408430"/>
            <a:ext cx="3086100" cy="4813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ASP.NET</a:t>
            </a:r>
          </a:p>
        </p:txBody>
      </p:sp>
      <p:sp>
        <p:nvSpPr>
          <p:cNvPr id="21" name="AutoShape 21"/>
          <p:cNvSpPr/>
          <p:nvPr/>
        </p:nvSpPr>
        <p:spPr>
          <a:xfrm>
            <a:off x="8873289" y="2599982"/>
            <a:ext cx="2368014" cy="1987385"/>
          </a:xfrm>
          <a:prstGeom prst="line">
            <a:avLst/>
          </a:prstGeom>
          <a:ln w="38100" cap="flat">
            <a:solidFill>
              <a:srgbClr val="81B622"/>
            </a:solidFill>
            <a:prstDash val="solid"/>
            <a:headEnd type="none" w="sm" len="sm"/>
            <a:tailEnd type="arrow" w="med" len="sm"/>
          </a:ln>
        </p:spPr>
      </p:sp>
      <p:grpSp>
        <p:nvGrpSpPr>
          <p:cNvPr id="22" name="Group 22"/>
          <p:cNvGrpSpPr/>
          <p:nvPr/>
        </p:nvGrpSpPr>
        <p:grpSpPr>
          <a:xfrm>
            <a:off x="9520123" y="4587367"/>
            <a:ext cx="3442360" cy="2655619"/>
            <a:chOff x="0" y="0"/>
            <a:chExt cx="906630" cy="699422"/>
          </a:xfrm>
        </p:grpSpPr>
        <p:sp>
          <p:nvSpPr>
            <p:cNvPr id="23" name="Freeform 23"/>
            <p:cNvSpPr/>
            <p:nvPr/>
          </p:nvSpPr>
          <p:spPr>
            <a:xfrm>
              <a:off x="0" y="0"/>
              <a:ext cx="906630" cy="699422"/>
            </a:xfrm>
            <a:custGeom>
              <a:avLst/>
              <a:gdLst/>
              <a:ahLst/>
              <a:cxnLst/>
              <a:rect l="l" t="t" r="r" b="b"/>
              <a:pathLst>
                <a:path w="906630" h="699422">
                  <a:moveTo>
                    <a:pt x="114700" y="0"/>
                  </a:moveTo>
                  <a:lnTo>
                    <a:pt x="791930" y="0"/>
                  </a:lnTo>
                  <a:cubicBezTo>
                    <a:pt x="855277" y="0"/>
                    <a:pt x="906630" y="51353"/>
                    <a:pt x="906630" y="114700"/>
                  </a:cubicBezTo>
                  <a:lnTo>
                    <a:pt x="906630" y="584723"/>
                  </a:lnTo>
                  <a:cubicBezTo>
                    <a:pt x="906630" y="648070"/>
                    <a:pt x="855277" y="699422"/>
                    <a:pt x="791930" y="699422"/>
                  </a:cubicBezTo>
                  <a:lnTo>
                    <a:pt x="114700" y="699422"/>
                  </a:lnTo>
                  <a:cubicBezTo>
                    <a:pt x="51353" y="699422"/>
                    <a:pt x="0" y="648070"/>
                    <a:pt x="0" y="584723"/>
                  </a:cubicBezTo>
                  <a:lnTo>
                    <a:pt x="0" y="114700"/>
                  </a:lnTo>
                  <a:cubicBezTo>
                    <a:pt x="0" y="51353"/>
                    <a:pt x="51353" y="0"/>
                    <a:pt x="114700" y="0"/>
                  </a:cubicBezTo>
                  <a:close/>
                </a:path>
              </a:pathLst>
            </a:custGeom>
            <a:solidFill>
              <a:srgbClr val="EDFFCC"/>
            </a:solidFill>
          </p:spPr>
        </p:sp>
        <p:sp>
          <p:nvSpPr>
            <p:cNvPr id="24" name="TextBox 24"/>
            <p:cNvSpPr txBox="1"/>
            <p:nvPr/>
          </p:nvSpPr>
          <p:spPr>
            <a:xfrm>
              <a:off x="0" y="-85725"/>
              <a:ext cx="906630" cy="785147"/>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698253" y="4902986"/>
            <a:ext cx="3086100" cy="19672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Windows Communication Foundation (WCF)</a:t>
            </a:r>
          </a:p>
        </p:txBody>
      </p:sp>
      <p:grpSp>
        <p:nvGrpSpPr>
          <p:cNvPr id="26" name="Group 26"/>
          <p:cNvGrpSpPr/>
          <p:nvPr/>
        </p:nvGrpSpPr>
        <p:grpSpPr>
          <a:xfrm>
            <a:off x="13255655"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EDFFCC"/>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3255655" y="5160780"/>
            <a:ext cx="3086100" cy="9766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.NET Core and .NET 5/6</a:t>
            </a:r>
          </a:p>
        </p:txBody>
      </p:sp>
      <p:sp>
        <p:nvSpPr>
          <p:cNvPr id="30" name="AutoShape 30"/>
          <p:cNvSpPr/>
          <p:nvPr/>
        </p:nvSpPr>
        <p:spPr>
          <a:xfrm>
            <a:off x="8873289" y="2599982"/>
            <a:ext cx="5925416" cy="1987385"/>
          </a:xfrm>
          <a:prstGeom prst="line">
            <a:avLst/>
          </a:prstGeom>
          <a:ln w="38100" cap="flat">
            <a:solidFill>
              <a:srgbClr val="81B622"/>
            </a:solidFill>
            <a:prstDash val="solid"/>
            <a:headEnd type="none" w="sm" len="sm"/>
            <a:tailEnd type="arrow" w="med" len="sm"/>
          </a:ln>
        </p:spPr>
      </p:sp>
      <p:grpSp>
        <p:nvGrpSpPr>
          <p:cNvPr id="31" name="Group 31"/>
          <p:cNvGrpSpPr/>
          <p:nvPr/>
        </p:nvGrpSpPr>
        <p:grpSpPr>
          <a:xfrm>
            <a:off x="3239808" y="7242986"/>
            <a:ext cx="3086100" cy="2306353"/>
            <a:chOff x="0" y="0"/>
            <a:chExt cx="812800" cy="607435"/>
          </a:xfrm>
        </p:grpSpPr>
        <p:sp>
          <p:nvSpPr>
            <p:cNvPr id="32" name="Freeform 32"/>
            <p:cNvSpPr/>
            <p:nvPr/>
          </p:nvSpPr>
          <p:spPr>
            <a:xfrm>
              <a:off x="0" y="0"/>
              <a:ext cx="812800" cy="607435"/>
            </a:xfrm>
            <a:custGeom>
              <a:avLst/>
              <a:gdLst/>
              <a:ahLst/>
              <a:cxnLst/>
              <a:rect l="l" t="t" r="r" b="b"/>
              <a:pathLst>
                <a:path w="812800" h="607435">
                  <a:moveTo>
                    <a:pt x="127941" y="0"/>
                  </a:moveTo>
                  <a:lnTo>
                    <a:pt x="684859" y="0"/>
                  </a:lnTo>
                  <a:cubicBezTo>
                    <a:pt x="718791" y="0"/>
                    <a:pt x="751333" y="13479"/>
                    <a:pt x="775327" y="37473"/>
                  </a:cubicBezTo>
                  <a:cubicBezTo>
                    <a:pt x="799321" y="61467"/>
                    <a:pt x="812800" y="94009"/>
                    <a:pt x="812800" y="127941"/>
                  </a:cubicBezTo>
                  <a:lnTo>
                    <a:pt x="812800" y="479494"/>
                  </a:lnTo>
                  <a:cubicBezTo>
                    <a:pt x="812800" y="513426"/>
                    <a:pt x="799321" y="545968"/>
                    <a:pt x="775327" y="569962"/>
                  </a:cubicBezTo>
                  <a:cubicBezTo>
                    <a:pt x="751333" y="593955"/>
                    <a:pt x="718791" y="607435"/>
                    <a:pt x="684859" y="607435"/>
                  </a:cubicBezTo>
                  <a:lnTo>
                    <a:pt x="127941" y="607435"/>
                  </a:lnTo>
                  <a:cubicBezTo>
                    <a:pt x="94009" y="607435"/>
                    <a:pt x="61467" y="593955"/>
                    <a:pt x="37473" y="569962"/>
                  </a:cubicBezTo>
                  <a:cubicBezTo>
                    <a:pt x="13479" y="545968"/>
                    <a:pt x="0" y="513426"/>
                    <a:pt x="0" y="479494"/>
                  </a:cubicBezTo>
                  <a:lnTo>
                    <a:pt x="0" y="127941"/>
                  </a:lnTo>
                  <a:cubicBezTo>
                    <a:pt x="0" y="94009"/>
                    <a:pt x="13479" y="61467"/>
                    <a:pt x="37473" y="37473"/>
                  </a:cubicBezTo>
                  <a:cubicBezTo>
                    <a:pt x="61467" y="13479"/>
                    <a:pt x="94009" y="0"/>
                    <a:pt x="127941" y="0"/>
                  </a:cubicBezTo>
                  <a:close/>
                </a:path>
              </a:pathLst>
            </a:custGeom>
            <a:solidFill>
              <a:srgbClr val="EDFFCC"/>
            </a:solidFill>
          </p:spPr>
        </p:sp>
        <p:sp>
          <p:nvSpPr>
            <p:cNvPr id="33" name="TextBox 33"/>
            <p:cNvSpPr txBox="1"/>
            <p:nvPr/>
          </p:nvSpPr>
          <p:spPr>
            <a:xfrm>
              <a:off x="0" y="-85725"/>
              <a:ext cx="812800" cy="693160"/>
            </a:xfrm>
            <a:prstGeom prst="rect">
              <a:avLst/>
            </a:prstGeom>
          </p:spPr>
          <p:txBody>
            <a:bodyPr lIns="50800" tIns="50800" rIns="50800" bIns="50800" rtlCol="0" anchor="ctr"/>
            <a:lstStyle/>
            <a:p>
              <a:pPr algn="ctr">
                <a:lnSpc>
                  <a:spcPts val="3639"/>
                </a:lnSpc>
              </a:pPr>
              <a:endParaRPr/>
            </a:p>
          </p:txBody>
        </p:sp>
      </p:grpSp>
      <p:sp>
        <p:nvSpPr>
          <p:cNvPr id="34" name="AutoShape 34"/>
          <p:cNvSpPr/>
          <p:nvPr/>
        </p:nvSpPr>
        <p:spPr>
          <a:xfrm>
            <a:off x="8873289" y="2599982"/>
            <a:ext cx="322106" cy="4829794"/>
          </a:xfrm>
          <a:prstGeom prst="line">
            <a:avLst/>
          </a:prstGeom>
          <a:ln w="38100" cap="flat">
            <a:solidFill>
              <a:srgbClr val="81B622"/>
            </a:solidFill>
            <a:prstDash val="solid"/>
            <a:headEnd type="none" w="sm" len="sm"/>
            <a:tailEnd type="arrow" w="med" len="sm"/>
          </a:ln>
        </p:spPr>
      </p:sp>
      <p:grpSp>
        <p:nvGrpSpPr>
          <p:cNvPr id="35" name="Group 35"/>
          <p:cNvGrpSpPr/>
          <p:nvPr/>
        </p:nvGrpSpPr>
        <p:grpSpPr>
          <a:xfrm>
            <a:off x="7489059" y="7429775"/>
            <a:ext cx="3412671" cy="2329048"/>
            <a:chOff x="0" y="0"/>
            <a:chExt cx="898811" cy="613412"/>
          </a:xfrm>
        </p:grpSpPr>
        <p:sp>
          <p:nvSpPr>
            <p:cNvPr id="36" name="Freeform 36"/>
            <p:cNvSpPr/>
            <p:nvPr/>
          </p:nvSpPr>
          <p:spPr>
            <a:xfrm>
              <a:off x="0" y="0"/>
              <a:ext cx="898811" cy="613412"/>
            </a:xfrm>
            <a:custGeom>
              <a:avLst/>
              <a:gdLst/>
              <a:ahLst/>
              <a:cxnLst/>
              <a:rect l="l" t="t" r="r" b="b"/>
              <a:pathLst>
                <a:path w="898811" h="613412">
                  <a:moveTo>
                    <a:pt x="115698" y="0"/>
                  </a:moveTo>
                  <a:lnTo>
                    <a:pt x="783113" y="0"/>
                  </a:lnTo>
                  <a:cubicBezTo>
                    <a:pt x="813798" y="0"/>
                    <a:pt x="843226" y="12190"/>
                    <a:pt x="864923" y="33887"/>
                  </a:cubicBezTo>
                  <a:cubicBezTo>
                    <a:pt x="886621" y="55585"/>
                    <a:pt x="898811" y="85013"/>
                    <a:pt x="898811" y="115698"/>
                  </a:cubicBezTo>
                  <a:lnTo>
                    <a:pt x="898811" y="497714"/>
                  </a:lnTo>
                  <a:cubicBezTo>
                    <a:pt x="898811" y="561612"/>
                    <a:pt x="847011" y="613412"/>
                    <a:pt x="783113" y="613412"/>
                  </a:cubicBezTo>
                  <a:lnTo>
                    <a:pt x="115698" y="613412"/>
                  </a:lnTo>
                  <a:cubicBezTo>
                    <a:pt x="51800" y="613412"/>
                    <a:pt x="0" y="561612"/>
                    <a:pt x="0" y="497714"/>
                  </a:cubicBezTo>
                  <a:lnTo>
                    <a:pt x="0" y="115698"/>
                  </a:lnTo>
                  <a:cubicBezTo>
                    <a:pt x="0" y="51800"/>
                    <a:pt x="51800" y="0"/>
                    <a:pt x="115698" y="0"/>
                  </a:cubicBezTo>
                  <a:close/>
                </a:path>
              </a:pathLst>
            </a:custGeom>
            <a:solidFill>
              <a:srgbClr val="EDFFCC"/>
            </a:solidFill>
          </p:spPr>
        </p:sp>
        <p:sp>
          <p:nvSpPr>
            <p:cNvPr id="37" name="TextBox 37"/>
            <p:cNvSpPr txBox="1"/>
            <p:nvPr/>
          </p:nvSpPr>
          <p:spPr>
            <a:xfrm>
              <a:off x="0" y="-85725"/>
              <a:ext cx="898811" cy="699137"/>
            </a:xfrm>
            <a:prstGeom prst="rect">
              <a:avLst/>
            </a:prstGeom>
          </p:spPr>
          <p:txBody>
            <a:bodyPr lIns="50800" tIns="50800" rIns="50800" bIns="50800" rtlCol="0" anchor="ctr"/>
            <a:lstStyle/>
            <a:p>
              <a:pPr algn="ctr">
                <a:lnSpc>
                  <a:spcPts val="3639"/>
                </a:lnSpc>
              </a:pPr>
              <a:endParaRPr/>
            </a:p>
          </p:txBody>
        </p:sp>
      </p:grpSp>
      <p:sp>
        <p:nvSpPr>
          <p:cNvPr id="38" name="TextBox 38"/>
          <p:cNvSpPr txBox="1"/>
          <p:nvPr/>
        </p:nvSpPr>
        <p:spPr>
          <a:xfrm>
            <a:off x="7600950" y="8077409"/>
            <a:ext cx="3086100" cy="9766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Framework Class Library (FCL)</a:t>
            </a:r>
          </a:p>
        </p:txBody>
      </p:sp>
      <p:grpSp>
        <p:nvGrpSpPr>
          <p:cNvPr id="39" name="Group 39"/>
          <p:cNvGrpSpPr/>
          <p:nvPr/>
        </p:nvGrpSpPr>
        <p:grpSpPr>
          <a:xfrm>
            <a:off x="12859146" y="7366042"/>
            <a:ext cx="3256445" cy="2456515"/>
            <a:chOff x="0" y="0"/>
            <a:chExt cx="857665" cy="646983"/>
          </a:xfrm>
        </p:grpSpPr>
        <p:sp>
          <p:nvSpPr>
            <p:cNvPr id="40" name="Freeform 40"/>
            <p:cNvSpPr/>
            <p:nvPr/>
          </p:nvSpPr>
          <p:spPr>
            <a:xfrm>
              <a:off x="0" y="0"/>
              <a:ext cx="857665" cy="646983"/>
            </a:xfrm>
            <a:custGeom>
              <a:avLst/>
              <a:gdLst/>
              <a:ahLst/>
              <a:cxnLst/>
              <a:rect l="l" t="t" r="r" b="b"/>
              <a:pathLst>
                <a:path w="857665" h="646983">
                  <a:moveTo>
                    <a:pt x="121248" y="0"/>
                  </a:moveTo>
                  <a:lnTo>
                    <a:pt x="736416" y="0"/>
                  </a:lnTo>
                  <a:cubicBezTo>
                    <a:pt x="803380" y="0"/>
                    <a:pt x="857665" y="54285"/>
                    <a:pt x="857665" y="121248"/>
                  </a:cubicBezTo>
                  <a:lnTo>
                    <a:pt x="857665" y="525735"/>
                  </a:lnTo>
                  <a:cubicBezTo>
                    <a:pt x="857665" y="592699"/>
                    <a:pt x="803380" y="646983"/>
                    <a:pt x="736416" y="646983"/>
                  </a:cubicBezTo>
                  <a:lnTo>
                    <a:pt x="121248" y="646983"/>
                  </a:lnTo>
                  <a:cubicBezTo>
                    <a:pt x="54285" y="646983"/>
                    <a:pt x="0" y="592699"/>
                    <a:pt x="0" y="525735"/>
                  </a:cubicBezTo>
                  <a:lnTo>
                    <a:pt x="0" y="121248"/>
                  </a:lnTo>
                  <a:cubicBezTo>
                    <a:pt x="0" y="54285"/>
                    <a:pt x="54285" y="0"/>
                    <a:pt x="121248" y="0"/>
                  </a:cubicBezTo>
                  <a:close/>
                </a:path>
              </a:pathLst>
            </a:custGeom>
            <a:solidFill>
              <a:srgbClr val="EDFFCC"/>
            </a:solidFill>
          </p:spPr>
        </p:sp>
        <p:sp>
          <p:nvSpPr>
            <p:cNvPr id="41" name="TextBox 41"/>
            <p:cNvSpPr txBox="1"/>
            <p:nvPr/>
          </p:nvSpPr>
          <p:spPr>
            <a:xfrm>
              <a:off x="0" y="-85725"/>
              <a:ext cx="857665" cy="732708"/>
            </a:xfrm>
            <a:prstGeom prst="rect">
              <a:avLst/>
            </a:prstGeom>
          </p:spPr>
          <p:txBody>
            <a:bodyPr lIns="50800" tIns="50800" rIns="50800" bIns="50800" rtlCol="0" anchor="ctr"/>
            <a:lstStyle/>
            <a:p>
              <a:pPr algn="ctr">
                <a:lnSpc>
                  <a:spcPts val="3639"/>
                </a:lnSpc>
              </a:pPr>
              <a:endParaRPr/>
            </a:p>
          </p:txBody>
        </p:sp>
      </p:grpSp>
      <p:sp>
        <p:nvSpPr>
          <p:cNvPr id="42" name="TextBox 42"/>
          <p:cNvSpPr txBox="1"/>
          <p:nvPr/>
        </p:nvSpPr>
        <p:spPr>
          <a:xfrm>
            <a:off x="12944318" y="7582109"/>
            <a:ext cx="3086100" cy="19672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Windows Presentation Foundation (WPF)</a:t>
            </a:r>
          </a:p>
        </p:txBody>
      </p:sp>
      <p:sp>
        <p:nvSpPr>
          <p:cNvPr id="43" name="TextBox 43"/>
          <p:cNvSpPr txBox="1"/>
          <p:nvPr/>
        </p:nvSpPr>
        <p:spPr>
          <a:xfrm>
            <a:off x="3239808" y="7616634"/>
            <a:ext cx="3086100" cy="1471930"/>
          </a:xfrm>
          <a:prstGeom prst="rect">
            <a:avLst/>
          </a:prstGeom>
        </p:spPr>
        <p:txBody>
          <a:bodyPr lIns="0" tIns="0" rIns="0" bIns="0" rtlCol="0" anchor="t">
            <a:spAutoFit/>
          </a:bodyPr>
          <a:lstStyle/>
          <a:p>
            <a:pPr algn="ctr">
              <a:lnSpc>
                <a:spcPts val="3919"/>
              </a:lnSpc>
            </a:pPr>
            <a:r>
              <a:rPr lang="en-US" sz="2799">
                <a:solidFill>
                  <a:srgbClr val="3B5704"/>
                </a:solidFill>
                <a:latin typeface="Canva Sans Bold"/>
              </a:rPr>
              <a:t>Common Language Runtime (CLR)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192E"/>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5E8DA"/>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2B192E"/>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CE8CA5"/>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748153"/>
            <a:ext cx="8043429" cy="1943099"/>
          </a:xfrm>
          <a:prstGeom prst="rect">
            <a:avLst/>
          </a:prstGeom>
        </p:spPr>
        <p:txBody>
          <a:bodyPr lIns="0" tIns="0" rIns="0" bIns="0" rtlCol="0" anchor="t">
            <a:spAutoFit/>
          </a:bodyPr>
          <a:lstStyle/>
          <a:p>
            <a:pPr algn="l">
              <a:lnSpc>
                <a:spcPts val="7499"/>
              </a:lnSpc>
            </a:pPr>
            <a:r>
              <a:rPr lang="en-US" sz="7499">
                <a:solidFill>
                  <a:srgbClr val="2B192E"/>
                </a:solidFill>
                <a:latin typeface="210 8비트"/>
              </a:rPr>
              <a:t>RUBY - RUBY ON RAILS</a:t>
            </a:r>
          </a:p>
        </p:txBody>
      </p:sp>
      <p:sp>
        <p:nvSpPr>
          <p:cNvPr id="9" name="AutoShape 9"/>
          <p:cNvSpPr/>
          <p:nvPr/>
        </p:nvSpPr>
        <p:spPr>
          <a:xfrm flipH="1">
            <a:off x="6831351" y="2599982"/>
            <a:ext cx="2041937" cy="4727798"/>
          </a:xfrm>
          <a:prstGeom prst="line">
            <a:avLst/>
          </a:prstGeom>
          <a:ln w="38100" cap="flat">
            <a:solidFill>
              <a:srgbClr val="2B192E"/>
            </a:solidFill>
            <a:prstDash val="solid"/>
            <a:headEnd type="none" w="sm" len="sm"/>
            <a:tailEnd type="arrow" w="med" len="sm"/>
          </a:ln>
        </p:spPr>
      </p:sp>
      <p:sp>
        <p:nvSpPr>
          <p:cNvPr id="10" name="AutoShape 10"/>
          <p:cNvSpPr/>
          <p:nvPr/>
        </p:nvSpPr>
        <p:spPr>
          <a:xfrm flipH="1">
            <a:off x="2947873" y="2599982"/>
            <a:ext cx="5925416" cy="1987385"/>
          </a:xfrm>
          <a:prstGeom prst="line">
            <a:avLst/>
          </a:prstGeom>
          <a:ln w="38100" cap="flat">
            <a:solidFill>
              <a:srgbClr val="2B192E"/>
            </a:solidFill>
            <a:prstDash val="solid"/>
            <a:headEnd type="none" w="sm" len="sm"/>
            <a:tailEnd type="arrow" w="med" len="sm"/>
          </a:ln>
        </p:spPr>
      </p:sp>
      <p:grpSp>
        <p:nvGrpSpPr>
          <p:cNvPr id="11" name="Group 11"/>
          <p:cNvGrpSpPr/>
          <p:nvPr/>
        </p:nvGrpSpPr>
        <p:grpSpPr>
          <a:xfrm>
            <a:off x="1404823" y="4587367"/>
            <a:ext cx="3086100" cy="2180606"/>
            <a:chOff x="0" y="0"/>
            <a:chExt cx="812800" cy="574316"/>
          </a:xfrm>
        </p:grpSpPr>
        <p:sp>
          <p:nvSpPr>
            <p:cNvPr id="12" name="Freeform 12"/>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5E8DA"/>
            </a:solidFill>
          </p:spPr>
        </p:sp>
        <p:sp>
          <p:nvSpPr>
            <p:cNvPr id="13" name="TextBox 13"/>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4" name="TextBox 14"/>
          <p:cNvSpPr txBox="1"/>
          <p:nvPr/>
        </p:nvSpPr>
        <p:spPr>
          <a:xfrm>
            <a:off x="1404823" y="5160780"/>
            <a:ext cx="3086100" cy="9766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MVC Architecture</a:t>
            </a:r>
          </a:p>
        </p:txBody>
      </p:sp>
      <p:sp>
        <p:nvSpPr>
          <p:cNvPr id="15" name="AutoShape 15"/>
          <p:cNvSpPr/>
          <p:nvPr/>
        </p:nvSpPr>
        <p:spPr>
          <a:xfrm flipH="1">
            <a:off x="7116611" y="2599982"/>
            <a:ext cx="1756678" cy="1987385"/>
          </a:xfrm>
          <a:prstGeom prst="line">
            <a:avLst/>
          </a:prstGeom>
          <a:ln w="38100" cap="flat">
            <a:solidFill>
              <a:srgbClr val="2B192E"/>
            </a:solidFill>
            <a:prstDash val="solid"/>
            <a:headEnd type="none" w="sm" len="sm"/>
            <a:tailEnd type="arrow" w="med" len="sm"/>
          </a:ln>
        </p:spPr>
      </p:sp>
      <p:grpSp>
        <p:nvGrpSpPr>
          <p:cNvPr id="16" name="Group 16"/>
          <p:cNvGrpSpPr/>
          <p:nvPr/>
        </p:nvGrpSpPr>
        <p:grpSpPr>
          <a:xfrm>
            <a:off x="5573561" y="4587367"/>
            <a:ext cx="3086100" cy="2180606"/>
            <a:chOff x="0" y="0"/>
            <a:chExt cx="812800" cy="574316"/>
          </a:xfrm>
        </p:grpSpPr>
        <p:sp>
          <p:nvSpPr>
            <p:cNvPr id="17" name="Freeform 1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5E8DA"/>
            </a:solidFill>
          </p:spPr>
        </p:sp>
        <p:sp>
          <p:nvSpPr>
            <p:cNvPr id="18" name="TextBox 1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9" name="TextBox 19"/>
          <p:cNvSpPr txBox="1"/>
          <p:nvPr/>
        </p:nvSpPr>
        <p:spPr>
          <a:xfrm>
            <a:off x="5573561" y="5408430"/>
            <a:ext cx="3086100" cy="4813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ActiveRecord</a:t>
            </a:r>
          </a:p>
        </p:txBody>
      </p:sp>
      <p:sp>
        <p:nvSpPr>
          <p:cNvPr id="20" name="AutoShape 20"/>
          <p:cNvSpPr/>
          <p:nvPr/>
        </p:nvSpPr>
        <p:spPr>
          <a:xfrm>
            <a:off x="8873289" y="2599982"/>
            <a:ext cx="2368014" cy="1987385"/>
          </a:xfrm>
          <a:prstGeom prst="line">
            <a:avLst/>
          </a:prstGeom>
          <a:ln w="38100" cap="flat">
            <a:solidFill>
              <a:srgbClr val="2B192E"/>
            </a:solidFill>
            <a:prstDash val="solid"/>
            <a:headEnd type="none" w="sm" len="sm"/>
            <a:tailEnd type="arrow" w="med" len="sm"/>
          </a:ln>
        </p:spPr>
      </p:sp>
      <p:sp>
        <p:nvSpPr>
          <p:cNvPr id="21" name="AutoShape 21"/>
          <p:cNvSpPr/>
          <p:nvPr/>
        </p:nvSpPr>
        <p:spPr>
          <a:xfrm>
            <a:off x="8873289" y="2599982"/>
            <a:ext cx="3139065" cy="4939888"/>
          </a:xfrm>
          <a:prstGeom prst="line">
            <a:avLst/>
          </a:prstGeom>
          <a:ln w="38100" cap="flat">
            <a:solidFill>
              <a:srgbClr val="2B192E"/>
            </a:solidFill>
            <a:prstDash val="solid"/>
            <a:headEnd type="none" w="sm" len="sm"/>
            <a:tailEnd type="arrow" w="med" len="sm"/>
          </a:ln>
        </p:spPr>
      </p:sp>
      <p:grpSp>
        <p:nvGrpSpPr>
          <p:cNvPr id="22" name="Group 22"/>
          <p:cNvGrpSpPr/>
          <p:nvPr/>
        </p:nvGrpSpPr>
        <p:grpSpPr>
          <a:xfrm>
            <a:off x="9520123" y="4587367"/>
            <a:ext cx="3442360" cy="2180606"/>
            <a:chOff x="0" y="0"/>
            <a:chExt cx="906630" cy="574316"/>
          </a:xfrm>
        </p:grpSpPr>
        <p:sp>
          <p:nvSpPr>
            <p:cNvPr id="23" name="Freeform 23"/>
            <p:cNvSpPr/>
            <p:nvPr/>
          </p:nvSpPr>
          <p:spPr>
            <a:xfrm>
              <a:off x="0" y="0"/>
              <a:ext cx="906630" cy="574316"/>
            </a:xfrm>
            <a:custGeom>
              <a:avLst/>
              <a:gdLst/>
              <a:ahLst/>
              <a:cxnLst/>
              <a:rect l="l" t="t" r="r" b="b"/>
              <a:pathLst>
                <a:path w="906630" h="574316">
                  <a:moveTo>
                    <a:pt x="114700" y="0"/>
                  </a:moveTo>
                  <a:lnTo>
                    <a:pt x="791930" y="0"/>
                  </a:lnTo>
                  <a:cubicBezTo>
                    <a:pt x="855277" y="0"/>
                    <a:pt x="906630" y="51353"/>
                    <a:pt x="906630" y="114700"/>
                  </a:cubicBezTo>
                  <a:lnTo>
                    <a:pt x="906630" y="459616"/>
                  </a:lnTo>
                  <a:cubicBezTo>
                    <a:pt x="906630" y="522963"/>
                    <a:pt x="855277" y="574316"/>
                    <a:pt x="791930" y="574316"/>
                  </a:cubicBezTo>
                  <a:lnTo>
                    <a:pt x="114700" y="574316"/>
                  </a:lnTo>
                  <a:cubicBezTo>
                    <a:pt x="51353" y="574316"/>
                    <a:pt x="0" y="522963"/>
                    <a:pt x="0" y="459616"/>
                  </a:cubicBezTo>
                  <a:lnTo>
                    <a:pt x="0" y="114700"/>
                  </a:lnTo>
                  <a:cubicBezTo>
                    <a:pt x="0" y="51353"/>
                    <a:pt x="51353" y="0"/>
                    <a:pt x="114700" y="0"/>
                  </a:cubicBezTo>
                  <a:close/>
                </a:path>
              </a:pathLst>
            </a:custGeom>
            <a:solidFill>
              <a:srgbClr val="F5E8DA"/>
            </a:solidFill>
          </p:spPr>
        </p:sp>
        <p:sp>
          <p:nvSpPr>
            <p:cNvPr id="24" name="TextBox 24"/>
            <p:cNvSpPr txBox="1"/>
            <p:nvPr/>
          </p:nvSpPr>
          <p:spPr>
            <a:xfrm>
              <a:off x="0" y="-85725"/>
              <a:ext cx="906630" cy="660041"/>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698253" y="5160780"/>
            <a:ext cx="3086100" cy="9766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Convention Over Configuration</a:t>
            </a:r>
          </a:p>
        </p:txBody>
      </p:sp>
      <p:grpSp>
        <p:nvGrpSpPr>
          <p:cNvPr id="26" name="Group 26"/>
          <p:cNvGrpSpPr/>
          <p:nvPr/>
        </p:nvGrpSpPr>
        <p:grpSpPr>
          <a:xfrm>
            <a:off x="13255655"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5E8DA"/>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3267283" y="4913130"/>
            <a:ext cx="3086100" cy="14719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RESTful Application Design</a:t>
            </a:r>
          </a:p>
        </p:txBody>
      </p:sp>
      <p:sp>
        <p:nvSpPr>
          <p:cNvPr id="30" name="AutoShape 30"/>
          <p:cNvSpPr/>
          <p:nvPr/>
        </p:nvSpPr>
        <p:spPr>
          <a:xfrm>
            <a:off x="8873289" y="2599982"/>
            <a:ext cx="5925416" cy="1987385"/>
          </a:xfrm>
          <a:prstGeom prst="line">
            <a:avLst/>
          </a:prstGeom>
          <a:ln w="38100" cap="flat">
            <a:solidFill>
              <a:srgbClr val="2B192E"/>
            </a:solidFill>
            <a:prstDash val="solid"/>
            <a:headEnd type="none" w="sm" len="sm"/>
            <a:tailEnd type="arrow" w="med" len="sm"/>
          </a:ln>
        </p:spPr>
      </p:sp>
      <p:grpSp>
        <p:nvGrpSpPr>
          <p:cNvPr id="31" name="Group 31"/>
          <p:cNvGrpSpPr/>
          <p:nvPr/>
        </p:nvGrpSpPr>
        <p:grpSpPr>
          <a:xfrm>
            <a:off x="5288301" y="7327779"/>
            <a:ext cx="3086100" cy="2306353"/>
            <a:chOff x="0" y="0"/>
            <a:chExt cx="812800" cy="607435"/>
          </a:xfrm>
        </p:grpSpPr>
        <p:sp>
          <p:nvSpPr>
            <p:cNvPr id="32" name="Freeform 32"/>
            <p:cNvSpPr/>
            <p:nvPr/>
          </p:nvSpPr>
          <p:spPr>
            <a:xfrm>
              <a:off x="0" y="0"/>
              <a:ext cx="812800" cy="607435"/>
            </a:xfrm>
            <a:custGeom>
              <a:avLst/>
              <a:gdLst/>
              <a:ahLst/>
              <a:cxnLst/>
              <a:rect l="l" t="t" r="r" b="b"/>
              <a:pathLst>
                <a:path w="812800" h="607435">
                  <a:moveTo>
                    <a:pt x="127941" y="0"/>
                  </a:moveTo>
                  <a:lnTo>
                    <a:pt x="684859" y="0"/>
                  </a:lnTo>
                  <a:cubicBezTo>
                    <a:pt x="718791" y="0"/>
                    <a:pt x="751333" y="13479"/>
                    <a:pt x="775327" y="37473"/>
                  </a:cubicBezTo>
                  <a:cubicBezTo>
                    <a:pt x="799321" y="61467"/>
                    <a:pt x="812800" y="94009"/>
                    <a:pt x="812800" y="127941"/>
                  </a:cubicBezTo>
                  <a:lnTo>
                    <a:pt x="812800" y="479494"/>
                  </a:lnTo>
                  <a:cubicBezTo>
                    <a:pt x="812800" y="513426"/>
                    <a:pt x="799321" y="545968"/>
                    <a:pt x="775327" y="569962"/>
                  </a:cubicBezTo>
                  <a:cubicBezTo>
                    <a:pt x="751333" y="593955"/>
                    <a:pt x="718791" y="607435"/>
                    <a:pt x="684859" y="607435"/>
                  </a:cubicBezTo>
                  <a:lnTo>
                    <a:pt x="127941" y="607435"/>
                  </a:lnTo>
                  <a:cubicBezTo>
                    <a:pt x="94009" y="607435"/>
                    <a:pt x="61467" y="593955"/>
                    <a:pt x="37473" y="569962"/>
                  </a:cubicBezTo>
                  <a:cubicBezTo>
                    <a:pt x="13479" y="545968"/>
                    <a:pt x="0" y="513426"/>
                    <a:pt x="0" y="479494"/>
                  </a:cubicBezTo>
                  <a:lnTo>
                    <a:pt x="0" y="127941"/>
                  </a:lnTo>
                  <a:cubicBezTo>
                    <a:pt x="0" y="94009"/>
                    <a:pt x="13479" y="61467"/>
                    <a:pt x="37473" y="37473"/>
                  </a:cubicBezTo>
                  <a:cubicBezTo>
                    <a:pt x="61467" y="13479"/>
                    <a:pt x="94009" y="0"/>
                    <a:pt x="127941" y="0"/>
                  </a:cubicBezTo>
                  <a:close/>
                </a:path>
              </a:pathLst>
            </a:custGeom>
            <a:solidFill>
              <a:srgbClr val="F5E8DA"/>
            </a:solidFill>
          </p:spPr>
        </p:sp>
        <p:sp>
          <p:nvSpPr>
            <p:cNvPr id="33" name="TextBox 33"/>
            <p:cNvSpPr txBox="1"/>
            <p:nvPr/>
          </p:nvSpPr>
          <p:spPr>
            <a:xfrm>
              <a:off x="0" y="-85725"/>
              <a:ext cx="812800" cy="693160"/>
            </a:xfrm>
            <a:prstGeom prst="rect">
              <a:avLst/>
            </a:prstGeom>
          </p:spPr>
          <p:txBody>
            <a:bodyPr lIns="50800" tIns="50800" rIns="50800" bIns="50800" rtlCol="0" anchor="ctr"/>
            <a:lstStyle/>
            <a:p>
              <a:pPr algn="ctr">
                <a:lnSpc>
                  <a:spcPts val="3639"/>
                </a:lnSpc>
              </a:pPr>
              <a:endParaRPr/>
            </a:p>
          </p:txBody>
        </p:sp>
      </p:grpSp>
      <p:grpSp>
        <p:nvGrpSpPr>
          <p:cNvPr id="34" name="Group 34"/>
          <p:cNvGrpSpPr/>
          <p:nvPr/>
        </p:nvGrpSpPr>
        <p:grpSpPr>
          <a:xfrm>
            <a:off x="10361963" y="7539869"/>
            <a:ext cx="3300781" cy="2306353"/>
            <a:chOff x="0" y="0"/>
            <a:chExt cx="869341" cy="607435"/>
          </a:xfrm>
        </p:grpSpPr>
        <p:sp>
          <p:nvSpPr>
            <p:cNvPr id="35" name="Freeform 35"/>
            <p:cNvSpPr/>
            <p:nvPr/>
          </p:nvSpPr>
          <p:spPr>
            <a:xfrm>
              <a:off x="0" y="0"/>
              <a:ext cx="869341" cy="607435"/>
            </a:xfrm>
            <a:custGeom>
              <a:avLst/>
              <a:gdLst/>
              <a:ahLst/>
              <a:cxnLst/>
              <a:rect l="l" t="t" r="r" b="b"/>
              <a:pathLst>
                <a:path w="869341" h="607435">
                  <a:moveTo>
                    <a:pt x="119620" y="0"/>
                  </a:moveTo>
                  <a:lnTo>
                    <a:pt x="749722" y="0"/>
                  </a:lnTo>
                  <a:cubicBezTo>
                    <a:pt x="815786" y="0"/>
                    <a:pt x="869341" y="53556"/>
                    <a:pt x="869341" y="119620"/>
                  </a:cubicBezTo>
                  <a:lnTo>
                    <a:pt x="869341" y="487815"/>
                  </a:lnTo>
                  <a:cubicBezTo>
                    <a:pt x="869341" y="553879"/>
                    <a:pt x="815786" y="607435"/>
                    <a:pt x="749722" y="607435"/>
                  </a:cubicBezTo>
                  <a:lnTo>
                    <a:pt x="119620" y="607435"/>
                  </a:lnTo>
                  <a:cubicBezTo>
                    <a:pt x="53556" y="607435"/>
                    <a:pt x="0" y="553879"/>
                    <a:pt x="0" y="487815"/>
                  </a:cubicBezTo>
                  <a:lnTo>
                    <a:pt x="0" y="119620"/>
                  </a:lnTo>
                  <a:cubicBezTo>
                    <a:pt x="0" y="53556"/>
                    <a:pt x="53556" y="0"/>
                    <a:pt x="119620" y="0"/>
                  </a:cubicBezTo>
                  <a:close/>
                </a:path>
              </a:pathLst>
            </a:custGeom>
            <a:solidFill>
              <a:srgbClr val="F5E8DA"/>
            </a:solidFill>
          </p:spPr>
        </p:sp>
        <p:sp>
          <p:nvSpPr>
            <p:cNvPr id="36" name="TextBox 36"/>
            <p:cNvSpPr txBox="1"/>
            <p:nvPr/>
          </p:nvSpPr>
          <p:spPr>
            <a:xfrm>
              <a:off x="0" y="-85725"/>
              <a:ext cx="869341" cy="693160"/>
            </a:xfrm>
            <a:prstGeom prst="rect">
              <a:avLst/>
            </a:prstGeom>
          </p:spPr>
          <p:txBody>
            <a:bodyPr lIns="50800" tIns="50800" rIns="50800" bIns="50800" rtlCol="0" anchor="ctr"/>
            <a:lstStyle/>
            <a:p>
              <a:pPr algn="ctr">
                <a:lnSpc>
                  <a:spcPts val="3639"/>
                </a:lnSpc>
              </a:pPr>
              <a:endParaRPr/>
            </a:p>
          </p:txBody>
        </p:sp>
      </p:grpSp>
      <p:sp>
        <p:nvSpPr>
          <p:cNvPr id="37" name="TextBox 37"/>
          <p:cNvSpPr txBox="1"/>
          <p:nvPr/>
        </p:nvSpPr>
        <p:spPr>
          <a:xfrm>
            <a:off x="10469303" y="8423806"/>
            <a:ext cx="3086100" cy="4813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Scaffolding</a:t>
            </a:r>
          </a:p>
        </p:txBody>
      </p:sp>
      <p:sp>
        <p:nvSpPr>
          <p:cNvPr id="38" name="TextBox 38"/>
          <p:cNvSpPr txBox="1"/>
          <p:nvPr/>
        </p:nvSpPr>
        <p:spPr>
          <a:xfrm>
            <a:off x="5288301" y="7964066"/>
            <a:ext cx="3086100" cy="976630"/>
          </a:xfrm>
          <a:prstGeom prst="rect">
            <a:avLst/>
          </a:prstGeom>
        </p:spPr>
        <p:txBody>
          <a:bodyPr lIns="0" tIns="0" rIns="0" bIns="0" rtlCol="0" anchor="t">
            <a:spAutoFit/>
          </a:bodyPr>
          <a:lstStyle/>
          <a:p>
            <a:pPr algn="ctr">
              <a:lnSpc>
                <a:spcPts val="3919"/>
              </a:lnSpc>
            </a:pPr>
            <a:r>
              <a:rPr lang="en-US" sz="2799">
                <a:solidFill>
                  <a:srgbClr val="2B192E"/>
                </a:solidFill>
                <a:latin typeface="Canva Sans Bold"/>
              </a:rPr>
              <a:t>Automated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61A"/>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4EA"/>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FFC61A"/>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372A28"/>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1219640"/>
            <a:ext cx="8043429" cy="1000124"/>
          </a:xfrm>
          <a:prstGeom prst="rect">
            <a:avLst/>
          </a:prstGeom>
        </p:spPr>
        <p:txBody>
          <a:bodyPr lIns="0" tIns="0" rIns="0" bIns="0" rtlCol="0" anchor="t">
            <a:spAutoFit/>
          </a:bodyPr>
          <a:lstStyle/>
          <a:p>
            <a:pPr algn="l">
              <a:lnSpc>
                <a:spcPts val="7499"/>
              </a:lnSpc>
            </a:pPr>
            <a:r>
              <a:rPr lang="en-US" sz="7499">
                <a:solidFill>
                  <a:srgbClr val="372A28"/>
                </a:solidFill>
                <a:latin typeface="210 8비트"/>
              </a:rPr>
              <a:t>PHP -LARAVEL</a:t>
            </a:r>
          </a:p>
        </p:txBody>
      </p:sp>
      <p:sp>
        <p:nvSpPr>
          <p:cNvPr id="9" name="AutoShape 9"/>
          <p:cNvSpPr/>
          <p:nvPr/>
        </p:nvSpPr>
        <p:spPr>
          <a:xfrm flipH="1">
            <a:off x="6807023" y="2599982"/>
            <a:ext cx="2066266" cy="4727798"/>
          </a:xfrm>
          <a:prstGeom prst="line">
            <a:avLst/>
          </a:prstGeom>
          <a:ln w="38100" cap="flat">
            <a:solidFill>
              <a:srgbClr val="FFC61A"/>
            </a:solidFill>
            <a:prstDash val="solid"/>
            <a:headEnd type="none" w="sm" len="sm"/>
            <a:tailEnd type="arrow" w="med" len="sm"/>
          </a:ln>
        </p:spPr>
      </p:sp>
      <p:sp>
        <p:nvSpPr>
          <p:cNvPr id="10" name="AutoShape 10"/>
          <p:cNvSpPr/>
          <p:nvPr/>
        </p:nvSpPr>
        <p:spPr>
          <a:xfrm flipH="1">
            <a:off x="2947873" y="2599982"/>
            <a:ext cx="5925416" cy="1987385"/>
          </a:xfrm>
          <a:prstGeom prst="line">
            <a:avLst/>
          </a:prstGeom>
          <a:ln w="38100" cap="flat">
            <a:solidFill>
              <a:srgbClr val="FFC61A"/>
            </a:solidFill>
            <a:prstDash val="solid"/>
            <a:headEnd type="none" w="sm" len="sm"/>
            <a:tailEnd type="arrow" w="med" len="sm"/>
          </a:ln>
        </p:spPr>
      </p:sp>
      <p:grpSp>
        <p:nvGrpSpPr>
          <p:cNvPr id="11" name="Group 11"/>
          <p:cNvGrpSpPr/>
          <p:nvPr/>
        </p:nvGrpSpPr>
        <p:grpSpPr>
          <a:xfrm>
            <a:off x="1404823" y="4587367"/>
            <a:ext cx="3086100" cy="2180606"/>
            <a:chOff x="0" y="0"/>
            <a:chExt cx="812800" cy="574316"/>
          </a:xfrm>
        </p:grpSpPr>
        <p:sp>
          <p:nvSpPr>
            <p:cNvPr id="12" name="Freeform 12"/>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4EA"/>
            </a:solidFill>
          </p:spPr>
        </p:sp>
        <p:sp>
          <p:nvSpPr>
            <p:cNvPr id="13" name="TextBox 13"/>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4" name="TextBox 14"/>
          <p:cNvSpPr txBox="1"/>
          <p:nvPr/>
        </p:nvSpPr>
        <p:spPr>
          <a:xfrm>
            <a:off x="1404823" y="5408430"/>
            <a:ext cx="3086100" cy="4813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Eloquent ORM</a:t>
            </a:r>
          </a:p>
        </p:txBody>
      </p:sp>
      <p:sp>
        <p:nvSpPr>
          <p:cNvPr id="15" name="AutoShape 15"/>
          <p:cNvSpPr/>
          <p:nvPr/>
        </p:nvSpPr>
        <p:spPr>
          <a:xfrm flipH="1">
            <a:off x="7116611" y="2599982"/>
            <a:ext cx="1756678" cy="1987385"/>
          </a:xfrm>
          <a:prstGeom prst="line">
            <a:avLst/>
          </a:prstGeom>
          <a:ln w="38100" cap="flat">
            <a:solidFill>
              <a:srgbClr val="FFC61A"/>
            </a:solidFill>
            <a:prstDash val="solid"/>
            <a:headEnd type="none" w="sm" len="sm"/>
            <a:tailEnd type="arrow" w="med" len="sm"/>
          </a:ln>
        </p:spPr>
      </p:sp>
      <p:grpSp>
        <p:nvGrpSpPr>
          <p:cNvPr id="16" name="Group 16"/>
          <p:cNvGrpSpPr/>
          <p:nvPr/>
        </p:nvGrpSpPr>
        <p:grpSpPr>
          <a:xfrm>
            <a:off x="5573561" y="4587367"/>
            <a:ext cx="3086100" cy="2180606"/>
            <a:chOff x="0" y="0"/>
            <a:chExt cx="812800" cy="574316"/>
          </a:xfrm>
        </p:grpSpPr>
        <p:sp>
          <p:nvSpPr>
            <p:cNvPr id="17" name="Freeform 1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4EA"/>
            </a:solidFill>
          </p:spPr>
        </p:sp>
        <p:sp>
          <p:nvSpPr>
            <p:cNvPr id="18" name="TextBox 1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9" name="TextBox 19"/>
          <p:cNvSpPr txBox="1"/>
          <p:nvPr/>
        </p:nvSpPr>
        <p:spPr>
          <a:xfrm>
            <a:off x="5714502" y="4962530"/>
            <a:ext cx="2804216" cy="14719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Blade Templating Engine</a:t>
            </a:r>
          </a:p>
        </p:txBody>
      </p:sp>
      <p:sp>
        <p:nvSpPr>
          <p:cNvPr id="20" name="AutoShape 20"/>
          <p:cNvSpPr/>
          <p:nvPr/>
        </p:nvSpPr>
        <p:spPr>
          <a:xfrm>
            <a:off x="8873289" y="2599982"/>
            <a:ext cx="2368014" cy="1987385"/>
          </a:xfrm>
          <a:prstGeom prst="line">
            <a:avLst/>
          </a:prstGeom>
          <a:ln w="38100" cap="flat">
            <a:solidFill>
              <a:srgbClr val="FFC61A"/>
            </a:solidFill>
            <a:prstDash val="solid"/>
            <a:headEnd type="none" w="sm" len="sm"/>
            <a:tailEnd type="arrow" w="med" len="sm"/>
          </a:ln>
        </p:spPr>
      </p:sp>
      <p:sp>
        <p:nvSpPr>
          <p:cNvPr id="21" name="AutoShape 21"/>
          <p:cNvSpPr/>
          <p:nvPr/>
        </p:nvSpPr>
        <p:spPr>
          <a:xfrm>
            <a:off x="8873289" y="2599982"/>
            <a:ext cx="3139065" cy="4939888"/>
          </a:xfrm>
          <a:prstGeom prst="line">
            <a:avLst/>
          </a:prstGeom>
          <a:ln w="38100" cap="flat">
            <a:solidFill>
              <a:srgbClr val="FFC61A"/>
            </a:solidFill>
            <a:prstDash val="solid"/>
            <a:headEnd type="none" w="sm" len="sm"/>
            <a:tailEnd type="arrow" w="med" len="sm"/>
          </a:ln>
        </p:spPr>
      </p:sp>
      <p:grpSp>
        <p:nvGrpSpPr>
          <p:cNvPr id="22" name="Group 22"/>
          <p:cNvGrpSpPr/>
          <p:nvPr/>
        </p:nvGrpSpPr>
        <p:grpSpPr>
          <a:xfrm>
            <a:off x="9520123" y="4587367"/>
            <a:ext cx="3442360" cy="2180606"/>
            <a:chOff x="0" y="0"/>
            <a:chExt cx="906630" cy="574316"/>
          </a:xfrm>
        </p:grpSpPr>
        <p:sp>
          <p:nvSpPr>
            <p:cNvPr id="23" name="Freeform 23"/>
            <p:cNvSpPr/>
            <p:nvPr/>
          </p:nvSpPr>
          <p:spPr>
            <a:xfrm>
              <a:off x="0" y="0"/>
              <a:ext cx="906630" cy="574316"/>
            </a:xfrm>
            <a:custGeom>
              <a:avLst/>
              <a:gdLst/>
              <a:ahLst/>
              <a:cxnLst/>
              <a:rect l="l" t="t" r="r" b="b"/>
              <a:pathLst>
                <a:path w="906630" h="574316">
                  <a:moveTo>
                    <a:pt x="114700" y="0"/>
                  </a:moveTo>
                  <a:lnTo>
                    <a:pt x="791930" y="0"/>
                  </a:lnTo>
                  <a:cubicBezTo>
                    <a:pt x="855277" y="0"/>
                    <a:pt x="906630" y="51353"/>
                    <a:pt x="906630" y="114700"/>
                  </a:cubicBezTo>
                  <a:lnTo>
                    <a:pt x="906630" y="459616"/>
                  </a:lnTo>
                  <a:cubicBezTo>
                    <a:pt x="906630" y="522963"/>
                    <a:pt x="855277" y="574316"/>
                    <a:pt x="791930" y="574316"/>
                  </a:cubicBezTo>
                  <a:lnTo>
                    <a:pt x="114700" y="574316"/>
                  </a:lnTo>
                  <a:cubicBezTo>
                    <a:pt x="51353" y="574316"/>
                    <a:pt x="0" y="522963"/>
                    <a:pt x="0" y="459616"/>
                  </a:cubicBezTo>
                  <a:lnTo>
                    <a:pt x="0" y="114700"/>
                  </a:lnTo>
                  <a:cubicBezTo>
                    <a:pt x="0" y="51353"/>
                    <a:pt x="51353" y="0"/>
                    <a:pt x="114700" y="0"/>
                  </a:cubicBezTo>
                  <a:close/>
                </a:path>
              </a:pathLst>
            </a:custGeom>
            <a:solidFill>
              <a:srgbClr val="FFF4EA"/>
            </a:solidFill>
          </p:spPr>
        </p:sp>
        <p:sp>
          <p:nvSpPr>
            <p:cNvPr id="24" name="TextBox 24"/>
            <p:cNvSpPr txBox="1"/>
            <p:nvPr/>
          </p:nvSpPr>
          <p:spPr>
            <a:xfrm>
              <a:off x="0" y="-85725"/>
              <a:ext cx="906630" cy="660041"/>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698253" y="4913130"/>
            <a:ext cx="3086100" cy="14719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Artisan Command Line Interface (CLI)</a:t>
            </a:r>
          </a:p>
        </p:txBody>
      </p:sp>
      <p:grpSp>
        <p:nvGrpSpPr>
          <p:cNvPr id="26" name="Group 26"/>
          <p:cNvGrpSpPr/>
          <p:nvPr/>
        </p:nvGrpSpPr>
        <p:grpSpPr>
          <a:xfrm>
            <a:off x="14000708"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4EA"/>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4000708" y="4913130"/>
            <a:ext cx="3086100" cy="14719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Routing,</a:t>
            </a:r>
          </a:p>
          <a:p>
            <a:pPr algn="ctr">
              <a:lnSpc>
                <a:spcPts val="3919"/>
              </a:lnSpc>
            </a:pPr>
            <a:r>
              <a:rPr lang="en-US" sz="2799">
                <a:solidFill>
                  <a:srgbClr val="372A28"/>
                </a:solidFill>
                <a:latin typeface="Canva Sans Bold"/>
              </a:rPr>
              <a:t>Middleware,</a:t>
            </a:r>
          </a:p>
          <a:p>
            <a:pPr algn="ctr">
              <a:lnSpc>
                <a:spcPts val="3919"/>
              </a:lnSpc>
            </a:pPr>
            <a:r>
              <a:rPr lang="en-US" sz="2799">
                <a:solidFill>
                  <a:srgbClr val="372A28"/>
                </a:solidFill>
                <a:latin typeface="Canva Sans Bold"/>
              </a:rPr>
              <a:t>Security</a:t>
            </a:r>
          </a:p>
        </p:txBody>
      </p:sp>
      <p:sp>
        <p:nvSpPr>
          <p:cNvPr id="30" name="AutoShape 30"/>
          <p:cNvSpPr/>
          <p:nvPr/>
        </p:nvSpPr>
        <p:spPr>
          <a:xfrm>
            <a:off x="8873289" y="2599982"/>
            <a:ext cx="6670469" cy="1987385"/>
          </a:xfrm>
          <a:prstGeom prst="line">
            <a:avLst/>
          </a:prstGeom>
          <a:ln w="38100" cap="flat">
            <a:solidFill>
              <a:srgbClr val="FFC61A"/>
            </a:solidFill>
            <a:prstDash val="solid"/>
            <a:headEnd type="none" w="sm" len="sm"/>
            <a:tailEnd type="arrow" w="med" len="sm"/>
          </a:ln>
        </p:spPr>
      </p:sp>
      <p:grpSp>
        <p:nvGrpSpPr>
          <p:cNvPr id="31" name="Group 31"/>
          <p:cNvGrpSpPr/>
          <p:nvPr/>
        </p:nvGrpSpPr>
        <p:grpSpPr>
          <a:xfrm>
            <a:off x="5095327" y="7327779"/>
            <a:ext cx="3423391" cy="2306353"/>
            <a:chOff x="0" y="0"/>
            <a:chExt cx="901634" cy="607435"/>
          </a:xfrm>
        </p:grpSpPr>
        <p:sp>
          <p:nvSpPr>
            <p:cNvPr id="32" name="Freeform 32"/>
            <p:cNvSpPr/>
            <p:nvPr/>
          </p:nvSpPr>
          <p:spPr>
            <a:xfrm>
              <a:off x="0" y="0"/>
              <a:ext cx="901634" cy="607435"/>
            </a:xfrm>
            <a:custGeom>
              <a:avLst/>
              <a:gdLst/>
              <a:ahLst/>
              <a:cxnLst/>
              <a:rect l="l" t="t" r="r" b="b"/>
              <a:pathLst>
                <a:path w="901634" h="607435">
                  <a:moveTo>
                    <a:pt x="115335" y="0"/>
                  </a:moveTo>
                  <a:lnTo>
                    <a:pt x="786299" y="0"/>
                  </a:lnTo>
                  <a:cubicBezTo>
                    <a:pt x="816887" y="0"/>
                    <a:pt x="846223" y="12151"/>
                    <a:pt x="867853" y="33781"/>
                  </a:cubicBezTo>
                  <a:cubicBezTo>
                    <a:pt x="889483" y="55410"/>
                    <a:pt x="901634" y="84746"/>
                    <a:pt x="901634" y="115335"/>
                  </a:cubicBezTo>
                  <a:lnTo>
                    <a:pt x="901634" y="492099"/>
                  </a:lnTo>
                  <a:cubicBezTo>
                    <a:pt x="901634" y="522688"/>
                    <a:pt x="889483" y="552024"/>
                    <a:pt x="867853" y="573654"/>
                  </a:cubicBezTo>
                  <a:cubicBezTo>
                    <a:pt x="846223" y="595283"/>
                    <a:pt x="816887" y="607435"/>
                    <a:pt x="786299" y="607435"/>
                  </a:cubicBezTo>
                  <a:lnTo>
                    <a:pt x="115335" y="607435"/>
                  </a:lnTo>
                  <a:cubicBezTo>
                    <a:pt x="84746" y="607435"/>
                    <a:pt x="55410" y="595283"/>
                    <a:pt x="33781" y="573654"/>
                  </a:cubicBezTo>
                  <a:cubicBezTo>
                    <a:pt x="12151" y="552024"/>
                    <a:pt x="0" y="522688"/>
                    <a:pt x="0" y="492099"/>
                  </a:cubicBezTo>
                  <a:lnTo>
                    <a:pt x="0" y="115335"/>
                  </a:lnTo>
                  <a:cubicBezTo>
                    <a:pt x="0" y="84746"/>
                    <a:pt x="12151" y="55410"/>
                    <a:pt x="33781" y="33781"/>
                  </a:cubicBezTo>
                  <a:cubicBezTo>
                    <a:pt x="55410" y="12151"/>
                    <a:pt x="84746" y="0"/>
                    <a:pt x="115335" y="0"/>
                  </a:cubicBezTo>
                  <a:close/>
                </a:path>
              </a:pathLst>
            </a:custGeom>
            <a:solidFill>
              <a:srgbClr val="FFF4EA"/>
            </a:solidFill>
          </p:spPr>
        </p:sp>
        <p:sp>
          <p:nvSpPr>
            <p:cNvPr id="33" name="TextBox 33"/>
            <p:cNvSpPr txBox="1"/>
            <p:nvPr/>
          </p:nvSpPr>
          <p:spPr>
            <a:xfrm>
              <a:off x="0" y="-85725"/>
              <a:ext cx="901634" cy="693160"/>
            </a:xfrm>
            <a:prstGeom prst="rect">
              <a:avLst/>
            </a:prstGeom>
          </p:spPr>
          <p:txBody>
            <a:bodyPr lIns="50800" tIns="50800" rIns="50800" bIns="50800" rtlCol="0" anchor="ctr"/>
            <a:lstStyle/>
            <a:p>
              <a:pPr algn="ctr">
                <a:lnSpc>
                  <a:spcPts val="3639"/>
                </a:lnSpc>
              </a:pPr>
              <a:endParaRPr/>
            </a:p>
          </p:txBody>
        </p:sp>
      </p:grpSp>
      <p:grpSp>
        <p:nvGrpSpPr>
          <p:cNvPr id="34" name="Group 34"/>
          <p:cNvGrpSpPr/>
          <p:nvPr/>
        </p:nvGrpSpPr>
        <p:grpSpPr>
          <a:xfrm>
            <a:off x="10361963" y="7539869"/>
            <a:ext cx="3300781" cy="2306353"/>
            <a:chOff x="0" y="0"/>
            <a:chExt cx="869341" cy="607435"/>
          </a:xfrm>
        </p:grpSpPr>
        <p:sp>
          <p:nvSpPr>
            <p:cNvPr id="35" name="Freeform 35"/>
            <p:cNvSpPr/>
            <p:nvPr/>
          </p:nvSpPr>
          <p:spPr>
            <a:xfrm>
              <a:off x="0" y="0"/>
              <a:ext cx="869341" cy="607435"/>
            </a:xfrm>
            <a:custGeom>
              <a:avLst/>
              <a:gdLst/>
              <a:ahLst/>
              <a:cxnLst/>
              <a:rect l="l" t="t" r="r" b="b"/>
              <a:pathLst>
                <a:path w="869341" h="607435">
                  <a:moveTo>
                    <a:pt x="119620" y="0"/>
                  </a:moveTo>
                  <a:lnTo>
                    <a:pt x="749722" y="0"/>
                  </a:lnTo>
                  <a:cubicBezTo>
                    <a:pt x="815786" y="0"/>
                    <a:pt x="869341" y="53556"/>
                    <a:pt x="869341" y="119620"/>
                  </a:cubicBezTo>
                  <a:lnTo>
                    <a:pt x="869341" y="487815"/>
                  </a:lnTo>
                  <a:cubicBezTo>
                    <a:pt x="869341" y="553879"/>
                    <a:pt x="815786" y="607435"/>
                    <a:pt x="749722" y="607435"/>
                  </a:cubicBezTo>
                  <a:lnTo>
                    <a:pt x="119620" y="607435"/>
                  </a:lnTo>
                  <a:cubicBezTo>
                    <a:pt x="53556" y="607435"/>
                    <a:pt x="0" y="553879"/>
                    <a:pt x="0" y="487815"/>
                  </a:cubicBezTo>
                  <a:lnTo>
                    <a:pt x="0" y="119620"/>
                  </a:lnTo>
                  <a:cubicBezTo>
                    <a:pt x="0" y="53556"/>
                    <a:pt x="53556" y="0"/>
                    <a:pt x="119620" y="0"/>
                  </a:cubicBezTo>
                  <a:close/>
                </a:path>
              </a:pathLst>
            </a:custGeom>
            <a:solidFill>
              <a:srgbClr val="FFF4EA"/>
            </a:solidFill>
          </p:spPr>
        </p:sp>
        <p:sp>
          <p:nvSpPr>
            <p:cNvPr id="36" name="TextBox 36"/>
            <p:cNvSpPr txBox="1"/>
            <p:nvPr/>
          </p:nvSpPr>
          <p:spPr>
            <a:xfrm>
              <a:off x="0" y="-85725"/>
              <a:ext cx="869341" cy="693160"/>
            </a:xfrm>
            <a:prstGeom prst="rect">
              <a:avLst/>
            </a:prstGeom>
          </p:spPr>
          <p:txBody>
            <a:bodyPr lIns="50800" tIns="50800" rIns="50800" bIns="50800" rtlCol="0" anchor="ctr"/>
            <a:lstStyle/>
            <a:p>
              <a:pPr algn="ctr">
                <a:lnSpc>
                  <a:spcPts val="3639"/>
                </a:lnSpc>
              </a:pPr>
              <a:endParaRPr/>
            </a:p>
          </p:txBody>
        </p:sp>
      </p:grpSp>
      <p:sp>
        <p:nvSpPr>
          <p:cNvPr id="37" name="TextBox 37"/>
          <p:cNvSpPr txBox="1"/>
          <p:nvPr/>
        </p:nvSpPr>
        <p:spPr>
          <a:xfrm>
            <a:off x="10469303" y="8423806"/>
            <a:ext cx="3086100" cy="4813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Testing</a:t>
            </a:r>
          </a:p>
        </p:txBody>
      </p:sp>
      <p:sp>
        <p:nvSpPr>
          <p:cNvPr id="38" name="TextBox 38"/>
          <p:cNvSpPr txBox="1"/>
          <p:nvPr/>
        </p:nvSpPr>
        <p:spPr>
          <a:xfrm>
            <a:off x="5288301" y="8211716"/>
            <a:ext cx="3086100" cy="481330"/>
          </a:xfrm>
          <a:prstGeom prst="rect">
            <a:avLst/>
          </a:prstGeom>
        </p:spPr>
        <p:txBody>
          <a:bodyPr lIns="0" tIns="0" rIns="0" bIns="0" rtlCol="0" anchor="t">
            <a:spAutoFit/>
          </a:bodyPr>
          <a:lstStyle/>
          <a:p>
            <a:pPr algn="ctr">
              <a:lnSpc>
                <a:spcPts val="3919"/>
              </a:lnSpc>
            </a:pPr>
            <a:r>
              <a:rPr lang="en-US" sz="2799">
                <a:solidFill>
                  <a:srgbClr val="372A28"/>
                </a:solidFill>
                <a:latin typeface="Canva Sans Bold"/>
              </a:rPr>
              <a:t>Task Scheduling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B2BB"/>
        </a:solidFill>
        <a:effectLst/>
      </p:bgPr>
    </p:bg>
    <p:spTree>
      <p:nvGrpSpPr>
        <p:cNvPr id="1" name=""/>
        <p:cNvGrpSpPr/>
        <p:nvPr/>
      </p:nvGrpSpPr>
      <p:grpSpPr>
        <a:xfrm>
          <a:off x="0" y="0"/>
          <a:ext cx="0" cy="0"/>
          <a:chOff x="0" y="0"/>
          <a:chExt cx="0" cy="0"/>
        </a:xfrm>
      </p:grpSpPr>
      <p:grpSp>
        <p:nvGrpSpPr>
          <p:cNvPr id="2" name="Group 2"/>
          <p:cNvGrpSpPr/>
          <p:nvPr/>
        </p:nvGrpSpPr>
        <p:grpSpPr>
          <a:xfrm>
            <a:off x="1404823" y="640756"/>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CF6"/>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EAB2BB"/>
            </a:solidFill>
          </p:spPr>
        </p:sp>
      </p:grpSp>
      <p:grpSp>
        <p:nvGrpSpPr>
          <p:cNvPr id="5" name="Group 5"/>
          <p:cNvGrpSpPr/>
          <p:nvPr/>
        </p:nvGrpSpPr>
        <p:grpSpPr>
          <a:xfrm>
            <a:off x="0" y="2581920"/>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3C6CA8"/>
            </a:solidFill>
            <a:ln w="19050" cap="sq">
              <a:solidFill>
                <a:srgbClr val="191919"/>
              </a:solidFill>
              <a:prstDash val="solid"/>
              <a:miter/>
            </a:ln>
          </p:spPr>
        </p:sp>
        <p:sp>
          <p:nvSpPr>
            <p:cNvPr id="7" name="TextBox 7"/>
            <p:cNvSpPr txBox="1"/>
            <p:nvPr/>
          </p:nvSpPr>
          <p:spPr>
            <a:xfrm>
              <a:off x="0" y="-66675"/>
              <a:ext cx="5014715" cy="2095996"/>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833730" y="748153"/>
            <a:ext cx="8043429" cy="1943099"/>
          </a:xfrm>
          <a:prstGeom prst="rect">
            <a:avLst/>
          </a:prstGeom>
        </p:spPr>
        <p:txBody>
          <a:bodyPr lIns="0" tIns="0" rIns="0" bIns="0" rtlCol="0" anchor="t">
            <a:spAutoFit/>
          </a:bodyPr>
          <a:lstStyle/>
          <a:p>
            <a:pPr algn="l">
              <a:lnSpc>
                <a:spcPts val="7499"/>
              </a:lnSpc>
            </a:pPr>
            <a:r>
              <a:rPr lang="en-US" sz="7499">
                <a:solidFill>
                  <a:srgbClr val="3C6CA8"/>
                </a:solidFill>
                <a:latin typeface="210 8비트"/>
              </a:rPr>
              <a:t>PYTHON -DJANGO</a:t>
            </a:r>
          </a:p>
        </p:txBody>
      </p:sp>
      <p:sp>
        <p:nvSpPr>
          <p:cNvPr id="9" name="AutoShape 9"/>
          <p:cNvSpPr/>
          <p:nvPr/>
        </p:nvSpPr>
        <p:spPr>
          <a:xfrm flipH="1">
            <a:off x="6807023" y="2599982"/>
            <a:ext cx="2066266" cy="4727798"/>
          </a:xfrm>
          <a:prstGeom prst="line">
            <a:avLst/>
          </a:prstGeom>
          <a:ln w="38100" cap="flat">
            <a:solidFill>
              <a:srgbClr val="EAB2BB"/>
            </a:solidFill>
            <a:prstDash val="solid"/>
            <a:headEnd type="none" w="sm" len="sm"/>
            <a:tailEnd type="arrow" w="med" len="sm"/>
          </a:ln>
        </p:spPr>
      </p:sp>
      <p:sp>
        <p:nvSpPr>
          <p:cNvPr id="10" name="AutoShape 10"/>
          <p:cNvSpPr/>
          <p:nvPr/>
        </p:nvSpPr>
        <p:spPr>
          <a:xfrm flipH="1">
            <a:off x="2947873" y="2599982"/>
            <a:ext cx="5925416" cy="1987385"/>
          </a:xfrm>
          <a:prstGeom prst="line">
            <a:avLst/>
          </a:prstGeom>
          <a:ln w="38100" cap="flat">
            <a:solidFill>
              <a:srgbClr val="EAB2BB"/>
            </a:solidFill>
            <a:prstDash val="solid"/>
            <a:headEnd type="none" w="sm" len="sm"/>
            <a:tailEnd type="arrow" w="med" len="sm"/>
          </a:ln>
        </p:spPr>
      </p:sp>
      <p:grpSp>
        <p:nvGrpSpPr>
          <p:cNvPr id="11" name="Group 11"/>
          <p:cNvGrpSpPr/>
          <p:nvPr/>
        </p:nvGrpSpPr>
        <p:grpSpPr>
          <a:xfrm>
            <a:off x="1404823" y="4587367"/>
            <a:ext cx="3086100" cy="2180606"/>
            <a:chOff x="0" y="0"/>
            <a:chExt cx="812800" cy="574316"/>
          </a:xfrm>
        </p:grpSpPr>
        <p:sp>
          <p:nvSpPr>
            <p:cNvPr id="12" name="Freeform 12"/>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CF6"/>
            </a:solidFill>
          </p:spPr>
        </p:sp>
        <p:sp>
          <p:nvSpPr>
            <p:cNvPr id="13" name="TextBox 13"/>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4" name="TextBox 14"/>
          <p:cNvSpPr txBox="1"/>
          <p:nvPr/>
        </p:nvSpPr>
        <p:spPr>
          <a:xfrm>
            <a:off x="1404823" y="5408430"/>
            <a:ext cx="3086100" cy="4813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ORM</a:t>
            </a:r>
          </a:p>
        </p:txBody>
      </p:sp>
      <p:sp>
        <p:nvSpPr>
          <p:cNvPr id="15" name="AutoShape 15"/>
          <p:cNvSpPr/>
          <p:nvPr/>
        </p:nvSpPr>
        <p:spPr>
          <a:xfrm flipH="1">
            <a:off x="7116611" y="2599982"/>
            <a:ext cx="1756678" cy="1987385"/>
          </a:xfrm>
          <a:prstGeom prst="line">
            <a:avLst/>
          </a:prstGeom>
          <a:ln w="38100" cap="flat">
            <a:solidFill>
              <a:srgbClr val="EAB2BB"/>
            </a:solidFill>
            <a:prstDash val="solid"/>
            <a:headEnd type="none" w="sm" len="sm"/>
            <a:tailEnd type="arrow" w="med" len="sm"/>
          </a:ln>
        </p:spPr>
      </p:sp>
      <p:grpSp>
        <p:nvGrpSpPr>
          <p:cNvPr id="16" name="Group 16"/>
          <p:cNvGrpSpPr/>
          <p:nvPr/>
        </p:nvGrpSpPr>
        <p:grpSpPr>
          <a:xfrm>
            <a:off x="5573561" y="4587367"/>
            <a:ext cx="3086100" cy="2180606"/>
            <a:chOff x="0" y="0"/>
            <a:chExt cx="812800" cy="574316"/>
          </a:xfrm>
        </p:grpSpPr>
        <p:sp>
          <p:nvSpPr>
            <p:cNvPr id="17" name="Freeform 1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CF6"/>
            </a:solidFill>
          </p:spPr>
        </p:sp>
        <p:sp>
          <p:nvSpPr>
            <p:cNvPr id="18" name="TextBox 1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19" name="TextBox 19"/>
          <p:cNvSpPr txBox="1"/>
          <p:nvPr/>
        </p:nvSpPr>
        <p:spPr>
          <a:xfrm>
            <a:off x="5714502" y="5160780"/>
            <a:ext cx="2804216" cy="9766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Templating Engine</a:t>
            </a:r>
          </a:p>
        </p:txBody>
      </p:sp>
      <p:sp>
        <p:nvSpPr>
          <p:cNvPr id="20" name="AutoShape 20"/>
          <p:cNvSpPr/>
          <p:nvPr/>
        </p:nvSpPr>
        <p:spPr>
          <a:xfrm>
            <a:off x="8873289" y="2599982"/>
            <a:ext cx="2368014" cy="1987385"/>
          </a:xfrm>
          <a:prstGeom prst="line">
            <a:avLst/>
          </a:prstGeom>
          <a:ln w="38100" cap="flat">
            <a:solidFill>
              <a:srgbClr val="EAB2BB"/>
            </a:solidFill>
            <a:prstDash val="solid"/>
            <a:headEnd type="none" w="sm" len="sm"/>
            <a:tailEnd type="arrow" w="med" len="sm"/>
          </a:ln>
        </p:spPr>
      </p:sp>
      <p:sp>
        <p:nvSpPr>
          <p:cNvPr id="21" name="AutoShape 21"/>
          <p:cNvSpPr/>
          <p:nvPr/>
        </p:nvSpPr>
        <p:spPr>
          <a:xfrm>
            <a:off x="8873289" y="2599982"/>
            <a:ext cx="3139065" cy="4939888"/>
          </a:xfrm>
          <a:prstGeom prst="line">
            <a:avLst/>
          </a:prstGeom>
          <a:ln w="38100" cap="flat">
            <a:solidFill>
              <a:srgbClr val="EAB2BB"/>
            </a:solidFill>
            <a:prstDash val="solid"/>
            <a:headEnd type="none" w="sm" len="sm"/>
            <a:tailEnd type="arrow" w="med" len="sm"/>
          </a:ln>
        </p:spPr>
      </p:sp>
      <p:grpSp>
        <p:nvGrpSpPr>
          <p:cNvPr id="22" name="Group 22"/>
          <p:cNvGrpSpPr/>
          <p:nvPr/>
        </p:nvGrpSpPr>
        <p:grpSpPr>
          <a:xfrm>
            <a:off x="9520123" y="4587367"/>
            <a:ext cx="3442360" cy="2180606"/>
            <a:chOff x="0" y="0"/>
            <a:chExt cx="906630" cy="574316"/>
          </a:xfrm>
        </p:grpSpPr>
        <p:sp>
          <p:nvSpPr>
            <p:cNvPr id="23" name="Freeform 23"/>
            <p:cNvSpPr/>
            <p:nvPr/>
          </p:nvSpPr>
          <p:spPr>
            <a:xfrm>
              <a:off x="0" y="0"/>
              <a:ext cx="906630" cy="574316"/>
            </a:xfrm>
            <a:custGeom>
              <a:avLst/>
              <a:gdLst/>
              <a:ahLst/>
              <a:cxnLst/>
              <a:rect l="l" t="t" r="r" b="b"/>
              <a:pathLst>
                <a:path w="906630" h="574316">
                  <a:moveTo>
                    <a:pt x="114700" y="0"/>
                  </a:moveTo>
                  <a:lnTo>
                    <a:pt x="791930" y="0"/>
                  </a:lnTo>
                  <a:cubicBezTo>
                    <a:pt x="855277" y="0"/>
                    <a:pt x="906630" y="51353"/>
                    <a:pt x="906630" y="114700"/>
                  </a:cubicBezTo>
                  <a:lnTo>
                    <a:pt x="906630" y="459616"/>
                  </a:lnTo>
                  <a:cubicBezTo>
                    <a:pt x="906630" y="522963"/>
                    <a:pt x="855277" y="574316"/>
                    <a:pt x="791930" y="574316"/>
                  </a:cubicBezTo>
                  <a:lnTo>
                    <a:pt x="114700" y="574316"/>
                  </a:lnTo>
                  <a:cubicBezTo>
                    <a:pt x="51353" y="574316"/>
                    <a:pt x="0" y="522963"/>
                    <a:pt x="0" y="459616"/>
                  </a:cubicBezTo>
                  <a:lnTo>
                    <a:pt x="0" y="114700"/>
                  </a:lnTo>
                  <a:cubicBezTo>
                    <a:pt x="0" y="51353"/>
                    <a:pt x="51353" y="0"/>
                    <a:pt x="114700" y="0"/>
                  </a:cubicBezTo>
                  <a:close/>
                </a:path>
              </a:pathLst>
            </a:custGeom>
            <a:solidFill>
              <a:srgbClr val="FFFCF6"/>
            </a:solidFill>
          </p:spPr>
        </p:sp>
        <p:sp>
          <p:nvSpPr>
            <p:cNvPr id="24" name="TextBox 24"/>
            <p:cNvSpPr txBox="1"/>
            <p:nvPr/>
          </p:nvSpPr>
          <p:spPr>
            <a:xfrm>
              <a:off x="0" y="-85725"/>
              <a:ext cx="906630" cy="660041"/>
            </a:xfrm>
            <a:prstGeom prst="rect">
              <a:avLst/>
            </a:prstGeom>
          </p:spPr>
          <p:txBody>
            <a:bodyPr lIns="50800" tIns="50800" rIns="50800" bIns="50800" rtlCol="0" anchor="ctr"/>
            <a:lstStyle/>
            <a:p>
              <a:pPr algn="ctr">
                <a:lnSpc>
                  <a:spcPts val="3639"/>
                </a:lnSpc>
              </a:pPr>
              <a:endParaRPr/>
            </a:p>
          </p:txBody>
        </p:sp>
      </p:grpSp>
      <p:sp>
        <p:nvSpPr>
          <p:cNvPr id="25" name="TextBox 25"/>
          <p:cNvSpPr txBox="1"/>
          <p:nvPr/>
        </p:nvSpPr>
        <p:spPr>
          <a:xfrm>
            <a:off x="9698253" y="5408430"/>
            <a:ext cx="3086100" cy="4813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Admin Interface</a:t>
            </a:r>
          </a:p>
        </p:txBody>
      </p:sp>
      <p:grpSp>
        <p:nvGrpSpPr>
          <p:cNvPr id="26" name="Group 26"/>
          <p:cNvGrpSpPr/>
          <p:nvPr/>
        </p:nvGrpSpPr>
        <p:grpSpPr>
          <a:xfrm>
            <a:off x="14000708" y="4587367"/>
            <a:ext cx="3086100" cy="2180606"/>
            <a:chOff x="0" y="0"/>
            <a:chExt cx="812800" cy="574316"/>
          </a:xfrm>
        </p:grpSpPr>
        <p:sp>
          <p:nvSpPr>
            <p:cNvPr id="27" name="Freeform 27"/>
            <p:cNvSpPr/>
            <p:nvPr/>
          </p:nvSpPr>
          <p:spPr>
            <a:xfrm>
              <a:off x="0" y="0"/>
              <a:ext cx="812800" cy="574316"/>
            </a:xfrm>
            <a:custGeom>
              <a:avLst/>
              <a:gdLst/>
              <a:ahLst/>
              <a:cxnLst/>
              <a:rect l="l" t="t" r="r" b="b"/>
              <a:pathLst>
                <a:path w="812800" h="574316">
                  <a:moveTo>
                    <a:pt x="127941" y="0"/>
                  </a:moveTo>
                  <a:lnTo>
                    <a:pt x="684859" y="0"/>
                  </a:lnTo>
                  <a:cubicBezTo>
                    <a:pt x="718791" y="0"/>
                    <a:pt x="751333" y="13479"/>
                    <a:pt x="775327" y="37473"/>
                  </a:cubicBezTo>
                  <a:cubicBezTo>
                    <a:pt x="799321" y="61467"/>
                    <a:pt x="812800" y="94009"/>
                    <a:pt x="812800" y="127941"/>
                  </a:cubicBezTo>
                  <a:lnTo>
                    <a:pt x="812800" y="446375"/>
                  </a:lnTo>
                  <a:cubicBezTo>
                    <a:pt x="812800" y="480307"/>
                    <a:pt x="799321" y="512850"/>
                    <a:pt x="775327" y="536843"/>
                  </a:cubicBezTo>
                  <a:cubicBezTo>
                    <a:pt x="751333" y="560837"/>
                    <a:pt x="718791" y="574316"/>
                    <a:pt x="684859" y="574316"/>
                  </a:cubicBezTo>
                  <a:lnTo>
                    <a:pt x="127941" y="574316"/>
                  </a:lnTo>
                  <a:cubicBezTo>
                    <a:pt x="94009" y="574316"/>
                    <a:pt x="61467" y="560837"/>
                    <a:pt x="37473" y="536843"/>
                  </a:cubicBezTo>
                  <a:cubicBezTo>
                    <a:pt x="13479" y="512850"/>
                    <a:pt x="0" y="480307"/>
                    <a:pt x="0" y="446375"/>
                  </a:cubicBezTo>
                  <a:lnTo>
                    <a:pt x="0" y="127941"/>
                  </a:lnTo>
                  <a:cubicBezTo>
                    <a:pt x="0" y="94009"/>
                    <a:pt x="13479" y="61467"/>
                    <a:pt x="37473" y="37473"/>
                  </a:cubicBezTo>
                  <a:cubicBezTo>
                    <a:pt x="61467" y="13479"/>
                    <a:pt x="94009" y="0"/>
                    <a:pt x="127941" y="0"/>
                  </a:cubicBezTo>
                  <a:close/>
                </a:path>
              </a:pathLst>
            </a:custGeom>
            <a:solidFill>
              <a:srgbClr val="FFFCF6"/>
            </a:solidFill>
          </p:spPr>
        </p:sp>
        <p:sp>
          <p:nvSpPr>
            <p:cNvPr id="28" name="TextBox 28"/>
            <p:cNvSpPr txBox="1"/>
            <p:nvPr/>
          </p:nvSpPr>
          <p:spPr>
            <a:xfrm>
              <a:off x="0" y="-85725"/>
              <a:ext cx="812800" cy="660041"/>
            </a:xfrm>
            <a:prstGeom prst="rect">
              <a:avLst/>
            </a:prstGeom>
          </p:spPr>
          <p:txBody>
            <a:bodyPr lIns="50800" tIns="50800" rIns="50800" bIns="50800" rtlCol="0" anchor="ctr"/>
            <a:lstStyle/>
            <a:p>
              <a:pPr algn="ctr">
                <a:lnSpc>
                  <a:spcPts val="3639"/>
                </a:lnSpc>
              </a:pPr>
              <a:endParaRPr/>
            </a:p>
          </p:txBody>
        </p:sp>
      </p:grpSp>
      <p:sp>
        <p:nvSpPr>
          <p:cNvPr id="29" name="TextBox 29"/>
          <p:cNvSpPr txBox="1"/>
          <p:nvPr/>
        </p:nvSpPr>
        <p:spPr>
          <a:xfrm>
            <a:off x="14000708" y="5160780"/>
            <a:ext cx="3086100" cy="9766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Routing,</a:t>
            </a:r>
          </a:p>
          <a:p>
            <a:pPr algn="ctr">
              <a:lnSpc>
                <a:spcPts val="3919"/>
              </a:lnSpc>
            </a:pPr>
            <a:r>
              <a:rPr lang="en-US" sz="2799">
                <a:solidFill>
                  <a:srgbClr val="3C6CA8"/>
                </a:solidFill>
                <a:latin typeface="Canva Sans Bold"/>
              </a:rPr>
              <a:t>Security</a:t>
            </a:r>
          </a:p>
        </p:txBody>
      </p:sp>
      <p:sp>
        <p:nvSpPr>
          <p:cNvPr id="30" name="AutoShape 30"/>
          <p:cNvSpPr/>
          <p:nvPr/>
        </p:nvSpPr>
        <p:spPr>
          <a:xfrm>
            <a:off x="8873289" y="2599982"/>
            <a:ext cx="6670469" cy="1987385"/>
          </a:xfrm>
          <a:prstGeom prst="line">
            <a:avLst/>
          </a:prstGeom>
          <a:ln w="38100" cap="flat">
            <a:solidFill>
              <a:srgbClr val="EAB2BB"/>
            </a:solidFill>
            <a:prstDash val="solid"/>
            <a:headEnd type="none" w="sm" len="sm"/>
            <a:tailEnd type="arrow" w="med" len="sm"/>
          </a:ln>
        </p:spPr>
      </p:sp>
      <p:grpSp>
        <p:nvGrpSpPr>
          <p:cNvPr id="31" name="Group 31"/>
          <p:cNvGrpSpPr/>
          <p:nvPr/>
        </p:nvGrpSpPr>
        <p:grpSpPr>
          <a:xfrm>
            <a:off x="5095327" y="7327779"/>
            <a:ext cx="3423391" cy="2306353"/>
            <a:chOff x="0" y="0"/>
            <a:chExt cx="901634" cy="607435"/>
          </a:xfrm>
        </p:grpSpPr>
        <p:sp>
          <p:nvSpPr>
            <p:cNvPr id="32" name="Freeform 32"/>
            <p:cNvSpPr/>
            <p:nvPr/>
          </p:nvSpPr>
          <p:spPr>
            <a:xfrm>
              <a:off x="0" y="0"/>
              <a:ext cx="901634" cy="607435"/>
            </a:xfrm>
            <a:custGeom>
              <a:avLst/>
              <a:gdLst/>
              <a:ahLst/>
              <a:cxnLst/>
              <a:rect l="l" t="t" r="r" b="b"/>
              <a:pathLst>
                <a:path w="901634" h="607435">
                  <a:moveTo>
                    <a:pt x="115335" y="0"/>
                  </a:moveTo>
                  <a:lnTo>
                    <a:pt x="786299" y="0"/>
                  </a:lnTo>
                  <a:cubicBezTo>
                    <a:pt x="816887" y="0"/>
                    <a:pt x="846223" y="12151"/>
                    <a:pt x="867853" y="33781"/>
                  </a:cubicBezTo>
                  <a:cubicBezTo>
                    <a:pt x="889483" y="55410"/>
                    <a:pt x="901634" y="84746"/>
                    <a:pt x="901634" y="115335"/>
                  </a:cubicBezTo>
                  <a:lnTo>
                    <a:pt x="901634" y="492099"/>
                  </a:lnTo>
                  <a:cubicBezTo>
                    <a:pt x="901634" y="522688"/>
                    <a:pt x="889483" y="552024"/>
                    <a:pt x="867853" y="573654"/>
                  </a:cubicBezTo>
                  <a:cubicBezTo>
                    <a:pt x="846223" y="595283"/>
                    <a:pt x="816887" y="607435"/>
                    <a:pt x="786299" y="607435"/>
                  </a:cubicBezTo>
                  <a:lnTo>
                    <a:pt x="115335" y="607435"/>
                  </a:lnTo>
                  <a:cubicBezTo>
                    <a:pt x="84746" y="607435"/>
                    <a:pt x="55410" y="595283"/>
                    <a:pt x="33781" y="573654"/>
                  </a:cubicBezTo>
                  <a:cubicBezTo>
                    <a:pt x="12151" y="552024"/>
                    <a:pt x="0" y="522688"/>
                    <a:pt x="0" y="492099"/>
                  </a:cubicBezTo>
                  <a:lnTo>
                    <a:pt x="0" y="115335"/>
                  </a:lnTo>
                  <a:cubicBezTo>
                    <a:pt x="0" y="84746"/>
                    <a:pt x="12151" y="55410"/>
                    <a:pt x="33781" y="33781"/>
                  </a:cubicBezTo>
                  <a:cubicBezTo>
                    <a:pt x="55410" y="12151"/>
                    <a:pt x="84746" y="0"/>
                    <a:pt x="115335" y="0"/>
                  </a:cubicBezTo>
                  <a:close/>
                </a:path>
              </a:pathLst>
            </a:custGeom>
            <a:solidFill>
              <a:srgbClr val="FFFCF6"/>
            </a:solidFill>
          </p:spPr>
        </p:sp>
        <p:sp>
          <p:nvSpPr>
            <p:cNvPr id="33" name="TextBox 33"/>
            <p:cNvSpPr txBox="1"/>
            <p:nvPr/>
          </p:nvSpPr>
          <p:spPr>
            <a:xfrm>
              <a:off x="0" y="-85725"/>
              <a:ext cx="901634" cy="693160"/>
            </a:xfrm>
            <a:prstGeom prst="rect">
              <a:avLst/>
            </a:prstGeom>
          </p:spPr>
          <p:txBody>
            <a:bodyPr lIns="50800" tIns="50800" rIns="50800" bIns="50800" rtlCol="0" anchor="ctr"/>
            <a:lstStyle/>
            <a:p>
              <a:pPr algn="ctr">
                <a:lnSpc>
                  <a:spcPts val="3639"/>
                </a:lnSpc>
              </a:pPr>
              <a:endParaRPr/>
            </a:p>
          </p:txBody>
        </p:sp>
      </p:grpSp>
      <p:grpSp>
        <p:nvGrpSpPr>
          <p:cNvPr id="34" name="Group 34"/>
          <p:cNvGrpSpPr/>
          <p:nvPr/>
        </p:nvGrpSpPr>
        <p:grpSpPr>
          <a:xfrm>
            <a:off x="10361963" y="7539869"/>
            <a:ext cx="3300781" cy="2306353"/>
            <a:chOff x="0" y="0"/>
            <a:chExt cx="869341" cy="607435"/>
          </a:xfrm>
        </p:grpSpPr>
        <p:sp>
          <p:nvSpPr>
            <p:cNvPr id="35" name="Freeform 35"/>
            <p:cNvSpPr/>
            <p:nvPr/>
          </p:nvSpPr>
          <p:spPr>
            <a:xfrm>
              <a:off x="0" y="0"/>
              <a:ext cx="869341" cy="607435"/>
            </a:xfrm>
            <a:custGeom>
              <a:avLst/>
              <a:gdLst/>
              <a:ahLst/>
              <a:cxnLst/>
              <a:rect l="l" t="t" r="r" b="b"/>
              <a:pathLst>
                <a:path w="869341" h="607435">
                  <a:moveTo>
                    <a:pt x="119620" y="0"/>
                  </a:moveTo>
                  <a:lnTo>
                    <a:pt x="749722" y="0"/>
                  </a:lnTo>
                  <a:cubicBezTo>
                    <a:pt x="815786" y="0"/>
                    <a:pt x="869341" y="53556"/>
                    <a:pt x="869341" y="119620"/>
                  </a:cubicBezTo>
                  <a:lnTo>
                    <a:pt x="869341" y="487815"/>
                  </a:lnTo>
                  <a:cubicBezTo>
                    <a:pt x="869341" y="553879"/>
                    <a:pt x="815786" y="607435"/>
                    <a:pt x="749722" y="607435"/>
                  </a:cubicBezTo>
                  <a:lnTo>
                    <a:pt x="119620" y="607435"/>
                  </a:lnTo>
                  <a:cubicBezTo>
                    <a:pt x="53556" y="607435"/>
                    <a:pt x="0" y="553879"/>
                    <a:pt x="0" y="487815"/>
                  </a:cubicBezTo>
                  <a:lnTo>
                    <a:pt x="0" y="119620"/>
                  </a:lnTo>
                  <a:cubicBezTo>
                    <a:pt x="0" y="53556"/>
                    <a:pt x="53556" y="0"/>
                    <a:pt x="119620" y="0"/>
                  </a:cubicBezTo>
                  <a:close/>
                </a:path>
              </a:pathLst>
            </a:custGeom>
            <a:solidFill>
              <a:srgbClr val="FFFCF6"/>
            </a:solidFill>
          </p:spPr>
        </p:sp>
        <p:sp>
          <p:nvSpPr>
            <p:cNvPr id="36" name="TextBox 36"/>
            <p:cNvSpPr txBox="1"/>
            <p:nvPr/>
          </p:nvSpPr>
          <p:spPr>
            <a:xfrm>
              <a:off x="0" y="-85725"/>
              <a:ext cx="869341" cy="693160"/>
            </a:xfrm>
            <a:prstGeom prst="rect">
              <a:avLst/>
            </a:prstGeom>
          </p:spPr>
          <p:txBody>
            <a:bodyPr lIns="50800" tIns="50800" rIns="50800" bIns="50800" rtlCol="0" anchor="ctr"/>
            <a:lstStyle/>
            <a:p>
              <a:pPr algn="ctr">
                <a:lnSpc>
                  <a:spcPts val="3639"/>
                </a:lnSpc>
              </a:pPr>
              <a:endParaRPr/>
            </a:p>
          </p:txBody>
        </p:sp>
      </p:grpSp>
      <p:sp>
        <p:nvSpPr>
          <p:cNvPr id="37" name="TextBox 37"/>
          <p:cNvSpPr txBox="1"/>
          <p:nvPr/>
        </p:nvSpPr>
        <p:spPr>
          <a:xfrm>
            <a:off x="10469303" y="8423806"/>
            <a:ext cx="3086100" cy="4813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REST framework</a:t>
            </a:r>
          </a:p>
        </p:txBody>
      </p:sp>
      <p:sp>
        <p:nvSpPr>
          <p:cNvPr id="38" name="TextBox 38"/>
          <p:cNvSpPr txBox="1"/>
          <p:nvPr/>
        </p:nvSpPr>
        <p:spPr>
          <a:xfrm>
            <a:off x="5288301" y="8211716"/>
            <a:ext cx="3086100" cy="481330"/>
          </a:xfrm>
          <a:prstGeom prst="rect">
            <a:avLst/>
          </a:prstGeom>
        </p:spPr>
        <p:txBody>
          <a:bodyPr lIns="0" tIns="0" rIns="0" bIns="0" rtlCol="0" anchor="t">
            <a:spAutoFit/>
          </a:bodyPr>
          <a:lstStyle/>
          <a:p>
            <a:pPr algn="ctr">
              <a:lnSpc>
                <a:spcPts val="3919"/>
              </a:lnSpc>
            </a:pPr>
            <a:r>
              <a:rPr lang="en-US" sz="2799">
                <a:solidFill>
                  <a:srgbClr val="3C6CA8"/>
                </a:solidFill>
                <a:latin typeface="Canva Sans Bold"/>
              </a:rPr>
              <a:t>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1829</Words>
  <Application>Microsoft Office PowerPoint</Application>
  <PresentationFormat>Custom</PresentationFormat>
  <Paragraphs>320</Paragraphs>
  <Slides>16</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Telegraf Bold</vt:lpstr>
      <vt:lpstr>Arsenal</vt:lpstr>
      <vt:lpstr>Telegraf</vt:lpstr>
      <vt:lpstr>Calibri</vt:lpstr>
      <vt:lpstr>Arial</vt:lpstr>
      <vt:lpstr>Canva Sans</vt:lpstr>
      <vt:lpstr>Canva Sans Bold</vt:lpstr>
      <vt:lpstr>Radley</vt:lpstr>
      <vt:lpstr>Telegraf Semi-Bold</vt:lpstr>
      <vt:lpstr>210 8비트</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Frameworks</dc:title>
  <cp:lastModifiedBy>Darsh Jain</cp:lastModifiedBy>
  <cp:revision>4</cp:revision>
  <dcterms:created xsi:type="dcterms:W3CDTF">2006-08-16T00:00:00Z</dcterms:created>
  <dcterms:modified xsi:type="dcterms:W3CDTF">2024-05-24T10:55:03Z</dcterms:modified>
  <dc:identifier>DAGF7Leon5A</dc:identifier>
</cp:coreProperties>
</file>