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74" r:id="rId6"/>
    <p:sldId id="273" r:id="rId7"/>
    <p:sldId id="267" r:id="rId8"/>
    <p:sldId id="268" r:id="rId9"/>
    <p:sldId id="269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Pretendard Light" panose="02000403000000020004" pitchFamily="2" charset="-127"/>
      <p:regular r:id="rId16"/>
    </p:embeddedFont>
    <p:embeddedFont>
      <p:font typeface="Pretendard Medium" panose="02000603000000020004" pitchFamily="2" charset="-127"/>
      <p:regular r:id="rId17"/>
      <p:bold r:id="rId18"/>
    </p:embeddedFont>
    <p:embeddedFont>
      <p:font typeface="Pretendard SemiBold" panose="02000703000000020004" pitchFamily="2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69A3DD"/>
    <a:srgbClr val="E3F2FD"/>
    <a:srgbClr val="EB7C4F"/>
    <a:srgbClr val="005297"/>
    <a:srgbClr val="BBDEFB"/>
    <a:srgbClr val="3D8DDA"/>
    <a:srgbClr val="FF5722"/>
    <a:srgbClr val="2D48A6"/>
    <a:srgbClr val="4A96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314" autoAdjust="0"/>
  </p:normalViewPr>
  <p:slideViewPr>
    <p:cSldViewPr>
      <p:cViewPr>
        <p:scale>
          <a:sx n="50" d="100"/>
          <a:sy n="50" d="100"/>
        </p:scale>
        <p:origin x="946" y="3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B0B3-27C7-4DE0-9722-7041AA2D5BA6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EFFEB-BA6C-4392-B8B5-5E0BB8662E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77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EFFEB-BA6C-4392-B8B5-5E0BB8662EE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49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EFFEB-BA6C-4392-B8B5-5E0BB8662EE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50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0545-E34A-4B5B-A257-E78A2C7749A2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CAAC-FB26-4C9D-8F66-8B05EB9CD2FA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BB2A9-928D-498C-ADF9-4F5F4A22D7F2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6DEB-D93E-4A20-9D59-4C82598E3156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8569-7673-4E39-BEE8-84F20FAE2077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1A471-A5FD-4472-8738-A3CA44599B79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7EE3-B66C-4D70-8121-920434257121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50DF-C3B2-4164-A0D9-0B5026895999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1C4-0C4C-4584-97D4-2F928E34F9FD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5684-B788-45B2-B64D-1B1D84EAF70B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390BF-493F-46A4-BDAB-4A59A7DCB4F3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02502-4B37-4ECF-9642-CC08AEA79E16}" type="datetime1">
              <a:rPr lang="en-US" altLang="ko-KR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0" y="93345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8991600"/>
            <a:ext cx="17043400" cy="660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84700" y="8559800"/>
            <a:ext cx="762000" cy="101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sp>
        <p:nvSpPr>
          <p:cNvPr id="16" name="TextBox 8">
            <a:extLst>
              <a:ext uri="{FF2B5EF4-FFF2-40B4-BE49-F238E27FC236}">
                <a16:creationId xmlns:a16="http://schemas.microsoft.com/office/drawing/2014/main" id="{67210908-878B-4AF4-9856-4F214B31AFE8}"/>
              </a:ext>
            </a:extLst>
          </p:cNvPr>
          <p:cNvSpPr txBox="1"/>
          <p:nvPr/>
        </p:nvSpPr>
        <p:spPr>
          <a:xfrm>
            <a:off x="2565400" y="4610100"/>
            <a:ext cx="12966700" cy="214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1000" b="0" i="0" u="none" strike="noStrike" spc="-200" dirty="0">
                <a:solidFill>
                  <a:srgbClr val="005596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데이터 삽입 프로그램</a:t>
            </a:r>
            <a:endParaRPr lang="ko-KR" sz="11000" b="0" i="0" u="none" strike="noStrike" spc="-200" dirty="0">
              <a:solidFill>
                <a:srgbClr val="005596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3918E39C-79DB-4C1B-B5FB-2459B328EB63}"/>
              </a:ext>
            </a:extLst>
          </p:cNvPr>
          <p:cNvSpPr txBox="1"/>
          <p:nvPr/>
        </p:nvSpPr>
        <p:spPr>
          <a:xfrm>
            <a:off x="3429000" y="3746500"/>
            <a:ext cx="5080000" cy="939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0" i="0" u="none" strike="noStrike" spc="-100" dirty="0">
                <a:solidFill>
                  <a:srgbClr val="454545"/>
                </a:solidFill>
                <a:ea typeface="Pretendard Light"/>
              </a:rPr>
              <a:t>한국수자원공사</a:t>
            </a:r>
            <a:endParaRPr lang="ko-KR" sz="6000" b="0" i="0" u="none" strike="noStrike" spc="-100" dirty="0">
              <a:solidFill>
                <a:srgbClr val="454545"/>
              </a:solidFill>
              <a:ea typeface="Pretendard Light"/>
            </a:endParaRP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944C15FA-596E-45DC-AB95-616117484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700" y="4152900"/>
            <a:ext cx="5524500" cy="25400"/>
          </a:xfrm>
          <a:prstGeom prst="rect">
            <a:avLst/>
          </a:prstGeom>
        </p:spPr>
      </p:pic>
      <p:sp>
        <p:nvSpPr>
          <p:cNvPr id="20" name="TextBox 14">
            <a:extLst>
              <a:ext uri="{FF2B5EF4-FFF2-40B4-BE49-F238E27FC236}">
                <a16:creationId xmlns:a16="http://schemas.microsoft.com/office/drawing/2014/main" id="{0C9A0E5E-13C3-451C-921B-A7F9AF85DBA8}"/>
              </a:ext>
            </a:extLst>
          </p:cNvPr>
          <p:cNvSpPr txBox="1"/>
          <p:nvPr/>
        </p:nvSpPr>
        <p:spPr>
          <a:xfrm>
            <a:off x="13773772" y="7519670"/>
            <a:ext cx="2781300" cy="647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30000"/>
              </a:lnSpc>
            </a:pPr>
            <a:r>
              <a:rPr lang="ko-KR" altLang="en-US" sz="26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ea typeface="Pretendard Light"/>
              </a:rPr>
              <a:t>디지털전환추진단</a:t>
            </a:r>
            <a:endParaRPr lang="en-US" altLang="ko-KR" sz="2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a typeface="Pretendard Light"/>
            </a:endParaRPr>
          </a:p>
          <a:p>
            <a:pPr lvl="0" algn="r">
              <a:lnSpc>
                <a:spcPct val="130000"/>
              </a:lnSpc>
            </a:pPr>
            <a:r>
              <a:rPr lang="ko-KR" altLang="en-US" sz="2600" dirty="0" err="1">
                <a:solidFill>
                  <a:schemeClr val="tx1">
                    <a:lumMod val="75000"/>
                    <a:lumOff val="25000"/>
                  </a:schemeClr>
                </a:solidFill>
                <a:ea typeface="Pretendard Light"/>
              </a:rPr>
              <a:t>박시윤</a:t>
            </a:r>
            <a:r>
              <a:rPr lang="ko-KR" altLang="en-US" sz="2600" dirty="0">
                <a:solidFill>
                  <a:schemeClr val="tx1">
                    <a:lumMod val="75000"/>
                    <a:lumOff val="25000"/>
                  </a:schemeClr>
                </a:solidFill>
                <a:ea typeface="Pretendard Light"/>
              </a:rPr>
              <a:t> 인턴</a:t>
            </a:r>
            <a:endParaRPr lang="en-US" altLang="ko-KR" sz="2600" b="0" i="0" u="none" strike="noStrike" dirty="0">
              <a:solidFill>
                <a:schemeClr val="tx1">
                  <a:lumMod val="75000"/>
                  <a:lumOff val="25000"/>
                </a:schemeClr>
              </a:solidFill>
              <a:ea typeface="Pretendard Light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F4B492C-158F-4374-A105-E9F7DE7BC8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r="74829" b="54399"/>
          <a:stretch/>
        </p:blipFill>
        <p:spPr>
          <a:xfrm>
            <a:off x="1600200" y="1498600"/>
            <a:ext cx="1634181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0" name="TextBox 10"/>
          <p:cNvSpPr txBox="1"/>
          <p:nvPr/>
        </p:nvSpPr>
        <p:spPr>
          <a:xfrm>
            <a:off x="2311400" y="2628900"/>
            <a:ext cx="27178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0700" b="0" i="0" u="none" strike="noStrike" spc="300" dirty="0">
                <a:solidFill>
                  <a:srgbClr val="005596"/>
                </a:solidFill>
                <a:ea typeface="Pretendard SemiBold"/>
              </a:rPr>
              <a:t>목차</a:t>
            </a:r>
            <a:endParaRPr lang="ko-KR" sz="10700" b="0" i="0" u="none" strike="noStrike" spc="300" dirty="0">
              <a:solidFill>
                <a:srgbClr val="005596"/>
              </a:solidFill>
              <a:ea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49500" y="2260600"/>
            <a:ext cx="27051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100" dirty="0">
                <a:solidFill>
                  <a:srgbClr val="005596"/>
                </a:solidFill>
                <a:latin typeface="Pretendard Light"/>
              </a:rPr>
              <a:t>Table of Contents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6196E68-9D90-4682-B842-6F7126F75DE9}"/>
              </a:ext>
            </a:extLst>
          </p:cNvPr>
          <p:cNvGrpSpPr/>
          <p:nvPr/>
        </p:nvGrpSpPr>
        <p:grpSpPr>
          <a:xfrm>
            <a:off x="10033000" y="2908300"/>
            <a:ext cx="4914900" cy="635000"/>
            <a:chOff x="10033000" y="2908300"/>
            <a:chExt cx="4914900" cy="635000"/>
          </a:xfrm>
        </p:grpSpPr>
        <p:sp>
          <p:nvSpPr>
            <p:cNvPr id="14" name="TextBox 14"/>
            <p:cNvSpPr txBox="1"/>
            <p:nvPr/>
          </p:nvSpPr>
          <p:spPr>
            <a:xfrm>
              <a:off x="10033000" y="2908300"/>
              <a:ext cx="9017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sz="3500" b="0" i="0" u="none" strike="noStrike" dirty="0">
                  <a:solidFill>
                    <a:srgbClr val="005596"/>
                  </a:solidFill>
                  <a:latin typeface="Pretendard Medium"/>
                </a:rPr>
                <a:t>01.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0871200" y="2921000"/>
              <a:ext cx="40767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3500" b="0" i="0" u="none" strike="noStrike" dirty="0">
                  <a:solidFill>
                    <a:srgbClr val="454545"/>
                  </a:solidFill>
                  <a:ea typeface="Pretendard Light"/>
                </a:rPr>
                <a:t>프로그램 소개</a:t>
              </a:r>
              <a:endParaRPr lang="ko-KR" sz="3500" b="0" i="0" u="none" strike="noStrike" dirty="0">
                <a:solidFill>
                  <a:srgbClr val="454545"/>
                </a:solidFill>
                <a:ea typeface="Pretendard Light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E5B83DA-5C0F-4A8C-8DC1-B37049C5536E}"/>
              </a:ext>
            </a:extLst>
          </p:cNvPr>
          <p:cNvGrpSpPr/>
          <p:nvPr/>
        </p:nvGrpSpPr>
        <p:grpSpPr>
          <a:xfrm>
            <a:off x="10045700" y="4305300"/>
            <a:ext cx="4914900" cy="635000"/>
            <a:chOff x="10045700" y="3873500"/>
            <a:chExt cx="4914900" cy="635000"/>
          </a:xfrm>
        </p:grpSpPr>
        <p:sp>
          <p:nvSpPr>
            <p:cNvPr id="16" name="TextBox 16"/>
            <p:cNvSpPr txBox="1"/>
            <p:nvPr/>
          </p:nvSpPr>
          <p:spPr>
            <a:xfrm>
              <a:off x="10045700" y="3873500"/>
              <a:ext cx="9017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sz="3500" b="0" i="0" u="none" strike="noStrike">
                  <a:solidFill>
                    <a:srgbClr val="005596"/>
                  </a:solidFill>
                  <a:latin typeface="Pretendard Medium"/>
                </a:rPr>
                <a:t>02.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0883900" y="3886200"/>
              <a:ext cx="40767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3500" dirty="0">
                  <a:solidFill>
                    <a:srgbClr val="454545"/>
                  </a:solidFill>
                  <a:ea typeface="Pretendard Light"/>
                </a:rPr>
                <a:t>프로그램 아키텍처</a:t>
              </a:r>
              <a:endParaRPr lang="ko-KR" sz="3500" b="0" i="0" u="none" strike="noStrike" dirty="0">
                <a:solidFill>
                  <a:srgbClr val="454545"/>
                </a:solidFill>
                <a:ea typeface="Pretendard Light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1E0554C-B89B-4D4D-AF40-5E0D74BEF7CA}"/>
              </a:ext>
            </a:extLst>
          </p:cNvPr>
          <p:cNvGrpSpPr/>
          <p:nvPr/>
        </p:nvGrpSpPr>
        <p:grpSpPr>
          <a:xfrm>
            <a:off x="10045700" y="5702300"/>
            <a:ext cx="4927600" cy="635000"/>
            <a:chOff x="10045700" y="4838700"/>
            <a:chExt cx="4927600" cy="635000"/>
          </a:xfrm>
        </p:grpSpPr>
        <p:sp>
          <p:nvSpPr>
            <p:cNvPr id="18" name="TextBox 18"/>
            <p:cNvSpPr txBox="1"/>
            <p:nvPr/>
          </p:nvSpPr>
          <p:spPr>
            <a:xfrm>
              <a:off x="10045700" y="4838700"/>
              <a:ext cx="9017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sz="3500" b="0" i="0" u="none" strike="noStrike">
                  <a:solidFill>
                    <a:srgbClr val="005596"/>
                  </a:solidFill>
                  <a:latin typeface="Pretendard Medium"/>
                </a:rPr>
                <a:t>03.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0896600" y="4851400"/>
              <a:ext cx="40767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3500" b="0" i="0" u="none" strike="noStrike" dirty="0">
                  <a:solidFill>
                    <a:srgbClr val="454545"/>
                  </a:solidFill>
                  <a:ea typeface="Pretendard Light"/>
                </a:rPr>
                <a:t>프로그램 화면 및 기능</a:t>
              </a:r>
              <a:endParaRPr lang="ko-KR" sz="3500" b="0" i="0" u="none" strike="noStrike" dirty="0">
                <a:solidFill>
                  <a:srgbClr val="454545"/>
                </a:solidFill>
                <a:ea typeface="Pretendard Light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D152A13-DA9B-4988-8165-257AF553413F}"/>
              </a:ext>
            </a:extLst>
          </p:cNvPr>
          <p:cNvGrpSpPr/>
          <p:nvPr/>
        </p:nvGrpSpPr>
        <p:grpSpPr>
          <a:xfrm>
            <a:off x="10058400" y="7099300"/>
            <a:ext cx="4914900" cy="635000"/>
            <a:chOff x="10058400" y="5803900"/>
            <a:chExt cx="4914900" cy="635000"/>
          </a:xfrm>
        </p:grpSpPr>
        <p:sp>
          <p:nvSpPr>
            <p:cNvPr id="20" name="TextBox 20"/>
            <p:cNvSpPr txBox="1"/>
            <p:nvPr/>
          </p:nvSpPr>
          <p:spPr>
            <a:xfrm>
              <a:off x="10058400" y="5803900"/>
              <a:ext cx="9017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sz="3500" b="0" i="0" u="none" strike="noStrike">
                  <a:solidFill>
                    <a:srgbClr val="005596"/>
                  </a:solidFill>
                  <a:latin typeface="Pretendard Medium"/>
                </a:rPr>
                <a:t>04.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0896600" y="5816600"/>
              <a:ext cx="4076700" cy="622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ko-KR" altLang="en-US" sz="3500" b="0" i="0" u="none" strike="noStrike" dirty="0">
                  <a:solidFill>
                    <a:srgbClr val="454545"/>
                  </a:solidFill>
                  <a:ea typeface="Pretendard Light"/>
                </a:rPr>
                <a:t>주요 성과 및 기대효과</a:t>
              </a:r>
              <a:endParaRPr lang="ko-KR" sz="3500" b="0" i="0" u="none" strike="noStrike" dirty="0">
                <a:solidFill>
                  <a:srgbClr val="454545"/>
                </a:solidFill>
                <a:ea typeface="Pretendard Light"/>
              </a:endParaRPr>
            </a:p>
          </p:txBody>
        </p:sp>
      </p:grpSp>
      <p:pic>
        <p:nvPicPr>
          <p:cNvPr id="26" name="Picture 3">
            <a:extLst>
              <a:ext uri="{FF2B5EF4-FFF2-40B4-BE49-F238E27FC236}">
                <a16:creationId xmlns:a16="http://schemas.microsoft.com/office/drawing/2014/main" id="{D2149A35-812E-443E-B870-A89B5C8C4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8991600"/>
            <a:ext cx="17043400" cy="660400"/>
          </a:xfrm>
          <a:prstGeom prst="rect">
            <a:avLst/>
          </a:prstGeom>
        </p:spPr>
      </p:pic>
      <p:pic>
        <p:nvPicPr>
          <p:cNvPr id="27" name="Picture 4">
            <a:extLst>
              <a:ext uri="{FF2B5EF4-FFF2-40B4-BE49-F238E27FC236}">
                <a16:creationId xmlns:a16="http://schemas.microsoft.com/office/drawing/2014/main" id="{75E71AF8-36BF-4D87-8F56-43E987E5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84700" y="8559800"/>
            <a:ext cx="762000" cy="101600"/>
          </a:xfrm>
          <a:prstGeom prst="rect">
            <a:avLst/>
          </a:prstGeom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3F1430A7-5AF0-4CD1-9EEE-E761F104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29" name="Picture 7">
            <a:extLst>
              <a:ext uri="{FF2B5EF4-FFF2-40B4-BE49-F238E27FC236}">
                <a16:creationId xmlns:a16="http://schemas.microsoft.com/office/drawing/2014/main" id="{F2BD3930-8B9E-449E-918C-D697B2DD8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219F062B-A620-4168-9A32-C5ADE7C3B9BE}"/>
              </a:ext>
            </a:extLst>
          </p:cNvPr>
          <p:cNvCxnSpPr>
            <a:cxnSpLocks/>
          </p:cNvCxnSpPr>
          <p:nvPr/>
        </p:nvCxnSpPr>
        <p:spPr>
          <a:xfrm flipV="1">
            <a:off x="1585511" y="3628963"/>
            <a:ext cx="6223169" cy="1"/>
          </a:xfrm>
          <a:prstGeom prst="line">
            <a:avLst/>
          </a:prstGeom>
          <a:ln>
            <a:solidFill>
              <a:srgbClr val="005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7" name="TextBox 7"/>
          <p:cNvSpPr txBox="1"/>
          <p:nvPr/>
        </p:nvSpPr>
        <p:spPr>
          <a:xfrm>
            <a:off x="1397000" y="1168400"/>
            <a:ext cx="4902200" cy="1066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altLang="en-US" sz="6600" b="0" i="0" u="none" strike="noStrike" spc="-100" dirty="0">
                <a:solidFill>
                  <a:srgbClr val="005596"/>
                </a:solidFill>
                <a:ea typeface="Pretendard SemiBold"/>
              </a:rPr>
              <a:t>프로그램 소개</a:t>
            </a:r>
            <a:endParaRPr lang="en-US" sz="6600" b="0" i="0" u="none" strike="noStrike" spc="-100" dirty="0">
              <a:solidFill>
                <a:srgbClr val="005596"/>
              </a:solidFill>
              <a:latin typeface="Pretendard SemiBold"/>
            </a:endParaRPr>
          </a:p>
        </p:txBody>
      </p:sp>
      <p:sp>
        <p:nvSpPr>
          <p:cNvPr id="8" name="TextBox 8"/>
          <p:cNvSpPr txBox="1"/>
          <p:nvPr/>
        </p:nvSpPr>
        <p:spPr>
          <a:xfrm rot="5400000">
            <a:off x="15367000" y="3708400"/>
            <a:ext cx="4597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1600" dirty="0">
                <a:solidFill>
                  <a:srgbClr val="454545">
                    <a:alpha val="50196"/>
                  </a:srgbClr>
                </a:solidFill>
                <a:latin typeface="Pretendard Light"/>
              </a:rPr>
              <a:t>K-WATER DATA INSERTION PROGRAM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240A8BB3-AA7A-498B-A6D4-25BDC722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id="{B4E9F27D-7E94-4750-BD9F-F8D28360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sp>
        <p:nvSpPr>
          <p:cNvPr id="57" name="TextBox 11">
            <a:extLst>
              <a:ext uri="{FF2B5EF4-FFF2-40B4-BE49-F238E27FC236}">
                <a16:creationId xmlns:a16="http://schemas.microsoft.com/office/drawing/2014/main" id="{C112E6D9-1DC3-4F22-9689-678A63DB4B7F}"/>
              </a:ext>
            </a:extLst>
          </p:cNvPr>
          <p:cNvSpPr txBox="1"/>
          <p:nvPr/>
        </p:nvSpPr>
        <p:spPr>
          <a:xfrm>
            <a:off x="1565144" y="3009900"/>
            <a:ext cx="214003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700" b="0" i="0" u="none" strike="noStrike" dirty="0">
                <a:solidFill>
                  <a:srgbClr val="005596"/>
                </a:solidFill>
                <a:ea typeface="Pretendard Medium"/>
              </a:rPr>
              <a:t>배경 및 목적</a:t>
            </a:r>
            <a:endParaRPr lang="ko-KR" sz="2700" b="0" i="0" u="none" strike="noStrike" dirty="0">
              <a:solidFill>
                <a:srgbClr val="005596"/>
              </a:solidFill>
              <a:ea typeface="Pretendard Medium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EAB9D7C-6705-440E-BAF3-FD8DBCF9888C}"/>
              </a:ext>
            </a:extLst>
          </p:cNvPr>
          <p:cNvCxnSpPr>
            <a:cxnSpLocks/>
          </p:cNvCxnSpPr>
          <p:nvPr/>
        </p:nvCxnSpPr>
        <p:spPr>
          <a:xfrm>
            <a:off x="1553126" y="6743700"/>
            <a:ext cx="6255554" cy="0"/>
          </a:xfrm>
          <a:prstGeom prst="line">
            <a:avLst/>
          </a:prstGeom>
          <a:ln>
            <a:solidFill>
              <a:srgbClr val="005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11">
            <a:extLst>
              <a:ext uri="{FF2B5EF4-FFF2-40B4-BE49-F238E27FC236}">
                <a16:creationId xmlns:a16="http://schemas.microsoft.com/office/drawing/2014/main" id="{FF099D18-765D-43E3-81E8-6E8C575F398B}"/>
              </a:ext>
            </a:extLst>
          </p:cNvPr>
          <p:cNvSpPr txBox="1"/>
          <p:nvPr/>
        </p:nvSpPr>
        <p:spPr>
          <a:xfrm>
            <a:off x="1532759" y="6134100"/>
            <a:ext cx="214003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700" b="0" i="0" u="none" strike="noStrike" dirty="0">
                <a:solidFill>
                  <a:srgbClr val="005596"/>
                </a:solidFill>
                <a:ea typeface="Pretendard Medium"/>
              </a:rPr>
              <a:t>주요 기능</a:t>
            </a:r>
            <a:endParaRPr lang="ko-KR" sz="2700" b="0" i="0" u="none" strike="noStrike" dirty="0">
              <a:solidFill>
                <a:srgbClr val="005596"/>
              </a:solidFill>
              <a:ea typeface="Pretendard Medium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856CF766-6A12-42CE-8C34-07C696557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930" y="2992069"/>
            <a:ext cx="7742470" cy="626623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0" name="TextBox 15">
            <a:extLst>
              <a:ext uri="{FF2B5EF4-FFF2-40B4-BE49-F238E27FC236}">
                <a16:creationId xmlns:a16="http://schemas.microsoft.com/office/drawing/2014/main" id="{5EC53FA8-71EE-4B2F-910D-CBDFEA0B273E}"/>
              </a:ext>
            </a:extLst>
          </p:cNvPr>
          <p:cNvSpPr txBox="1"/>
          <p:nvPr/>
        </p:nvSpPr>
        <p:spPr>
          <a:xfrm>
            <a:off x="1584240" y="3848100"/>
            <a:ext cx="6110689" cy="181389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서버에서 생성되는 </a:t>
            </a:r>
            <a:r>
              <a:rPr lang="en-US" altLang="ko-KR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XML 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형식 데이터를 </a:t>
            </a:r>
            <a:r>
              <a:rPr lang="en-US" altLang="ko-KR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Oracle DB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자동 추출</a:t>
            </a:r>
            <a:r>
              <a:rPr lang="en-US" altLang="ko-KR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변환</a:t>
            </a:r>
            <a:r>
              <a:rPr lang="en-US" altLang="ko-KR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적재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하기 위한 통합 솔루션</a:t>
            </a:r>
            <a:endParaRPr lang="en-US" altLang="ko-KR" sz="21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just">
              <a:lnSpc>
                <a:spcPct val="124499"/>
              </a:lnSpc>
              <a:buClr>
                <a:srgbClr val="454545"/>
              </a:buClr>
            </a:pPr>
            <a:endParaRPr lang="en-US" altLang="ko-KR" sz="5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 처리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자동화를 통한 정확성 향상과 관리 효율성 증대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프로그램의 핵심 목적</a:t>
            </a:r>
            <a:endParaRPr lang="ko-KR" sz="2100" b="0" i="0" u="none" strike="noStrike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5" name="TextBox 15">
            <a:extLst>
              <a:ext uri="{FF2B5EF4-FFF2-40B4-BE49-F238E27FC236}">
                <a16:creationId xmlns:a16="http://schemas.microsoft.com/office/drawing/2014/main" id="{AA36D625-6454-4F46-B930-1A9D38E12E0E}"/>
              </a:ext>
            </a:extLst>
          </p:cNvPr>
          <p:cNvSpPr txBox="1"/>
          <p:nvPr/>
        </p:nvSpPr>
        <p:spPr>
          <a:xfrm>
            <a:off x="1585810" y="7048500"/>
            <a:ext cx="6109119" cy="181389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리눅스 서버에서 </a:t>
            </a:r>
            <a:r>
              <a:rPr lang="en-US" altLang="ko-KR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XML 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 다운로드</a:t>
            </a:r>
            <a:endParaRPr lang="en-US" altLang="ko-KR" sz="21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just">
              <a:lnSpc>
                <a:spcPct val="124499"/>
              </a:lnSpc>
              <a:buClr>
                <a:srgbClr val="454545"/>
              </a:buClr>
            </a:pPr>
            <a:endParaRPr lang="en-US" altLang="ko-KR" sz="5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en-US" altLang="ko-KR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XML 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 파싱 및 구조화</a:t>
            </a:r>
            <a:endParaRPr lang="en-US" altLang="ko-KR" sz="21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just">
              <a:lnSpc>
                <a:spcPct val="124499"/>
              </a:lnSpc>
              <a:buClr>
                <a:srgbClr val="454545"/>
              </a:buClr>
            </a:pPr>
            <a:endParaRPr lang="en-US" altLang="ko-KR" sz="5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en-US" altLang="ko-KR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Oracle 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데이터베이스 테이블에 데이터 삽입</a:t>
            </a:r>
            <a:endParaRPr lang="en-US" altLang="ko-KR" sz="21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just">
              <a:lnSpc>
                <a:spcPct val="124499"/>
              </a:lnSpc>
              <a:buClr>
                <a:srgbClr val="454545"/>
              </a:buClr>
            </a:pPr>
            <a:endParaRPr lang="en-US" altLang="ko-KR" sz="5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스케줄러를 통한 자동화 데이터 처리</a:t>
            </a:r>
            <a:endParaRPr lang="ko-KR" sz="2100" b="0" i="0" u="none" strike="noStrike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804A4E1-E97C-44E8-9BAB-808C1D13E39A}"/>
              </a:ext>
            </a:extLst>
          </p:cNvPr>
          <p:cNvCxnSpPr>
            <a:cxnSpLocks/>
          </p:cNvCxnSpPr>
          <p:nvPr/>
        </p:nvCxnSpPr>
        <p:spPr>
          <a:xfrm>
            <a:off x="1584240" y="3628961"/>
            <a:ext cx="1736174" cy="0"/>
          </a:xfrm>
          <a:prstGeom prst="line">
            <a:avLst/>
          </a:prstGeom>
          <a:ln w="38100">
            <a:solidFill>
              <a:srgbClr val="005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C520B02-5A8E-4C6A-857A-F16A867151BD}"/>
              </a:ext>
            </a:extLst>
          </p:cNvPr>
          <p:cNvCxnSpPr>
            <a:cxnSpLocks/>
          </p:cNvCxnSpPr>
          <p:nvPr/>
        </p:nvCxnSpPr>
        <p:spPr>
          <a:xfrm>
            <a:off x="1553126" y="6743700"/>
            <a:ext cx="1266274" cy="0"/>
          </a:xfrm>
          <a:prstGeom prst="line">
            <a:avLst/>
          </a:prstGeom>
          <a:ln w="38100">
            <a:solidFill>
              <a:srgbClr val="005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14145-B056-4E73-8886-3F18A852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64">
            <a:extLst>
              <a:ext uri="{FF2B5EF4-FFF2-40B4-BE49-F238E27FC236}">
                <a16:creationId xmlns:a16="http://schemas.microsoft.com/office/drawing/2014/main" id="{A5F18153-D11F-4E04-8E7F-014783E1986A}"/>
              </a:ext>
            </a:extLst>
          </p:cNvPr>
          <p:cNvSpPr txBox="1"/>
          <p:nvPr/>
        </p:nvSpPr>
        <p:spPr>
          <a:xfrm>
            <a:off x="3947033" y="5026780"/>
            <a:ext cx="23775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SSH/SFTP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프로토콜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XML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 다운로드</a:t>
            </a:r>
          </a:p>
        </p:txBody>
      </p:sp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7" name="TextBox 7"/>
          <p:cNvSpPr txBox="1"/>
          <p:nvPr/>
        </p:nvSpPr>
        <p:spPr>
          <a:xfrm>
            <a:off x="1397000" y="1168400"/>
            <a:ext cx="11541586" cy="1066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99600"/>
              </a:lnSpc>
            </a:pPr>
            <a:r>
              <a:rPr lang="ko-KR" altLang="en-US" sz="6600" b="0" i="0" u="none" strike="noStrike" spc="-100" dirty="0">
                <a:solidFill>
                  <a:srgbClr val="005596"/>
                </a:solidFill>
                <a:ea typeface="Pretendard SemiBold"/>
              </a:rPr>
              <a:t>프로그램 아키텍처</a:t>
            </a:r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시스템 구성도</a:t>
            </a:r>
            <a:endParaRPr lang="en-US" sz="2800" b="0" i="0" u="none" strike="noStrike" spc="-100" dirty="0">
              <a:solidFill>
                <a:srgbClr val="005596"/>
              </a:solidFill>
              <a:latin typeface="Pretendard SemiBold"/>
            </a:endParaRPr>
          </a:p>
        </p:txBody>
      </p:sp>
      <p:sp>
        <p:nvSpPr>
          <p:cNvPr id="8" name="TextBox 8"/>
          <p:cNvSpPr txBox="1"/>
          <p:nvPr/>
        </p:nvSpPr>
        <p:spPr>
          <a:xfrm rot="5400000">
            <a:off x="15367000" y="3708400"/>
            <a:ext cx="4597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1600" dirty="0">
                <a:solidFill>
                  <a:srgbClr val="454545">
                    <a:alpha val="50196"/>
                  </a:srgbClr>
                </a:solidFill>
                <a:latin typeface="Pretendard Light"/>
              </a:rPr>
              <a:t>K-WATER DATA INSERTION PROGRAM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240A8BB3-AA7A-498B-A6D4-25BDC722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id="{B4E9F27D-7E94-4750-BD9F-F8D283608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51F371C0-1543-45EE-B4B6-70A440BCFED5}"/>
              </a:ext>
            </a:extLst>
          </p:cNvPr>
          <p:cNvGrpSpPr/>
          <p:nvPr/>
        </p:nvGrpSpPr>
        <p:grpSpPr>
          <a:xfrm>
            <a:off x="5950411" y="2841800"/>
            <a:ext cx="10274300" cy="6019800"/>
            <a:chOff x="5950411" y="2841800"/>
            <a:chExt cx="10274300" cy="60198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32564A-E66B-4115-8B8F-D7DD53E8588E}"/>
                </a:ext>
              </a:extLst>
            </p:cNvPr>
            <p:cNvSpPr/>
            <p:nvPr/>
          </p:nvSpPr>
          <p:spPr>
            <a:xfrm>
              <a:off x="5950411" y="2841800"/>
              <a:ext cx="10274300" cy="6019800"/>
            </a:xfrm>
            <a:prstGeom prst="roundRect">
              <a:avLst>
                <a:gd name="adj" fmla="val 1778"/>
              </a:avLst>
            </a:prstGeom>
            <a:solidFill>
              <a:srgbClr val="E1F5FE"/>
            </a:solidFill>
            <a:ln>
              <a:solidFill>
                <a:srgbClr val="4CA9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431D0F-1885-4B95-9DCF-382A61BD20EA}"/>
                </a:ext>
              </a:extLst>
            </p:cNvPr>
            <p:cNvSpPr txBox="1"/>
            <p:nvPr/>
          </p:nvSpPr>
          <p:spPr>
            <a:xfrm>
              <a:off x="9661986" y="2986147"/>
              <a:ext cx="28511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01579B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MVC </a:t>
              </a:r>
              <a:r>
                <a:rPr lang="ko-KR" altLang="en-US" sz="2800" dirty="0">
                  <a:solidFill>
                    <a:srgbClr val="01579B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아키텍처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26A0EAD-BD9F-4975-A054-12CF1DB41105}"/>
                </a:ext>
              </a:extLst>
            </p:cNvPr>
            <p:cNvSpPr/>
            <p:nvPr/>
          </p:nvSpPr>
          <p:spPr>
            <a:xfrm>
              <a:off x="6385386" y="3603800"/>
              <a:ext cx="2851150" cy="4777732"/>
            </a:xfrm>
            <a:prstGeom prst="roundRect">
              <a:avLst>
                <a:gd name="adj" fmla="val 3808"/>
              </a:avLst>
            </a:prstGeom>
            <a:solidFill>
              <a:srgbClr val="BBDEFB"/>
            </a:solidFill>
            <a:ln>
              <a:solidFill>
                <a:srgbClr val="3F8E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4CE5923-2681-455F-B05C-7DA07492EABC}"/>
                </a:ext>
              </a:extLst>
            </p:cNvPr>
            <p:cNvSpPr/>
            <p:nvPr/>
          </p:nvSpPr>
          <p:spPr>
            <a:xfrm>
              <a:off x="6622178" y="4518200"/>
              <a:ext cx="2377567" cy="685800"/>
            </a:xfrm>
            <a:prstGeom prst="roundRect">
              <a:avLst>
                <a:gd name="adj" fmla="val 9084"/>
              </a:avLst>
            </a:prstGeom>
            <a:solidFill>
              <a:schemeClr val="bg1"/>
            </a:solidFill>
            <a:ln>
              <a:solidFill>
                <a:srgbClr val="3F8E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876EE08-1D54-4C8F-826A-A827F6C84E4D}"/>
                </a:ext>
              </a:extLst>
            </p:cNvPr>
            <p:cNvSpPr/>
            <p:nvPr/>
          </p:nvSpPr>
          <p:spPr>
            <a:xfrm>
              <a:off x="6622178" y="5314678"/>
              <a:ext cx="2377567" cy="685800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>
              <a:solidFill>
                <a:srgbClr val="3F8E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556BDDEF-25B1-4F88-BDAD-CE1480B48EB0}"/>
                </a:ext>
              </a:extLst>
            </p:cNvPr>
            <p:cNvSpPr/>
            <p:nvPr/>
          </p:nvSpPr>
          <p:spPr>
            <a:xfrm>
              <a:off x="6622178" y="6111156"/>
              <a:ext cx="2377567" cy="685800"/>
            </a:xfrm>
            <a:prstGeom prst="roundRect">
              <a:avLst>
                <a:gd name="adj" fmla="val 6222"/>
              </a:avLst>
            </a:prstGeom>
            <a:solidFill>
              <a:schemeClr val="bg1"/>
            </a:solidFill>
            <a:ln>
              <a:solidFill>
                <a:srgbClr val="3F8E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C5B5EE1-2086-40AA-99FD-4BCEAB7611D8}"/>
                </a:ext>
              </a:extLst>
            </p:cNvPr>
            <p:cNvSpPr/>
            <p:nvPr/>
          </p:nvSpPr>
          <p:spPr>
            <a:xfrm>
              <a:off x="6622178" y="6907634"/>
              <a:ext cx="2377567" cy="685800"/>
            </a:xfrm>
            <a:prstGeom prst="roundRect">
              <a:avLst>
                <a:gd name="adj" fmla="val 5334"/>
              </a:avLst>
            </a:prstGeom>
            <a:solidFill>
              <a:schemeClr val="bg1"/>
            </a:solidFill>
            <a:ln>
              <a:solidFill>
                <a:srgbClr val="3F8E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5F7B7941-7D55-436D-A528-DFA1EF5AC00B}"/>
                </a:ext>
              </a:extLst>
            </p:cNvPr>
            <p:cNvSpPr/>
            <p:nvPr/>
          </p:nvSpPr>
          <p:spPr>
            <a:xfrm>
              <a:off x="9661986" y="3603800"/>
              <a:ext cx="2851150" cy="4777732"/>
            </a:xfrm>
            <a:prstGeom prst="roundRect">
              <a:avLst>
                <a:gd name="adj" fmla="val 3808"/>
              </a:avLst>
            </a:prstGeom>
            <a:solidFill>
              <a:srgbClr val="CEE9CF"/>
            </a:solidFill>
            <a:ln>
              <a:solidFill>
                <a:srgbClr val="61B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02BF167-08F0-43D9-B997-C43917922437}"/>
                </a:ext>
              </a:extLst>
            </p:cNvPr>
            <p:cNvSpPr/>
            <p:nvPr/>
          </p:nvSpPr>
          <p:spPr>
            <a:xfrm>
              <a:off x="9892111" y="4544485"/>
              <a:ext cx="2377567" cy="685800"/>
            </a:xfrm>
            <a:prstGeom prst="roundRect">
              <a:avLst>
                <a:gd name="adj" fmla="val 6223"/>
              </a:avLst>
            </a:prstGeom>
            <a:solidFill>
              <a:schemeClr val="bg1"/>
            </a:solidFill>
            <a:ln>
              <a:solidFill>
                <a:srgbClr val="61B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32D907B2-95D4-444D-B36F-150457CEC3AC}"/>
                </a:ext>
              </a:extLst>
            </p:cNvPr>
            <p:cNvSpPr/>
            <p:nvPr/>
          </p:nvSpPr>
          <p:spPr>
            <a:xfrm>
              <a:off x="9892111" y="5340963"/>
              <a:ext cx="2377567" cy="685800"/>
            </a:xfrm>
            <a:prstGeom prst="roundRect">
              <a:avLst>
                <a:gd name="adj" fmla="val 5334"/>
              </a:avLst>
            </a:prstGeom>
            <a:solidFill>
              <a:schemeClr val="bg1"/>
            </a:solidFill>
            <a:ln>
              <a:solidFill>
                <a:srgbClr val="61B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9F66B46-2072-44D4-B169-DE9672D5CBDF}"/>
                </a:ext>
              </a:extLst>
            </p:cNvPr>
            <p:cNvSpPr/>
            <p:nvPr/>
          </p:nvSpPr>
          <p:spPr>
            <a:xfrm>
              <a:off x="9892111" y="6137441"/>
              <a:ext cx="2377567" cy="685800"/>
            </a:xfrm>
            <a:prstGeom prst="roundRect">
              <a:avLst>
                <a:gd name="adj" fmla="val 5334"/>
              </a:avLst>
            </a:prstGeom>
            <a:solidFill>
              <a:schemeClr val="bg1"/>
            </a:solidFill>
            <a:ln>
              <a:solidFill>
                <a:srgbClr val="61B0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FF4A4646-1591-4010-A11F-6DF7CC0F8E3B}"/>
                </a:ext>
              </a:extLst>
            </p:cNvPr>
            <p:cNvSpPr/>
            <p:nvPr/>
          </p:nvSpPr>
          <p:spPr>
            <a:xfrm>
              <a:off x="12938586" y="3603800"/>
              <a:ext cx="2851150" cy="4777732"/>
            </a:xfrm>
            <a:prstGeom prst="roundRect">
              <a:avLst>
                <a:gd name="adj" fmla="val 4214"/>
              </a:avLst>
            </a:prstGeom>
            <a:solidFill>
              <a:srgbClr val="FFECB3"/>
            </a:solidFill>
            <a:ln>
              <a:solidFill>
                <a:srgbClr val="FAB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45038B4D-B06B-49FA-A24D-9FF21C0991F1}"/>
                </a:ext>
              </a:extLst>
            </p:cNvPr>
            <p:cNvSpPr/>
            <p:nvPr/>
          </p:nvSpPr>
          <p:spPr>
            <a:xfrm>
              <a:off x="13175378" y="4551768"/>
              <a:ext cx="2377567" cy="685800"/>
            </a:xfrm>
            <a:prstGeom prst="roundRect">
              <a:avLst>
                <a:gd name="adj" fmla="val 5334"/>
              </a:avLst>
            </a:prstGeom>
            <a:solidFill>
              <a:schemeClr val="bg1"/>
            </a:solidFill>
            <a:ln>
              <a:solidFill>
                <a:srgbClr val="FAB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C7CEBDAF-F2DA-4C53-B4D5-9118ED7E5902}"/>
                </a:ext>
              </a:extLst>
            </p:cNvPr>
            <p:cNvSpPr/>
            <p:nvPr/>
          </p:nvSpPr>
          <p:spPr>
            <a:xfrm>
              <a:off x="13175378" y="5348246"/>
              <a:ext cx="2377567" cy="846265"/>
            </a:xfrm>
            <a:prstGeom prst="roundRect">
              <a:avLst>
                <a:gd name="adj" fmla="val 3939"/>
              </a:avLst>
            </a:prstGeom>
            <a:solidFill>
              <a:schemeClr val="bg1"/>
            </a:solidFill>
            <a:ln>
              <a:solidFill>
                <a:srgbClr val="FAB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1FA49436-2C74-43D6-B75F-D01472F59C10}"/>
                </a:ext>
              </a:extLst>
            </p:cNvPr>
            <p:cNvSpPr/>
            <p:nvPr/>
          </p:nvSpPr>
          <p:spPr>
            <a:xfrm>
              <a:off x="13175377" y="6305189"/>
              <a:ext cx="2377567" cy="1288246"/>
            </a:xfrm>
            <a:prstGeom prst="roundRect">
              <a:avLst>
                <a:gd name="adj" fmla="val 2724"/>
              </a:avLst>
            </a:prstGeom>
            <a:solidFill>
              <a:schemeClr val="bg1"/>
            </a:solidFill>
            <a:ln>
              <a:solidFill>
                <a:srgbClr val="FAB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09DB214-2950-4987-A4A6-108C2A1CA6E4}"/>
                </a:ext>
              </a:extLst>
            </p:cNvPr>
            <p:cNvSpPr txBox="1"/>
            <p:nvPr/>
          </p:nvSpPr>
          <p:spPr>
            <a:xfrm>
              <a:off x="6385386" y="3732606"/>
              <a:ext cx="285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01579B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Models</a:t>
              </a:r>
              <a:endParaRPr lang="ko-KR" altLang="en-US" sz="2000" dirty="0">
                <a:solidFill>
                  <a:srgbClr val="01579B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4E42E2-C0B4-4E02-98E7-520FA2DF35FF}"/>
                </a:ext>
              </a:extLst>
            </p:cNvPr>
            <p:cNvSpPr txBox="1"/>
            <p:nvPr/>
          </p:nvSpPr>
          <p:spPr>
            <a:xfrm>
              <a:off x="9661986" y="3738410"/>
              <a:ext cx="285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126F62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Controllers</a:t>
              </a:r>
              <a:endParaRPr lang="ko-KR" altLang="en-US" sz="2000" dirty="0">
                <a:solidFill>
                  <a:srgbClr val="126F62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6DB009-4D2F-4380-93EC-3AE99C54E121}"/>
                </a:ext>
              </a:extLst>
            </p:cNvPr>
            <p:cNvSpPr txBox="1"/>
            <p:nvPr/>
          </p:nvSpPr>
          <p:spPr>
            <a:xfrm>
              <a:off x="12938586" y="3738410"/>
              <a:ext cx="2851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E64624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Views</a:t>
              </a:r>
              <a:endParaRPr lang="ko-KR" altLang="en-US" sz="2000" dirty="0">
                <a:solidFill>
                  <a:srgbClr val="E64624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18FB63-505B-439E-AE36-CC10B72F9121}"/>
                </a:ext>
              </a:extLst>
            </p:cNvPr>
            <p:cNvSpPr txBox="1"/>
            <p:nvPr/>
          </p:nvSpPr>
          <p:spPr>
            <a:xfrm>
              <a:off x="6385385" y="4103446"/>
              <a:ext cx="2851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데이터 및 비즈니스 로직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7CEBA5-DBC5-4139-84AC-2DD9300DE60A}"/>
                </a:ext>
              </a:extLst>
            </p:cNvPr>
            <p:cNvSpPr txBox="1"/>
            <p:nvPr/>
          </p:nvSpPr>
          <p:spPr>
            <a:xfrm>
              <a:off x="9661987" y="4103446"/>
              <a:ext cx="2851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비즈니스 로직과 </a:t>
              </a:r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UI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연결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A7A699C-427F-4EAB-8572-1ADFEC858ED8}"/>
                </a:ext>
              </a:extLst>
            </p:cNvPr>
            <p:cNvSpPr txBox="1"/>
            <p:nvPr/>
          </p:nvSpPr>
          <p:spPr>
            <a:xfrm>
              <a:off x="12945255" y="4103446"/>
              <a:ext cx="2851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UI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관련 코드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9FF1F08-D93E-4C1A-89E0-4503B24F60C7}"/>
                </a:ext>
              </a:extLst>
            </p:cNvPr>
            <p:cNvSpPr txBox="1"/>
            <p:nvPr/>
          </p:nvSpPr>
          <p:spPr>
            <a:xfrm>
              <a:off x="6622177" y="4575271"/>
              <a:ext cx="23775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database.py</a:t>
              </a:r>
              <a:endParaRPr lang="ko-KR" altLang="en-US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00FCC9-DB96-479F-8F4B-7B2D92A8932F}"/>
                </a:ext>
              </a:extLst>
            </p:cNvPr>
            <p:cNvSpPr txBox="1"/>
            <p:nvPr/>
          </p:nvSpPr>
          <p:spPr>
            <a:xfrm>
              <a:off x="6622178" y="4839153"/>
              <a:ext cx="2377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DB </a:t>
              </a:r>
              <a:r>
                <a:rPr lang="ko-KR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연결 및 쿼리 처리</a:t>
              </a: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98B2029E-9229-460C-8785-313432E2299C}"/>
                </a:ext>
              </a:extLst>
            </p:cNvPr>
            <p:cNvGrpSpPr/>
            <p:nvPr/>
          </p:nvGrpSpPr>
          <p:grpSpPr>
            <a:xfrm>
              <a:off x="6615510" y="5371748"/>
              <a:ext cx="2377568" cy="571659"/>
              <a:chOff x="4691316" y="5143500"/>
              <a:chExt cx="2377568" cy="57165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8842C2-13EA-4653-B860-49C1CE56E6BD}"/>
                  </a:ext>
                </a:extLst>
              </p:cNvPr>
              <p:cNvSpPr txBox="1"/>
              <p:nvPr/>
            </p:nvSpPr>
            <p:spPr>
              <a:xfrm>
                <a:off x="4691316" y="5143500"/>
                <a:ext cx="23775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ssh_client.py</a:t>
                </a:r>
                <a:endParaRPr lang="ko-KR" altLang="en-US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FE650AC-53D1-4D86-A8AA-BCA4728311A7}"/>
                  </a:ext>
                </a:extLst>
              </p:cNvPr>
              <p:cNvSpPr txBox="1"/>
              <p:nvPr/>
            </p:nvSpPr>
            <p:spPr>
              <a:xfrm>
                <a:off x="4691317" y="5407382"/>
                <a:ext cx="2377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SSH/SFTP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파일 전송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E7C9B0F-3B92-4DBF-B644-4A7E00ED56AF}"/>
                </a:ext>
              </a:extLst>
            </p:cNvPr>
            <p:cNvGrpSpPr/>
            <p:nvPr/>
          </p:nvGrpSpPr>
          <p:grpSpPr>
            <a:xfrm>
              <a:off x="6622177" y="6168225"/>
              <a:ext cx="2377568" cy="571659"/>
              <a:chOff x="4691316" y="5143500"/>
              <a:chExt cx="2377568" cy="571659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664DED4-956B-4724-98CA-942337649FDA}"/>
                  </a:ext>
                </a:extLst>
              </p:cNvPr>
              <p:cNvSpPr txBox="1"/>
              <p:nvPr/>
            </p:nvSpPr>
            <p:spPr>
              <a:xfrm>
                <a:off x="4691316" y="5143500"/>
                <a:ext cx="23775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data_processor.py</a:t>
                </a:r>
                <a:endParaRPr lang="ko-KR" altLang="en-US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C014224-FFF4-40CE-92E7-8015B758A726}"/>
                  </a:ext>
                </a:extLst>
              </p:cNvPr>
              <p:cNvSpPr txBox="1"/>
              <p:nvPr/>
            </p:nvSpPr>
            <p:spPr>
              <a:xfrm>
                <a:off x="4691317" y="5407382"/>
                <a:ext cx="2377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XML </a:t>
                </a:r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파싱 및 데이터 처리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5EB73C24-09E8-46C4-8E0E-BB79A608FD47}"/>
                </a:ext>
              </a:extLst>
            </p:cNvPr>
            <p:cNvGrpSpPr/>
            <p:nvPr/>
          </p:nvGrpSpPr>
          <p:grpSpPr>
            <a:xfrm>
              <a:off x="6622177" y="6964703"/>
              <a:ext cx="2377568" cy="571659"/>
              <a:chOff x="4691316" y="5143500"/>
              <a:chExt cx="2377568" cy="571659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19781CD-DDE8-4D4C-B5DD-5EC2449C57D5}"/>
                  </a:ext>
                </a:extLst>
              </p:cNvPr>
              <p:cNvSpPr txBox="1"/>
              <p:nvPr/>
            </p:nvSpPr>
            <p:spPr>
              <a:xfrm>
                <a:off x="4691316" y="5143500"/>
                <a:ext cx="23775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scheduler.py</a:t>
                </a:r>
                <a:endParaRPr lang="ko-KR" altLang="en-US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93CE448-2CA2-4CA8-9FDB-52B42936118F}"/>
                  </a:ext>
                </a:extLst>
              </p:cNvPr>
              <p:cNvSpPr txBox="1"/>
              <p:nvPr/>
            </p:nvSpPr>
            <p:spPr>
              <a:xfrm>
                <a:off x="4691317" y="5407382"/>
                <a:ext cx="2377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자동화 작업 스케줄링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C767EBE-6C9F-40BC-9DBB-416FBE231378}"/>
                </a:ext>
              </a:extLst>
            </p:cNvPr>
            <p:cNvSpPr txBox="1"/>
            <p:nvPr/>
          </p:nvSpPr>
          <p:spPr>
            <a:xfrm>
              <a:off x="6521592" y="7682613"/>
              <a:ext cx="2572070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01579B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</a:t>
              </a:r>
              <a:r>
                <a:rPr lang="ko-KR" altLang="en-US" sz="1400" dirty="0">
                  <a:solidFill>
                    <a:srgbClr val="01579B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데이터베이스 및 서버 통신</a:t>
              </a:r>
              <a:endParaRPr lang="en-US" altLang="ko-KR" sz="1400" dirty="0">
                <a:solidFill>
                  <a:srgbClr val="01579B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lang="en-US" altLang="ko-KR" sz="300" dirty="0">
                <a:solidFill>
                  <a:srgbClr val="01579B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400" dirty="0">
                  <a:solidFill>
                    <a:srgbClr val="01579B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</a:t>
              </a:r>
              <a:r>
                <a:rPr lang="ko-KR" altLang="en-US" sz="1400" dirty="0">
                  <a:solidFill>
                    <a:srgbClr val="01579B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데이터 처리 및 변환 로직</a:t>
              </a:r>
              <a:endParaRPr lang="en-US" altLang="ko-KR" sz="1400" dirty="0">
                <a:solidFill>
                  <a:srgbClr val="01579B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5FF0C581-D0A0-4BD2-97A7-8F0C117FEEE4}"/>
                </a:ext>
              </a:extLst>
            </p:cNvPr>
            <p:cNvGrpSpPr/>
            <p:nvPr/>
          </p:nvGrpSpPr>
          <p:grpSpPr>
            <a:xfrm>
              <a:off x="9791527" y="4601555"/>
              <a:ext cx="2578734" cy="571659"/>
              <a:chOff x="4590733" y="5143500"/>
              <a:chExt cx="2578734" cy="571659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ECBF353-1D8E-4A37-BB20-BE39B033444F}"/>
                  </a:ext>
                </a:extLst>
              </p:cNvPr>
              <p:cNvSpPr txBox="1"/>
              <p:nvPr/>
            </p:nvSpPr>
            <p:spPr>
              <a:xfrm>
                <a:off x="4590733" y="5143500"/>
                <a:ext cx="2578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connection_controller.py</a:t>
                </a:r>
                <a:endParaRPr lang="ko-KR" altLang="en-US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04169A-3FC9-417B-BCC3-E0953897EA64}"/>
                  </a:ext>
                </a:extLst>
              </p:cNvPr>
              <p:cNvSpPr txBox="1"/>
              <p:nvPr/>
            </p:nvSpPr>
            <p:spPr>
              <a:xfrm>
                <a:off x="4691317" y="5407382"/>
                <a:ext cx="2377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연결 상태 관리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1B98C76-E341-49E2-9527-9D22100B76C1}"/>
                </a:ext>
              </a:extLst>
            </p:cNvPr>
            <p:cNvGrpSpPr/>
            <p:nvPr/>
          </p:nvGrpSpPr>
          <p:grpSpPr>
            <a:xfrm>
              <a:off x="9791527" y="5400918"/>
              <a:ext cx="2578734" cy="571659"/>
              <a:chOff x="4590733" y="5143500"/>
              <a:chExt cx="2578734" cy="571659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65B1C19-E84E-43DA-9258-F48794D77E43}"/>
                  </a:ext>
                </a:extLst>
              </p:cNvPr>
              <p:cNvSpPr txBox="1"/>
              <p:nvPr/>
            </p:nvSpPr>
            <p:spPr>
              <a:xfrm>
                <a:off x="4590733" y="5143500"/>
                <a:ext cx="2578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execution_controller.py</a:t>
                </a:r>
                <a:endParaRPr lang="ko-KR" altLang="en-US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A34178E-AFD7-4C32-B76C-9865CE645520}"/>
                  </a:ext>
                </a:extLst>
              </p:cNvPr>
              <p:cNvSpPr txBox="1"/>
              <p:nvPr/>
            </p:nvSpPr>
            <p:spPr>
              <a:xfrm>
                <a:off x="4691317" y="5407382"/>
                <a:ext cx="2377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작업 실행 및 모니터링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BC74836-D159-4E1B-BC0B-4604A912A1B1}"/>
                </a:ext>
              </a:extLst>
            </p:cNvPr>
            <p:cNvGrpSpPr/>
            <p:nvPr/>
          </p:nvGrpSpPr>
          <p:grpSpPr>
            <a:xfrm>
              <a:off x="9892110" y="6194511"/>
              <a:ext cx="2377568" cy="571659"/>
              <a:chOff x="4691316" y="5143500"/>
              <a:chExt cx="2377568" cy="571659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3885C09-0688-4164-B572-A1D70474350C}"/>
                  </a:ext>
                </a:extLst>
              </p:cNvPr>
              <p:cNvSpPr txBox="1"/>
              <p:nvPr/>
            </p:nvSpPr>
            <p:spPr>
              <a:xfrm>
                <a:off x="4691316" y="5143500"/>
                <a:ext cx="23775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settings_controller.py</a:t>
                </a:r>
                <a:endParaRPr lang="ko-KR" altLang="en-US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1BBC031-75D8-435A-9916-27C77AD2F72F}"/>
                  </a:ext>
                </a:extLst>
              </p:cNvPr>
              <p:cNvSpPr txBox="1"/>
              <p:nvPr/>
            </p:nvSpPr>
            <p:spPr>
              <a:xfrm>
                <a:off x="4691317" y="5407382"/>
                <a:ext cx="2377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설정 정보 관리</a:t>
                </a: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0418B09-E681-4F1A-A096-FAE60A3E1503}"/>
                </a:ext>
              </a:extLst>
            </p:cNvPr>
            <p:cNvSpPr txBox="1"/>
            <p:nvPr/>
          </p:nvSpPr>
          <p:spPr>
            <a:xfrm>
              <a:off x="9798195" y="7098893"/>
              <a:ext cx="257206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126F62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Model</a:t>
              </a:r>
              <a:r>
                <a:rPr lang="ko-KR" altLang="en-US" sz="1400" dirty="0">
                  <a:solidFill>
                    <a:srgbClr val="126F62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과 </a:t>
              </a:r>
              <a:r>
                <a:rPr lang="en-US" altLang="ko-KR" sz="1400" dirty="0">
                  <a:solidFill>
                    <a:srgbClr val="126F62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View</a:t>
              </a:r>
              <a:r>
                <a:rPr lang="ko-KR" altLang="en-US" sz="1400" dirty="0">
                  <a:solidFill>
                    <a:srgbClr val="126F62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간 흐름 제어</a:t>
              </a:r>
              <a:endParaRPr lang="en-US" altLang="ko-KR" sz="1400" dirty="0">
                <a:solidFill>
                  <a:srgbClr val="126F6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lang="en-US" altLang="ko-KR" sz="300" dirty="0">
                <a:solidFill>
                  <a:srgbClr val="126F6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400" dirty="0">
                  <a:solidFill>
                    <a:srgbClr val="126F62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</a:t>
              </a:r>
              <a:r>
                <a:rPr lang="ko-KR" altLang="en-US" sz="1400" dirty="0">
                  <a:solidFill>
                    <a:srgbClr val="126F62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사용자 액션에 따른 이벤트 처리</a:t>
              </a:r>
              <a:endParaRPr lang="en-US" altLang="ko-KR" sz="1400" dirty="0">
                <a:solidFill>
                  <a:srgbClr val="126F6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lang="en-US" altLang="ko-KR" sz="300" dirty="0">
                <a:solidFill>
                  <a:srgbClr val="126F6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400" dirty="0">
                  <a:solidFill>
                    <a:srgbClr val="126F62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</a:t>
              </a:r>
              <a:r>
                <a:rPr lang="ko-KR" altLang="en-US" sz="1400" dirty="0">
                  <a:solidFill>
                    <a:srgbClr val="126F62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비즈니스 로직 조정 및 호출</a:t>
              </a:r>
              <a:endParaRPr lang="en-US" altLang="ko-KR" sz="1400" dirty="0">
                <a:solidFill>
                  <a:srgbClr val="126F6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lang="en-US" altLang="ko-KR" sz="300" dirty="0">
                <a:solidFill>
                  <a:srgbClr val="126F6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400" dirty="0">
                  <a:solidFill>
                    <a:srgbClr val="126F62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</a:t>
              </a:r>
              <a:r>
                <a:rPr lang="ko-KR" altLang="en-US" sz="1400" dirty="0">
                  <a:solidFill>
                    <a:srgbClr val="126F62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오류 처리 및 상태 관리</a:t>
              </a:r>
              <a:endParaRPr lang="en-US" altLang="ko-KR" sz="1400" dirty="0">
                <a:solidFill>
                  <a:srgbClr val="126F62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331EC2E-3693-4633-B5B5-C2471279496C}"/>
                </a:ext>
              </a:extLst>
            </p:cNvPr>
            <p:cNvGrpSpPr/>
            <p:nvPr/>
          </p:nvGrpSpPr>
          <p:grpSpPr>
            <a:xfrm>
              <a:off x="13074794" y="4609293"/>
              <a:ext cx="2578734" cy="571659"/>
              <a:chOff x="4590733" y="5143500"/>
              <a:chExt cx="2578734" cy="571659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0FF798-4AFC-4F07-B932-C8A0848B2A49}"/>
                  </a:ext>
                </a:extLst>
              </p:cNvPr>
              <p:cNvSpPr txBox="1"/>
              <p:nvPr/>
            </p:nvSpPr>
            <p:spPr>
              <a:xfrm>
                <a:off x="4590733" y="5143500"/>
                <a:ext cx="25787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app.py</a:t>
                </a:r>
                <a:endParaRPr lang="ko-KR" altLang="en-US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8875170-FB37-4254-BC07-6BF0EFB11910}"/>
                  </a:ext>
                </a:extLst>
              </p:cNvPr>
              <p:cNvSpPr txBox="1"/>
              <p:nvPr/>
            </p:nvSpPr>
            <p:spPr>
              <a:xfrm>
                <a:off x="4691317" y="5407382"/>
                <a:ext cx="23775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메인 애플리케이션 윈도우</a:t>
                </a:r>
                <a:endParaRPr lang="en-US" altLang="ko-KR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B3A7A42-141D-4F0E-8C35-3EFD6C8D7522}"/>
                </a:ext>
              </a:extLst>
            </p:cNvPr>
            <p:cNvSpPr txBox="1"/>
            <p:nvPr/>
          </p:nvSpPr>
          <p:spPr>
            <a:xfrm>
              <a:off x="13074794" y="5395661"/>
              <a:ext cx="2578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run_tab</a:t>
              </a:r>
              <a:r>
                <a:rPr lang="en-US" altLang="ko-KR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/</a:t>
              </a:r>
              <a:endParaRPr lang="ko-KR" altLang="en-US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586F33C-4D24-458D-A772-A9B0F050DA9C}"/>
                </a:ext>
              </a:extLst>
            </p:cNvPr>
            <p:cNvSpPr txBox="1"/>
            <p:nvPr/>
          </p:nvSpPr>
          <p:spPr>
            <a:xfrm>
              <a:off x="13208461" y="5673410"/>
              <a:ext cx="1404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online_view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offline_view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EC5B7D-6AC2-4F70-8B42-B098BA91AA4D}"/>
                </a:ext>
              </a:extLst>
            </p:cNvPr>
            <p:cNvSpPr txBox="1"/>
            <p:nvPr/>
          </p:nvSpPr>
          <p:spPr>
            <a:xfrm>
              <a:off x="14284374" y="5687685"/>
              <a:ext cx="12862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온라인 모드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algn="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오프라인 모드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99A936A-D75A-4E44-964D-D5A7F0218E38}"/>
                </a:ext>
              </a:extLst>
            </p:cNvPr>
            <p:cNvSpPr txBox="1"/>
            <p:nvPr/>
          </p:nvSpPr>
          <p:spPr>
            <a:xfrm>
              <a:off x="13074794" y="6347000"/>
              <a:ext cx="25787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err="1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manage_tab</a:t>
              </a:r>
              <a:r>
                <a:rPr lang="en-US" altLang="ko-KR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/</a:t>
              </a:r>
              <a:endParaRPr lang="ko-KR" altLang="en-US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4E37CAE4-C4BB-4C52-B5D2-7EC517AAED28}"/>
                </a:ext>
              </a:extLst>
            </p:cNvPr>
            <p:cNvSpPr txBox="1"/>
            <p:nvPr/>
          </p:nvSpPr>
          <p:spPr>
            <a:xfrm>
              <a:off x="13208461" y="6647384"/>
              <a:ext cx="20142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connection_view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table_into_view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auto_config_view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column_mapping_view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7C03D6F-8564-4204-8CE6-23EDA2067DB9}"/>
                </a:ext>
              </a:extLst>
            </p:cNvPr>
            <p:cNvSpPr txBox="1"/>
            <p:nvPr/>
          </p:nvSpPr>
          <p:spPr>
            <a:xfrm>
              <a:off x="14445378" y="6661659"/>
              <a:ext cx="112528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접속 정보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algn="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테이블 정보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algn="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자동화 설정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algn="r"/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컬럼 매핑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157F4F-BD46-42E6-A2D4-D68157F09B79}"/>
                </a:ext>
              </a:extLst>
            </p:cNvPr>
            <p:cNvSpPr txBox="1"/>
            <p:nvPr/>
          </p:nvSpPr>
          <p:spPr>
            <a:xfrm>
              <a:off x="13098820" y="7682613"/>
              <a:ext cx="2690916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EA5E39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</a:t>
              </a:r>
              <a:r>
                <a:rPr lang="ko-KR" altLang="en-US" sz="1400" dirty="0">
                  <a:solidFill>
                    <a:srgbClr val="EA5E39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사용자 인터페이스 구성 요소</a:t>
              </a:r>
              <a:endParaRPr lang="en-US" altLang="ko-KR" sz="1400" dirty="0">
                <a:solidFill>
                  <a:srgbClr val="EA5E39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lang="en-US" altLang="ko-KR" sz="300" dirty="0">
                <a:solidFill>
                  <a:srgbClr val="EA5E39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400" dirty="0">
                  <a:solidFill>
                    <a:srgbClr val="EA5E39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</a:t>
              </a:r>
              <a:r>
                <a:rPr lang="ko-KR" altLang="en-US" sz="1400" dirty="0">
                  <a:solidFill>
                    <a:srgbClr val="EA5E39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사용자 입력 처리 및 이벤트 바인딩</a:t>
              </a:r>
              <a:endParaRPr lang="en-US" altLang="ko-KR" sz="1400" dirty="0">
                <a:solidFill>
                  <a:srgbClr val="EA5E39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B170AD12-742C-4A9A-8756-CDD230168D2B}"/>
                </a:ext>
              </a:extLst>
            </p:cNvPr>
            <p:cNvCxnSpPr/>
            <p:nvPr/>
          </p:nvCxnSpPr>
          <p:spPr>
            <a:xfrm>
              <a:off x="9236536" y="5992666"/>
              <a:ext cx="42545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44728704-3FB6-45B2-9CB3-1938EE4EB028}"/>
                </a:ext>
              </a:extLst>
            </p:cNvPr>
            <p:cNvCxnSpPr/>
            <p:nvPr/>
          </p:nvCxnSpPr>
          <p:spPr>
            <a:xfrm>
              <a:off x="12513136" y="5992666"/>
              <a:ext cx="425450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A2DC5741-2194-4DBB-87EB-D95FB8C4A209}"/>
                </a:ext>
              </a:extLst>
            </p:cNvPr>
            <p:cNvCxnSpPr>
              <a:stCxn id="14" idx="2"/>
              <a:endCxn id="17" idx="2"/>
            </p:cNvCxnSpPr>
            <p:nvPr/>
          </p:nvCxnSpPr>
          <p:spPr>
            <a:xfrm rot="16200000" flipH="1">
              <a:off x="11087561" y="5104932"/>
              <a:ext cx="12700" cy="6553200"/>
            </a:xfrm>
            <a:prstGeom prst="bentConnector3">
              <a:avLst>
                <a:gd name="adj1" fmla="val 1982283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EA87AE77-0210-47E6-8DDC-456F25032209}"/>
              </a:ext>
            </a:extLst>
          </p:cNvPr>
          <p:cNvGrpSpPr/>
          <p:nvPr/>
        </p:nvGrpSpPr>
        <p:grpSpPr>
          <a:xfrm>
            <a:off x="1524000" y="3603800"/>
            <a:ext cx="2784476" cy="4945610"/>
            <a:chOff x="2660189" y="3603800"/>
            <a:chExt cx="2784476" cy="4945610"/>
          </a:xfrm>
        </p:grpSpPr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F4155CD2-A956-4B87-A2DF-6539717C9D00}"/>
                </a:ext>
              </a:extLst>
            </p:cNvPr>
            <p:cNvSpPr/>
            <p:nvPr/>
          </p:nvSpPr>
          <p:spPr>
            <a:xfrm>
              <a:off x="2660189" y="3603800"/>
              <a:ext cx="2784476" cy="4945610"/>
            </a:xfrm>
            <a:prstGeom prst="roundRect">
              <a:avLst>
                <a:gd name="adj" fmla="val 3025"/>
              </a:avLst>
            </a:prstGeom>
            <a:solidFill>
              <a:srgbClr val="E8EAF6"/>
            </a:solidFill>
            <a:ln>
              <a:solidFill>
                <a:srgbClr val="6D7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820BB6EB-A251-42D3-B2DF-6E2FA9BF2927}"/>
                </a:ext>
              </a:extLst>
            </p:cNvPr>
            <p:cNvSpPr/>
            <p:nvPr/>
          </p:nvSpPr>
          <p:spPr>
            <a:xfrm>
              <a:off x="2954986" y="4513597"/>
              <a:ext cx="2194882" cy="1680913"/>
            </a:xfrm>
            <a:prstGeom prst="roundRect">
              <a:avLst>
                <a:gd name="adj" fmla="val 2944"/>
              </a:avLst>
            </a:prstGeom>
            <a:solidFill>
              <a:schemeClr val="bg1"/>
            </a:solidFill>
            <a:ln>
              <a:solidFill>
                <a:srgbClr val="6D7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30956A8-706D-4F82-B49A-B1DC91D37440}"/>
                </a:ext>
              </a:extLst>
            </p:cNvPr>
            <p:cNvSpPr txBox="1"/>
            <p:nvPr/>
          </p:nvSpPr>
          <p:spPr>
            <a:xfrm>
              <a:off x="2736387" y="3828990"/>
              <a:ext cx="263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2E388E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외부 시스템</a:t>
              </a:r>
            </a:p>
          </p:txBody>
        </p:sp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5B796003-65EB-42A9-8520-4610F5C59870}"/>
                </a:ext>
              </a:extLst>
            </p:cNvPr>
            <p:cNvSpPr/>
            <p:nvPr/>
          </p:nvSpPr>
          <p:spPr>
            <a:xfrm>
              <a:off x="2954986" y="6515100"/>
              <a:ext cx="2194882" cy="1686502"/>
            </a:xfrm>
            <a:prstGeom prst="roundRect">
              <a:avLst>
                <a:gd name="adj" fmla="val 2945"/>
              </a:avLst>
            </a:prstGeom>
            <a:solidFill>
              <a:schemeClr val="bg1"/>
            </a:solidFill>
            <a:ln>
              <a:solidFill>
                <a:srgbClr val="6D79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DCA3AF2-F5B2-43F9-A126-831320F16408}"/>
                </a:ext>
              </a:extLst>
            </p:cNvPr>
            <p:cNvSpPr txBox="1"/>
            <p:nvPr/>
          </p:nvSpPr>
          <p:spPr>
            <a:xfrm>
              <a:off x="2954986" y="4606376"/>
              <a:ext cx="2194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Linux </a:t>
              </a:r>
              <a:r>
                <a:rPr lang="ko-KR" altLang="en-US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서버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3331343-621D-4628-B732-CE8FF9AD7012}"/>
                </a:ext>
              </a:extLst>
            </p:cNvPr>
            <p:cNvSpPr txBox="1"/>
            <p:nvPr/>
          </p:nvSpPr>
          <p:spPr>
            <a:xfrm>
              <a:off x="3134264" y="5111737"/>
              <a:ext cx="18513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XML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파일 저장소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원천 데이터 관리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SFTP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접근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5C73CB0-B5F2-4912-8B29-9099BAC79CAB}"/>
                </a:ext>
              </a:extLst>
            </p:cNvPr>
            <p:cNvSpPr txBox="1"/>
            <p:nvPr/>
          </p:nvSpPr>
          <p:spPr>
            <a:xfrm>
              <a:off x="2954986" y="6617102"/>
              <a:ext cx="2194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Oracle DB</a:t>
              </a:r>
              <a:endParaRPr lang="ko-KR" altLang="en-US" sz="16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528DC7C-FA45-4909-84A1-9733ADB5BE9F}"/>
                </a:ext>
              </a:extLst>
            </p:cNvPr>
            <p:cNvSpPr txBox="1"/>
            <p:nvPr/>
          </p:nvSpPr>
          <p:spPr>
            <a:xfrm>
              <a:off x="3134264" y="7135371"/>
              <a:ext cx="18513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데이터 저장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메타데이터 관리</a:t>
              </a:r>
              <a:endPara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endParaRPr lang="en-US" altLang="ko-KR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* Merge </a:t>
              </a:r>
              <a:r>
                <a:rPr lang="ko-KR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쿼리 처리</a:t>
              </a:r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70003F9-5F73-4C3C-AC20-A74652515219}"/>
                </a:ext>
              </a:extLst>
            </p:cNvPr>
            <p:cNvCxnSpPr>
              <a:cxnSpLocks/>
            </p:cNvCxnSpPr>
            <p:nvPr/>
          </p:nvCxnSpPr>
          <p:spPr>
            <a:xfrm>
              <a:off x="3134264" y="5028334"/>
              <a:ext cx="1836326" cy="0"/>
            </a:xfrm>
            <a:prstGeom prst="line">
              <a:avLst/>
            </a:prstGeom>
            <a:ln w="12700">
              <a:solidFill>
                <a:srgbClr val="A7AE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7F3C313C-46FF-4F10-ACEF-EA83EBD997CD}"/>
                </a:ext>
              </a:extLst>
            </p:cNvPr>
            <p:cNvCxnSpPr>
              <a:cxnSpLocks/>
            </p:cNvCxnSpPr>
            <p:nvPr/>
          </p:nvCxnSpPr>
          <p:spPr>
            <a:xfrm>
              <a:off x="3134264" y="7045513"/>
              <a:ext cx="1836326" cy="0"/>
            </a:xfrm>
            <a:prstGeom prst="line">
              <a:avLst/>
            </a:prstGeom>
            <a:ln w="12700">
              <a:solidFill>
                <a:srgbClr val="A7AE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09FDA357-25CB-4999-BD0C-7EEE35B7558E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4013679" y="5354054"/>
            <a:ext cx="2371706" cy="0"/>
          </a:xfrm>
          <a:prstGeom prst="straightConnector1">
            <a:avLst/>
          </a:prstGeom>
          <a:ln w="38100">
            <a:solidFill>
              <a:srgbClr val="2E388E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C608272C-5673-4080-A75D-D8DE4E49049B}"/>
              </a:ext>
            </a:extLst>
          </p:cNvPr>
          <p:cNvSpPr txBox="1"/>
          <p:nvPr/>
        </p:nvSpPr>
        <p:spPr>
          <a:xfrm>
            <a:off x="3950034" y="7139827"/>
            <a:ext cx="237756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cx_Oracle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라이브러리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ctr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 삽입 및 조회</a:t>
            </a:r>
          </a:p>
        </p:txBody>
      </p: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8521469A-CB25-4FD6-B782-525DE73E7DD3}"/>
              </a:ext>
            </a:extLst>
          </p:cNvPr>
          <p:cNvCxnSpPr>
            <a:cxnSpLocks/>
          </p:cNvCxnSpPr>
          <p:nvPr/>
        </p:nvCxnSpPr>
        <p:spPr>
          <a:xfrm>
            <a:off x="4013679" y="7478383"/>
            <a:ext cx="2371706" cy="0"/>
          </a:xfrm>
          <a:prstGeom prst="straightConnector1">
            <a:avLst/>
          </a:prstGeom>
          <a:ln w="38100">
            <a:solidFill>
              <a:srgbClr val="2E388E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2A4DE2-61AB-4162-BA9D-DF784733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8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8" name="TextBox 8"/>
          <p:cNvSpPr txBox="1"/>
          <p:nvPr/>
        </p:nvSpPr>
        <p:spPr>
          <a:xfrm rot="5400000">
            <a:off x="15367000" y="3708400"/>
            <a:ext cx="4597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1600" dirty="0">
                <a:solidFill>
                  <a:srgbClr val="454545">
                    <a:alpha val="50196"/>
                  </a:srgbClr>
                </a:solidFill>
                <a:latin typeface="Pretendard Light"/>
              </a:rPr>
              <a:t>K-WATER DATA INSERTION PROGRAM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240A8BB3-AA7A-498B-A6D4-25BDC722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id="{B4E9F27D-7E94-4750-BD9F-F8D283608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sp>
        <p:nvSpPr>
          <p:cNvPr id="82" name="TextBox 7">
            <a:extLst>
              <a:ext uri="{FF2B5EF4-FFF2-40B4-BE49-F238E27FC236}">
                <a16:creationId xmlns:a16="http://schemas.microsoft.com/office/drawing/2014/main" id="{CCE6AA60-6DE9-4562-9345-E46EFA8E9D30}"/>
              </a:ext>
            </a:extLst>
          </p:cNvPr>
          <p:cNvSpPr txBox="1"/>
          <p:nvPr/>
        </p:nvSpPr>
        <p:spPr>
          <a:xfrm>
            <a:off x="1397000" y="1168400"/>
            <a:ext cx="11541586" cy="1066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99600"/>
              </a:lnSpc>
            </a:pPr>
            <a:r>
              <a:rPr lang="ko-KR" altLang="en-US" sz="6600" b="0" i="0" u="none" strike="noStrike" spc="-100" dirty="0">
                <a:solidFill>
                  <a:srgbClr val="005596"/>
                </a:solidFill>
                <a:ea typeface="Pretendard SemiBold"/>
              </a:rPr>
              <a:t>프로그램 아키텍처</a:t>
            </a:r>
            <a:r>
              <a:rPr lang="ko-KR" altLang="en-US" sz="66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데이터베이스 </a:t>
            </a:r>
            <a:r>
              <a:rPr lang="en-US" altLang="ko-KR" sz="2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ERD</a:t>
            </a:r>
            <a:endParaRPr lang="en-US" sz="2800" b="0" i="0" u="none" strike="noStrike" spc="-100" dirty="0">
              <a:solidFill>
                <a:srgbClr val="005596"/>
              </a:solidFill>
              <a:latin typeface="Pretendard SemiBold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932764-3B55-4486-879F-160A55E07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54182"/>
              </p:ext>
            </p:extLst>
          </p:nvPr>
        </p:nvGraphicFramePr>
        <p:xfrm>
          <a:off x="2925857" y="3543300"/>
          <a:ext cx="274319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7">
                  <a:extLst>
                    <a:ext uri="{9D8B030D-6E8A-4147-A177-3AD203B41FA5}">
                      <a16:colId xmlns:a16="http://schemas.microsoft.com/office/drawing/2014/main" val="305125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AUTO_CONFIG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A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1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[FK] TABLE_NM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5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SRC_PATH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10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DEST_PATH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1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AUTO_INTERVAL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3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DELETE_INTERVAL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LAST_TIMESTAMP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8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USE_YN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28281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1EAA24C-F706-425D-8F97-ED533CBCD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09803"/>
              </p:ext>
            </p:extLst>
          </p:nvPr>
        </p:nvGraphicFramePr>
        <p:xfrm>
          <a:off x="7421429" y="4009302"/>
          <a:ext cx="274092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0928">
                  <a:extLst>
                    <a:ext uri="{9D8B030D-6E8A-4147-A177-3AD203B41FA5}">
                      <a16:colId xmlns:a16="http://schemas.microsoft.com/office/drawing/2014/main" val="305125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TABLE_INFO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A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1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[PK] TABLE_NM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5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TABLE_DC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10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TABLE_OWNERSHIP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12091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821232-1F49-431F-85E1-B3AF7BDDA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141653"/>
              </p:ext>
            </p:extLst>
          </p:nvPr>
        </p:nvGraphicFramePr>
        <p:xfrm>
          <a:off x="11917454" y="2865472"/>
          <a:ext cx="271294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46">
                  <a:extLst>
                    <a:ext uri="{9D8B030D-6E8A-4147-A177-3AD203B41FA5}">
                      <a16:colId xmlns:a16="http://schemas.microsoft.com/office/drawing/2014/main" val="305125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TASK_LOG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A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1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[FK] TABLE_NM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5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[FK] FILE_NM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10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START_TIME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1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END_TIME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3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INSERT_CNT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9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ERROR_MSG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284294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C7DDEBC-8FA3-41B7-BCE9-D8DA53477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038618"/>
              </p:ext>
            </p:extLst>
          </p:nvPr>
        </p:nvGraphicFramePr>
        <p:xfrm>
          <a:off x="11917453" y="6424382"/>
          <a:ext cx="271294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945">
                  <a:extLst>
                    <a:ext uri="{9D8B030D-6E8A-4147-A177-3AD203B41FA5}">
                      <a16:colId xmlns:a16="http://schemas.microsoft.com/office/drawing/2014/main" val="305125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FILE_INFO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A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1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[PK] FILE_NM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5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[FK] TABLE_NM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10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INSERT_YN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1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DELETE_YN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33745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7E34CC5-7AC1-4412-8910-EB8E9EB15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626482"/>
              </p:ext>
            </p:extLst>
          </p:nvPr>
        </p:nvGraphicFramePr>
        <p:xfrm>
          <a:off x="7424151" y="6494762"/>
          <a:ext cx="273820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206">
                  <a:extLst>
                    <a:ext uri="{9D8B030D-6E8A-4147-A177-3AD203B41FA5}">
                      <a16:colId xmlns:a16="http://schemas.microsoft.com/office/drawing/2014/main" val="3051255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COL_MAPPING</a:t>
                      </a:r>
                      <a:endParaRPr lang="ko-KR" altLang="en-US" sz="2000" b="0" dirty="0">
                        <a:solidFill>
                          <a:schemeClr val="bg1"/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A3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31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[FK] TABLE_NM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65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DB_COL_NM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10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XML_COL_NM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31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DUP_CHECK_YN</a:t>
                      </a:r>
                      <a:endParaRPr lang="ko-KR" alt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533745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9BF3513-97AA-4795-AB12-95BCF0A0AE10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8791893" y="5594262"/>
            <a:ext cx="1361" cy="9005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771D46E-1EC2-49D2-A478-1E345E350EE0}"/>
              </a:ext>
            </a:extLst>
          </p:cNvPr>
          <p:cNvCxnSpPr>
            <a:cxnSpLocks/>
          </p:cNvCxnSpPr>
          <p:nvPr/>
        </p:nvCxnSpPr>
        <p:spPr>
          <a:xfrm flipH="1">
            <a:off x="5672910" y="4632942"/>
            <a:ext cx="174851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AAEA428-4CE2-44BC-8B30-D9C87E645BB7}"/>
              </a:ext>
            </a:extLst>
          </p:cNvPr>
          <p:cNvCxnSpPr/>
          <p:nvPr/>
        </p:nvCxnSpPr>
        <p:spPr>
          <a:xfrm>
            <a:off x="5825310" y="4492074"/>
            <a:ext cx="0" cy="26924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1DFE6A1-0116-439B-87F9-660D9B7D8A5E}"/>
              </a:ext>
            </a:extLst>
          </p:cNvPr>
          <p:cNvCxnSpPr>
            <a:cxnSpLocks/>
          </p:cNvCxnSpPr>
          <p:nvPr/>
        </p:nvCxnSpPr>
        <p:spPr>
          <a:xfrm flipH="1">
            <a:off x="8644029" y="6248382"/>
            <a:ext cx="147863" cy="24638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1C1D82A-E237-45EF-8BBA-A6AEE8B521D9}"/>
              </a:ext>
            </a:extLst>
          </p:cNvPr>
          <p:cNvCxnSpPr>
            <a:cxnSpLocks/>
          </p:cNvCxnSpPr>
          <p:nvPr/>
        </p:nvCxnSpPr>
        <p:spPr>
          <a:xfrm>
            <a:off x="8791892" y="6243337"/>
            <a:ext cx="156937" cy="2564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9D979F1-2148-40AC-A745-5B378FED7A1B}"/>
              </a:ext>
            </a:extLst>
          </p:cNvPr>
          <p:cNvCxnSpPr>
            <a:cxnSpLocks/>
          </p:cNvCxnSpPr>
          <p:nvPr/>
        </p:nvCxnSpPr>
        <p:spPr>
          <a:xfrm>
            <a:off x="10151655" y="5372470"/>
            <a:ext cx="1748519" cy="126273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A7A5995-42E1-4158-9E66-163C7280BFE8}"/>
              </a:ext>
            </a:extLst>
          </p:cNvPr>
          <p:cNvCxnSpPr>
            <a:cxnSpLocks/>
          </p:cNvCxnSpPr>
          <p:nvPr/>
        </p:nvCxnSpPr>
        <p:spPr>
          <a:xfrm>
            <a:off x="10151655" y="4622322"/>
            <a:ext cx="1748519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C160008-D2A8-4569-B19E-42AA888AACB0}"/>
              </a:ext>
            </a:extLst>
          </p:cNvPr>
          <p:cNvCxnSpPr>
            <a:cxnSpLocks/>
          </p:cNvCxnSpPr>
          <p:nvPr/>
        </p:nvCxnSpPr>
        <p:spPr>
          <a:xfrm flipV="1">
            <a:off x="11671574" y="4460962"/>
            <a:ext cx="228600" cy="1613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2C68CE4-68AD-4DEF-818D-A4FAF9BBCA26}"/>
              </a:ext>
            </a:extLst>
          </p:cNvPr>
          <p:cNvCxnSpPr>
            <a:cxnSpLocks/>
          </p:cNvCxnSpPr>
          <p:nvPr/>
        </p:nvCxnSpPr>
        <p:spPr>
          <a:xfrm>
            <a:off x="11671574" y="4622322"/>
            <a:ext cx="228600" cy="15345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2B7E062-CB4E-48D2-93AD-0734DBDCDFEE}"/>
              </a:ext>
            </a:extLst>
          </p:cNvPr>
          <p:cNvCxnSpPr>
            <a:cxnSpLocks/>
          </p:cNvCxnSpPr>
          <p:nvPr/>
        </p:nvCxnSpPr>
        <p:spPr>
          <a:xfrm flipV="1">
            <a:off x="11671574" y="6473842"/>
            <a:ext cx="228600" cy="16136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A562BB76-3678-40C0-8565-C9A2969E1763}"/>
              </a:ext>
            </a:extLst>
          </p:cNvPr>
          <p:cNvCxnSpPr>
            <a:cxnSpLocks/>
          </p:cNvCxnSpPr>
          <p:nvPr/>
        </p:nvCxnSpPr>
        <p:spPr>
          <a:xfrm>
            <a:off x="11671574" y="6635202"/>
            <a:ext cx="228600" cy="15345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8926155-EF82-4DC9-BB46-56A7516F73D1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13273925" y="5639152"/>
            <a:ext cx="2" cy="78523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ECACFD45-1F43-479A-B5D1-596F46472CD4}"/>
              </a:ext>
            </a:extLst>
          </p:cNvPr>
          <p:cNvCxnSpPr>
            <a:cxnSpLocks/>
          </p:cNvCxnSpPr>
          <p:nvPr/>
        </p:nvCxnSpPr>
        <p:spPr>
          <a:xfrm flipH="1" flipV="1">
            <a:off x="13121525" y="5639152"/>
            <a:ext cx="152400" cy="1969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5315724E-B5BF-4511-9C8F-13B1BA805E78}"/>
              </a:ext>
            </a:extLst>
          </p:cNvPr>
          <p:cNvCxnSpPr>
            <a:cxnSpLocks/>
          </p:cNvCxnSpPr>
          <p:nvPr/>
        </p:nvCxnSpPr>
        <p:spPr>
          <a:xfrm flipV="1">
            <a:off x="13273925" y="5639152"/>
            <a:ext cx="152400" cy="1969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EA9F9D-8B94-48AA-8231-D62D997D2F93}"/>
              </a:ext>
            </a:extLst>
          </p:cNvPr>
          <p:cNvSpPr/>
          <p:nvPr/>
        </p:nvSpPr>
        <p:spPr>
          <a:xfrm>
            <a:off x="2972226" y="2869168"/>
            <a:ext cx="2056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srgbClr val="FF572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* </a:t>
            </a:r>
            <a:r>
              <a:rPr lang="ko-KR" altLang="en-US" dirty="0">
                <a:solidFill>
                  <a:srgbClr val="FF572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관리 테이블만 작성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878771-6E4C-409A-97EF-8A6E1645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7" name="TextBox 7"/>
          <p:cNvSpPr txBox="1"/>
          <p:nvPr/>
        </p:nvSpPr>
        <p:spPr>
          <a:xfrm>
            <a:off x="1397000" y="1168400"/>
            <a:ext cx="13766800" cy="1066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99600"/>
              </a:lnSpc>
            </a:pPr>
            <a:r>
              <a:rPr lang="ko-KR" altLang="en-US" sz="6600" spc="-100" dirty="0">
                <a:solidFill>
                  <a:srgbClr val="005596"/>
                </a:solidFill>
                <a:ea typeface="Pretendard SemiBold"/>
              </a:rPr>
              <a:t>프로그램 화면 및 기능 </a:t>
            </a:r>
            <a:r>
              <a:rPr lang="ko-KR" altLang="en-US" sz="2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오프라인 모드</a:t>
            </a:r>
          </a:p>
        </p:txBody>
      </p:sp>
      <p:sp>
        <p:nvSpPr>
          <p:cNvPr id="8" name="TextBox 8"/>
          <p:cNvSpPr txBox="1"/>
          <p:nvPr/>
        </p:nvSpPr>
        <p:spPr>
          <a:xfrm rot="5400000">
            <a:off x="15367000" y="3708400"/>
            <a:ext cx="4597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1600" dirty="0">
                <a:solidFill>
                  <a:srgbClr val="454545">
                    <a:alpha val="50196"/>
                  </a:srgbClr>
                </a:solidFill>
                <a:latin typeface="Pretendard Light"/>
              </a:rPr>
              <a:t>K-WATER DATA INSERTION PROGRAM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240A8BB3-AA7A-498B-A6D4-25BDC722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id="{B4E9F27D-7E94-4750-BD9F-F8D28360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B1EDA20-6FF9-4199-AEF9-534F733FD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3162300"/>
            <a:ext cx="8064500" cy="6529332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57974F8-B89A-4E9D-8BE5-BBEB24AC5440}"/>
              </a:ext>
            </a:extLst>
          </p:cNvPr>
          <p:cNvSpPr/>
          <p:nvPr/>
        </p:nvSpPr>
        <p:spPr>
          <a:xfrm>
            <a:off x="1397000" y="2405714"/>
            <a:ext cx="15519400" cy="451786"/>
          </a:xfrm>
          <a:prstGeom prst="roundRect">
            <a:avLst>
              <a:gd name="adj" fmla="val 20849"/>
            </a:avLst>
          </a:prstGeom>
          <a:solidFill>
            <a:srgbClr val="FFF4E5"/>
          </a:solidFill>
          <a:ln>
            <a:solidFill>
              <a:srgbClr val="FFD3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EB7C4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오프라인 모드에서는 로컬 </a:t>
            </a:r>
            <a:r>
              <a:rPr lang="en-US" altLang="ko-KR" dirty="0">
                <a:solidFill>
                  <a:srgbClr val="EB7C4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XML </a:t>
            </a:r>
            <a:r>
              <a:rPr lang="ko-KR" altLang="en-US" dirty="0">
                <a:solidFill>
                  <a:srgbClr val="EB7C4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파일 파싱 및 </a:t>
            </a:r>
            <a:r>
              <a:rPr lang="en-US" altLang="ko-KR" dirty="0">
                <a:solidFill>
                  <a:srgbClr val="EB7C4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CSV </a:t>
            </a:r>
            <a:r>
              <a:rPr lang="ko-KR" altLang="en-US" dirty="0">
                <a:solidFill>
                  <a:srgbClr val="EB7C4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변환만 가능합니다</a:t>
            </a:r>
            <a:r>
              <a:rPr lang="en-US" altLang="ko-KR" dirty="0">
                <a:solidFill>
                  <a:srgbClr val="EB7C4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dirty="0">
                <a:solidFill>
                  <a:srgbClr val="EB7C4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서버 연결이 필요한 기능은 비활성화됩니다</a:t>
            </a:r>
            <a:r>
              <a:rPr lang="en-US" altLang="ko-KR" dirty="0">
                <a:solidFill>
                  <a:srgbClr val="EB7C4F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dirty="0">
              <a:solidFill>
                <a:srgbClr val="EB7C4F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C1E6BE-86D8-4870-B71B-3B0356E6E208}"/>
              </a:ext>
            </a:extLst>
          </p:cNvPr>
          <p:cNvGrpSpPr/>
          <p:nvPr/>
        </p:nvGrpSpPr>
        <p:grpSpPr>
          <a:xfrm>
            <a:off x="2651125" y="3314700"/>
            <a:ext cx="2590800" cy="457200"/>
            <a:chOff x="2514600" y="4229100"/>
            <a:chExt cx="2590800" cy="4572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41EBDFD-BBD4-4D12-897D-49A7FBA5BBA3}"/>
                </a:ext>
              </a:extLst>
            </p:cNvPr>
            <p:cNvSpPr/>
            <p:nvPr/>
          </p:nvSpPr>
          <p:spPr>
            <a:xfrm>
              <a:off x="2514600" y="4229100"/>
              <a:ext cx="213360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오프라인 모드로 동작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B730CC8-A7FC-42D1-8C23-DD3B9F4FE6F2}"/>
                </a:ext>
              </a:extLst>
            </p:cNvPr>
            <p:cNvCxnSpPr/>
            <p:nvPr/>
          </p:nvCxnSpPr>
          <p:spPr>
            <a:xfrm>
              <a:off x="46482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87A6E3A-837C-4CEA-95A6-163AEB69CD94}"/>
              </a:ext>
            </a:extLst>
          </p:cNvPr>
          <p:cNvGrpSpPr/>
          <p:nvPr/>
        </p:nvGrpSpPr>
        <p:grpSpPr>
          <a:xfrm>
            <a:off x="12954000" y="4381500"/>
            <a:ext cx="3276600" cy="457200"/>
            <a:chOff x="2057400" y="4229100"/>
            <a:chExt cx="2813050" cy="4572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103EF44-F9E0-4BCA-816C-85DB2A2941EF}"/>
                </a:ext>
              </a:extLst>
            </p:cNvPr>
            <p:cNvSpPr/>
            <p:nvPr/>
          </p:nvSpPr>
          <p:spPr>
            <a:xfrm>
              <a:off x="2514600" y="4229100"/>
              <a:ext cx="235585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XML</a:t>
              </a:r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파일 및 저장 경로 선택</a:t>
              </a: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5CFE2E23-9E3F-4DAD-B1AA-BFA5B28751A1}"/>
                </a:ext>
              </a:extLst>
            </p:cNvPr>
            <p:cNvCxnSpPr/>
            <p:nvPr/>
          </p:nvCxnSpPr>
          <p:spPr>
            <a:xfrm>
              <a:off x="20574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DBC0B49-0D74-4345-9E01-85DCC45C4ECF}"/>
              </a:ext>
            </a:extLst>
          </p:cNvPr>
          <p:cNvGrpSpPr/>
          <p:nvPr/>
        </p:nvGrpSpPr>
        <p:grpSpPr>
          <a:xfrm>
            <a:off x="12954000" y="5067300"/>
            <a:ext cx="3276600" cy="457200"/>
            <a:chOff x="2057400" y="4229100"/>
            <a:chExt cx="2813050" cy="457200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05CA738-9142-447A-9175-1BFD44C2C7E7}"/>
                </a:ext>
              </a:extLst>
            </p:cNvPr>
            <p:cNvSpPr/>
            <p:nvPr/>
          </p:nvSpPr>
          <p:spPr>
            <a:xfrm>
              <a:off x="2514600" y="4229100"/>
              <a:ext cx="235585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파싱 실행 시 자동 저장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E153AEC-A46A-47A8-AFE2-57002C02E615}"/>
                </a:ext>
              </a:extLst>
            </p:cNvPr>
            <p:cNvCxnSpPr/>
            <p:nvPr/>
          </p:nvCxnSpPr>
          <p:spPr>
            <a:xfrm>
              <a:off x="20574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18B4EC0-881F-4EFB-9F04-F4C932BB846F}"/>
              </a:ext>
            </a:extLst>
          </p:cNvPr>
          <p:cNvGrpSpPr/>
          <p:nvPr/>
        </p:nvGrpSpPr>
        <p:grpSpPr>
          <a:xfrm>
            <a:off x="2667000" y="6286500"/>
            <a:ext cx="2590800" cy="457200"/>
            <a:chOff x="2514600" y="4229100"/>
            <a:chExt cx="2590800" cy="45720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96A60629-4A97-4598-B67D-45D147E84A25}"/>
                </a:ext>
              </a:extLst>
            </p:cNvPr>
            <p:cNvSpPr/>
            <p:nvPr/>
          </p:nvSpPr>
          <p:spPr>
            <a:xfrm>
              <a:off x="2514600" y="4229100"/>
              <a:ext cx="213360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파싱 과정 확인</a:t>
              </a: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3A592AE-6247-43C4-981E-B8B44574D347}"/>
                </a:ext>
              </a:extLst>
            </p:cNvPr>
            <p:cNvCxnSpPr/>
            <p:nvPr/>
          </p:nvCxnSpPr>
          <p:spPr>
            <a:xfrm>
              <a:off x="46482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F659A63-FEC9-433B-AA45-62F6DD676BB4}"/>
              </a:ext>
            </a:extLst>
          </p:cNvPr>
          <p:cNvGrpSpPr/>
          <p:nvPr/>
        </p:nvGrpSpPr>
        <p:grpSpPr>
          <a:xfrm>
            <a:off x="2133600" y="8267700"/>
            <a:ext cx="3124200" cy="457200"/>
            <a:chOff x="1981200" y="4229100"/>
            <a:chExt cx="3124200" cy="457200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D59E0BDA-5BE2-4EE9-AC80-2C1742CBB0B3}"/>
                </a:ext>
              </a:extLst>
            </p:cNvPr>
            <p:cNvSpPr/>
            <p:nvPr/>
          </p:nvSpPr>
          <p:spPr>
            <a:xfrm>
              <a:off x="1981200" y="4229100"/>
              <a:ext cx="266700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파싱 결과 미리보기 테이블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C30332C-2826-4D40-B7CB-45E694792F5A}"/>
                </a:ext>
              </a:extLst>
            </p:cNvPr>
            <p:cNvCxnSpPr/>
            <p:nvPr/>
          </p:nvCxnSpPr>
          <p:spPr>
            <a:xfrm>
              <a:off x="46482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96785E-330F-48A9-AEE3-3F462FEB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8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7" name="TextBox 7"/>
          <p:cNvSpPr txBox="1"/>
          <p:nvPr/>
        </p:nvSpPr>
        <p:spPr>
          <a:xfrm>
            <a:off x="1397000" y="1168400"/>
            <a:ext cx="13766800" cy="1066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99600"/>
              </a:lnSpc>
            </a:pPr>
            <a:r>
              <a:rPr lang="ko-KR" altLang="en-US" sz="6600" spc="-100" dirty="0">
                <a:solidFill>
                  <a:srgbClr val="005596"/>
                </a:solidFill>
                <a:ea typeface="Pretendard SemiBold"/>
              </a:rPr>
              <a:t>프로그램 화면 및 기능 </a:t>
            </a:r>
            <a:r>
              <a:rPr lang="ko-KR" altLang="en-US" sz="2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온라인 모드</a:t>
            </a:r>
          </a:p>
        </p:txBody>
      </p:sp>
      <p:sp>
        <p:nvSpPr>
          <p:cNvPr id="8" name="TextBox 8"/>
          <p:cNvSpPr txBox="1"/>
          <p:nvPr/>
        </p:nvSpPr>
        <p:spPr>
          <a:xfrm rot="5400000">
            <a:off x="15367000" y="3708400"/>
            <a:ext cx="4597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1600" dirty="0">
                <a:solidFill>
                  <a:srgbClr val="454545">
                    <a:alpha val="50196"/>
                  </a:srgbClr>
                </a:solidFill>
                <a:latin typeface="Pretendard Light"/>
              </a:rPr>
              <a:t>K-WATER DATA INSERTION PROGRAM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240A8BB3-AA7A-498B-A6D4-25BDC722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id="{B4E9F27D-7E94-4750-BD9F-F8D28360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0B5FB4-9144-4426-8C08-82E9041A7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3162300"/>
            <a:ext cx="8064500" cy="6526860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36EA885-7683-43FE-944A-8C7FC0A0E53B}"/>
              </a:ext>
            </a:extLst>
          </p:cNvPr>
          <p:cNvSpPr/>
          <p:nvPr/>
        </p:nvSpPr>
        <p:spPr>
          <a:xfrm>
            <a:off x="1397000" y="2405714"/>
            <a:ext cx="15519400" cy="451786"/>
          </a:xfrm>
          <a:prstGeom prst="roundRect">
            <a:avLst>
              <a:gd name="adj" fmla="val 20849"/>
            </a:avLst>
          </a:prstGeom>
          <a:solidFill>
            <a:srgbClr val="E8F5E9"/>
          </a:solidFill>
          <a:ln>
            <a:solidFill>
              <a:srgbClr val="8CCB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4A9673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온라인 모드에서는 자동화 주기에 맞춰 서버의 </a:t>
            </a:r>
            <a:r>
              <a:rPr lang="en-US" altLang="ko-KR" dirty="0">
                <a:solidFill>
                  <a:srgbClr val="4A9673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XML </a:t>
            </a:r>
            <a:r>
              <a:rPr lang="ko-KR" altLang="en-US" dirty="0">
                <a:solidFill>
                  <a:srgbClr val="4A9673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파일을 다운로드하고 </a:t>
            </a:r>
            <a:r>
              <a:rPr lang="en-US" altLang="ko-KR" dirty="0">
                <a:solidFill>
                  <a:srgbClr val="4A9673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DB</a:t>
            </a:r>
            <a:r>
              <a:rPr lang="ko-KR" altLang="en-US" dirty="0">
                <a:solidFill>
                  <a:srgbClr val="4A9673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에 삽입하며</a:t>
            </a:r>
            <a:r>
              <a:rPr lang="en-US" altLang="ko-KR" dirty="0">
                <a:solidFill>
                  <a:srgbClr val="4A9673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solidFill>
                  <a:srgbClr val="4A9673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실시간 진행 상태를 확인할 수 있습니다</a:t>
            </a:r>
            <a:r>
              <a:rPr lang="en-US" altLang="ko-KR" dirty="0">
                <a:solidFill>
                  <a:srgbClr val="4A9673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dirty="0">
              <a:solidFill>
                <a:srgbClr val="4A9673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5E8046-D881-43E4-859E-CF49325BED5C}"/>
              </a:ext>
            </a:extLst>
          </p:cNvPr>
          <p:cNvGrpSpPr/>
          <p:nvPr/>
        </p:nvGrpSpPr>
        <p:grpSpPr>
          <a:xfrm>
            <a:off x="2651125" y="3314700"/>
            <a:ext cx="2590800" cy="457200"/>
            <a:chOff x="2514600" y="4229100"/>
            <a:chExt cx="2590800" cy="4572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2E768C28-17EA-44E8-896D-EAF6F246606A}"/>
                </a:ext>
              </a:extLst>
            </p:cNvPr>
            <p:cNvSpPr/>
            <p:nvPr/>
          </p:nvSpPr>
          <p:spPr>
            <a:xfrm>
              <a:off x="2514600" y="4229100"/>
              <a:ext cx="213360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온라인 모드로 동작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06099B15-9C63-4D01-817E-6B6A8E8BB741}"/>
                </a:ext>
              </a:extLst>
            </p:cNvPr>
            <p:cNvCxnSpPr/>
            <p:nvPr/>
          </p:nvCxnSpPr>
          <p:spPr>
            <a:xfrm>
              <a:off x="46482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9719CF5-FCD8-4AA2-BEAB-7B4D70EDA7F5}"/>
              </a:ext>
            </a:extLst>
          </p:cNvPr>
          <p:cNvGrpSpPr/>
          <p:nvPr/>
        </p:nvGrpSpPr>
        <p:grpSpPr>
          <a:xfrm>
            <a:off x="2651125" y="4204354"/>
            <a:ext cx="2590800" cy="457200"/>
            <a:chOff x="2514600" y="4229100"/>
            <a:chExt cx="2590800" cy="4572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D3A8F88-A5FC-4E5B-8523-89F8CDB0FA75}"/>
                </a:ext>
              </a:extLst>
            </p:cNvPr>
            <p:cNvSpPr/>
            <p:nvPr/>
          </p:nvSpPr>
          <p:spPr>
            <a:xfrm>
              <a:off x="2514600" y="4229100"/>
              <a:ext cx="213360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자동화 스케줄러 제어</a:t>
              </a:r>
              <a:endParaRPr lang="en-US" altLang="ko-KR" sz="1600" dirty="0">
                <a:solidFill>
                  <a:srgbClr val="FF572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A4CAC79-3B89-400A-9234-5BBA5C8F7701}"/>
                </a:ext>
              </a:extLst>
            </p:cNvPr>
            <p:cNvCxnSpPr/>
            <p:nvPr/>
          </p:nvCxnSpPr>
          <p:spPr>
            <a:xfrm>
              <a:off x="46482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FBEAB4-FFCA-4903-BEF9-A1E140179F1D}"/>
              </a:ext>
            </a:extLst>
          </p:cNvPr>
          <p:cNvGrpSpPr/>
          <p:nvPr/>
        </p:nvGrpSpPr>
        <p:grpSpPr>
          <a:xfrm>
            <a:off x="12998450" y="5169728"/>
            <a:ext cx="2813050" cy="457200"/>
            <a:chOff x="2057400" y="4229100"/>
            <a:chExt cx="2813050" cy="4572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D92ADE6-6B6E-4F69-B849-0994374649FC}"/>
                </a:ext>
              </a:extLst>
            </p:cNvPr>
            <p:cNvSpPr/>
            <p:nvPr/>
          </p:nvSpPr>
          <p:spPr>
            <a:xfrm>
              <a:off x="2514600" y="4229100"/>
              <a:ext cx="235585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진행 중</a:t>
              </a:r>
              <a:r>
                <a:rPr lang="en-US" altLang="ko-KR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/</a:t>
              </a:r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완료</a:t>
              </a:r>
              <a:r>
                <a:rPr lang="en-US" altLang="ko-KR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/</a:t>
              </a:r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실패로 구분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C80B6F5-7DBC-4B48-A127-48EB7DD6F96D}"/>
                </a:ext>
              </a:extLst>
            </p:cNvPr>
            <p:cNvCxnSpPr/>
            <p:nvPr/>
          </p:nvCxnSpPr>
          <p:spPr>
            <a:xfrm>
              <a:off x="20574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7E81466-6A47-48D7-93C8-AE5215D7E39C}"/>
              </a:ext>
            </a:extLst>
          </p:cNvPr>
          <p:cNvGrpSpPr/>
          <p:nvPr/>
        </p:nvGrpSpPr>
        <p:grpSpPr>
          <a:xfrm>
            <a:off x="12998450" y="7103934"/>
            <a:ext cx="2813050" cy="457200"/>
            <a:chOff x="2057400" y="4229100"/>
            <a:chExt cx="2813050" cy="4572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B3B09FE3-B396-47C2-8E28-E4BEF3EB1F05}"/>
                </a:ext>
              </a:extLst>
            </p:cNvPr>
            <p:cNvSpPr/>
            <p:nvPr/>
          </p:nvSpPr>
          <p:spPr>
            <a:xfrm>
              <a:off x="2514600" y="4229100"/>
              <a:ext cx="235585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테이블 조회 결과 다운로드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E3DA486-1A32-4BDE-BE89-628F9F8BF96D}"/>
                </a:ext>
              </a:extLst>
            </p:cNvPr>
            <p:cNvCxnSpPr/>
            <p:nvPr/>
          </p:nvCxnSpPr>
          <p:spPr>
            <a:xfrm>
              <a:off x="20574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5DD3D15-664C-4A19-BDCB-B8AECBA481EB}"/>
              </a:ext>
            </a:extLst>
          </p:cNvPr>
          <p:cNvGrpSpPr/>
          <p:nvPr/>
        </p:nvGrpSpPr>
        <p:grpSpPr>
          <a:xfrm>
            <a:off x="2362200" y="8115300"/>
            <a:ext cx="2879725" cy="457200"/>
            <a:chOff x="2225675" y="4229100"/>
            <a:chExt cx="2879725" cy="45720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B8BEEF43-7C0D-47A2-A7A4-559728BD6A94}"/>
                </a:ext>
              </a:extLst>
            </p:cNvPr>
            <p:cNvSpPr/>
            <p:nvPr/>
          </p:nvSpPr>
          <p:spPr>
            <a:xfrm>
              <a:off x="2225675" y="4229100"/>
              <a:ext cx="2422525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테이블 데이터 샘플 표시</a:t>
              </a:r>
              <a:endParaRPr lang="en-US" altLang="ko-KR" sz="1600" dirty="0">
                <a:solidFill>
                  <a:srgbClr val="FF5722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7215CC2-74CA-4EDC-B212-38D8B3D30B45}"/>
                </a:ext>
              </a:extLst>
            </p:cNvPr>
            <p:cNvCxnSpPr/>
            <p:nvPr/>
          </p:nvCxnSpPr>
          <p:spPr>
            <a:xfrm>
              <a:off x="46482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C18F47-5B91-4B4C-A474-867B8AA25044}"/>
              </a:ext>
            </a:extLst>
          </p:cNvPr>
          <p:cNvGrpSpPr/>
          <p:nvPr/>
        </p:nvGrpSpPr>
        <p:grpSpPr>
          <a:xfrm>
            <a:off x="7978775" y="5916500"/>
            <a:ext cx="2355850" cy="598600"/>
            <a:chOff x="7966075" y="5977508"/>
            <a:chExt cx="2355850" cy="5986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E7BA3D9-33A2-4267-88B9-18480058403E}"/>
                </a:ext>
              </a:extLst>
            </p:cNvPr>
            <p:cNvSpPr/>
            <p:nvPr/>
          </p:nvSpPr>
          <p:spPr>
            <a:xfrm>
              <a:off x="7966075" y="6118908"/>
              <a:ext cx="235585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진행 상황 모니터링</a:t>
              </a: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C6E1F654-DA3B-4AE9-AA48-CCF58EECED91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9144000" y="5977508"/>
              <a:ext cx="0" cy="141400"/>
            </a:xfrm>
            <a:prstGeom prst="straightConnector1">
              <a:avLst/>
            </a:prstGeom>
            <a:ln w="19050">
              <a:solidFill>
                <a:srgbClr val="FF572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97F9C4-7921-4E59-8F86-07FDF9CF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3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7" name="TextBox 7"/>
          <p:cNvSpPr txBox="1"/>
          <p:nvPr/>
        </p:nvSpPr>
        <p:spPr>
          <a:xfrm>
            <a:off x="1397000" y="1168400"/>
            <a:ext cx="13766800" cy="1066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99600"/>
              </a:lnSpc>
            </a:pPr>
            <a:r>
              <a:rPr lang="ko-KR" altLang="en-US" sz="6600" spc="-100" dirty="0">
                <a:solidFill>
                  <a:srgbClr val="005596"/>
                </a:solidFill>
                <a:ea typeface="Pretendard SemiBold"/>
              </a:rPr>
              <a:t>프로그램 화면 및 기능 </a:t>
            </a:r>
            <a:r>
              <a:rPr lang="ko-KR" altLang="en-US" sz="28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관리 탭</a:t>
            </a:r>
          </a:p>
        </p:txBody>
      </p:sp>
      <p:sp>
        <p:nvSpPr>
          <p:cNvPr id="8" name="TextBox 8"/>
          <p:cNvSpPr txBox="1"/>
          <p:nvPr/>
        </p:nvSpPr>
        <p:spPr>
          <a:xfrm rot="5400000">
            <a:off x="15367000" y="3708400"/>
            <a:ext cx="4597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1600" dirty="0">
                <a:solidFill>
                  <a:srgbClr val="454545">
                    <a:alpha val="50196"/>
                  </a:srgbClr>
                </a:solidFill>
                <a:latin typeface="Pretendard Light"/>
              </a:rPr>
              <a:t>K-WATER DATA INSERTION PROGRAM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240A8BB3-AA7A-498B-A6D4-25BDC722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id="{B4E9F27D-7E94-4750-BD9F-F8D28360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959219-6885-4563-B579-5C01B12D4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0" y="3162300"/>
            <a:ext cx="8064500" cy="6518858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062FBD8-B69C-4EFA-BF62-4E727E91BCC3}"/>
              </a:ext>
            </a:extLst>
          </p:cNvPr>
          <p:cNvSpPr/>
          <p:nvPr/>
        </p:nvSpPr>
        <p:spPr>
          <a:xfrm>
            <a:off x="1397000" y="2405714"/>
            <a:ext cx="15519400" cy="451786"/>
          </a:xfrm>
          <a:prstGeom prst="roundRect">
            <a:avLst>
              <a:gd name="adj" fmla="val 20849"/>
            </a:avLst>
          </a:prstGeom>
          <a:solidFill>
            <a:srgbClr val="E8EAF6"/>
          </a:solidFill>
          <a:ln>
            <a:solidFill>
              <a:srgbClr val="7A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4A3CA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관리 탭에서는 서버 설정</a:t>
            </a:r>
            <a:r>
              <a:rPr lang="en-US" altLang="ko-KR" dirty="0">
                <a:solidFill>
                  <a:srgbClr val="4A3CA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solidFill>
                  <a:srgbClr val="4A3CA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테이블 정보</a:t>
            </a:r>
            <a:r>
              <a:rPr lang="en-US" altLang="ko-KR" dirty="0">
                <a:solidFill>
                  <a:srgbClr val="4A3CA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solidFill>
                  <a:srgbClr val="4A3CA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자동화 설정</a:t>
            </a:r>
            <a:r>
              <a:rPr lang="en-US" altLang="ko-KR" dirty="0">
                <a:solidFill>
                  <a:srgbClr val="4A3CA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dirty="0">
                <a:solidFill>
                  <a:srgbClr val="4A3CA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컬럼 매핑 등 다양한 환경 설정을 관리할 수 있습니다</a:t>
            </a:r>
            <a:r>
              <a:rPr lang="en-US" altLang="ko-KR" dirty="0">
                <a:solidFill>
                  <a:srgbClr val="4A3CA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altLang="en-US" dirty="0">
              <a:solidFill>
                <a:srgbClr val="4A3CA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2D7660-4054-49A8-B0D6-AAA15EA7275E}"/>
              </a:ext>
            </a:extLst>
          </p:cNvPr>
          <p:cNvGrpSpPr/>
          <p:nvPr/>
        </p:nvGrpSpPr>
        <p:grpSpPr>
          <a:xfrm>
            <a:off x="2627976" y="3625850"/>
            <a:ext cx="2590800" cy="457200"/>
            <a:chOff x="2514600" y="4229100"/>
            <a:chExt cx="2590800" cy="4572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54BC0845-63E2-4F8C-A582-E4EBB6E3C88D}"/>
                </a:ext>
              </a:extLst>
            </p:cNvPr>
            <p:cNvSpPr/>
            <p:nvPr/>
          </p:nvSpPr>
          <p:spPr>
            <a:xfrm>
              <a:off x="2514600" y="4229100"/>
              <a:ext cx="213360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실행</a:t>
              </a:r>
              <a:r>
                <a:rPr lang="en-US" altLang="ko-KR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/</a:t>
              </a:r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관리 탭으로 구분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37929C17-ECD7-4E53-8A33-B21CAB1490DA}"/>
                </a:ext>
              </a:extLst>
            </p:cNvPr>
            <p:cNvCxnSpPr/>
            <p:nvPr/>
          </p:nvCxnSpPr>
          <p:spPr>
            <a:xfrm>
              <a:off x="46482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D7B658D-1AD5-4DF9-A4EF-CCA999B708EA}"/>
              </a:ext>
            </a:extLst>
          </p:cNvPr>
          <p:cNvGrpSpPr/>
          <p:nvPr/>
        </p:nvGrpSpPr>
        <p:grpSpPr>
          <a:xfrm>
            <a:off x="2286000" y="5746751"/>
            <a:ext cx="2932776" cy="457200"/>
            <a:chOff x="2172624" y="4229100"/>
            <a:chExt cx="2932776" cy="457200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F1CE66E-1304-4032-9B46-AAA40EB482EB}"/>
                </a:ext>
              </a:extLst>
            </p:cNvPr>
            <p:cNvSpPr/>
            <p:nvPr/>
          </p:nvSpPr>
          <p:spPr>
            <a:xfrm>
              <a:off x="2172624" y="4229100"/>
              <a:ext cx="2475576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테이블 선택하여 정보 수정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483E533-3D5D-4D77-BE81-A333A8079C40}"/>
                </a:ext>
              </a:extLst>
            </p:cNvPr>
            <p:cNvCxnSpPr/>
            <p:nvPr/>
          </p:nvCxnSpPr>
          <p:spPr>
            <a:xfrm>
              <a:off x="46482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5861F5B-89D4-46B5-B101-3AFA29F22368}"/>
              </a:ext>
            </a:extLst>
          </p:cNvPr>
          <p:cNvGrpSpPr/>
          <p:nvPr/>
        </p:nvGrpSpPr>
        <p:grpSpPr>
          <a:xfrm>
            <a:off x="12496800" y="7200901"/>
            <a:ext cx="2813050" cy="457200"/>
            <a:chOff x="2057400" y="4229100"/>
            <a:chExt cx="2813050" cy="457200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69C2A6CD-E35B-412C-8596-9CDFF42EC669}"/>
                </a:ext>
              </a:extLst>
            </p:cNvPr>
            <p:cNvSpPr/>
            <p:nvPr/>
          </p:nvSpPr>
          <p:spPr>
            <a:xfrm>
              <a:off x="2514600" y="4229100"/>
              <a:ext cx="235585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사용자가 직접 정보 입력</a:t>
              </a: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8CD0877-DBBA-4269-A73E-50F30213FCCF}"/>
                </a:ext>
              </a:extLst>
            </p:cNvPr>
            <p:cNvCxnSpPr/>
            <p:nvPr/>
          </p:nvCxnSpPr>
          <p:spPr>
            <a:xfrm>
              <a:off x="20574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85D5F3-A7CF-4C68-B8A0-173301663A35}"/>
              </a:ext>
            </a:extLst>
          </p:cNvPr>
          <p:cNvGrpSpPr/>
          <p:nvPr/>
        </p:nvGrpSpPr>
        <p:grpSpPr>
          <a:xfrm>
            <a:off x="9067800" y="9137087"/>
            <a:ext cx="2355850" cy="598600"/>
            <a:chOff x="7966075" y="5977508"/>
            <a:chExt cx="2355850" cy="5986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71D7115-E573-4DC1-94AE-732FC10E49C5}"/>
                </a:ext>
              </a:extLst>
            </p:cNvPr>
            <p:cNvSpPr/>
            <p:nvPr/>
          </p:nvSpPr>
          <p:spPr>
            <a:xfrm>
              <a:off x="7966075" y="6118908"/>
              <a:ext cx="235585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정보 추가</a:t>
              </a:r>
              <a:r>
                <a:rPr lang="en-US" altLang="ko-KR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/</a:t>
              </a:r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저장</a:t>
              </a:r>
              <a:r>
                <a:rPr lang="en-US" altLang="ko-KR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/</a:t>
              </a:r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삭제 기능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AE65311-503D-4C9E-8F66-5D71457981E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9144000" y="5977508"/>
              <a:ext cx="0" cy="141400"/>
            </a:xfrm>
            <a:prstGeom prst="straightConnector1">
              <a:avLst/>
            </a:prstGeom>
            <a:ln w="19050">
              <a:solidFill>
                <a:srgbClr val="FF572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3DB9C05-39C6-42FA-9B2A-7D1D45410594}"/>
              </a:ext>
            </a:extLst>
          </p:cNvPr>
          <p:cNvGrpSpPr/>
          <p:nvPr/>
        </p:nvGrpSpPr>
        <p:grpSpPr>
          <a:xfrm>
            <a:off x="12888249" y="4269901"/>
            <a:ext cx="2813050" cy="457200"/>
            <a:chOff x="2057400" y="4229100"/>
            <a:chExt cx="2813050" cy="45720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445B0484-E121-4E44-B4EE-5869A66392E2}"/>
                </a:ext>
              </a:extLst>
            </p:cNvPr>
            <p:cNvSpPr/>
            <p:nvPr/>
          </p:nvSpPr>
          <p:spPr>
            <a:xfrm>
              <a:off x="2514600" y="4229100"/>
              <a:ext cx="2355850" cy="4572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FF57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rgbClr val="FF5722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정보 수정 네비게이션 버튼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FCB6C09-1167-487D-BFDB-400E3E2B64DC}"/>
                </a:ext>
              </a:extLst>
            </p:cNvPr>
            <p:cNvCxnSpPr/>
            <p:nvPr/>
          </p:nvCxnSpPr>
          <p:spPr>
            <a:xfrm>
              <a:off x="2057400" y="4457700"/>
              <a:ext cx="457200" cy="0"/>
            </a:xfrm>
            <a:prstGeom prst="straightConnector1">
              <a:avLst/>
            </a:prstGeom>
            <a:ln w="19050">
              <a:solidFill>
                <a:srgbClr val="FF572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A5DBB-D4F7-4091-A3A3-08E6077E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03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7" name="TextBox 7"/>
          <p:cNvSpPr txBox="1"/>
          <p:nvPr/>
        </p:nvSpPr>
        <p:spPr>
          <a:xfrm>
            <a:off x="1397000" y="1168400"/>
            <a:ext cx="13766800" cy="1066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99600"/>
              </a:lnSpc>
            </a:pPr>
            <a:r>
              <a:rPr lang="ko-KR" altLang="en-US" sz="6600" spc="-100" dirty="0">
                <a:solidFill>
                  <a:srgbClr val="005596"/>
                </a:solidFill>
                <a:ea typeface="Pretendard SemiBold"/>
              </a:rPr>
              <a:t>주요 성과 및 기대효과</a:t>
            </a:r>
          </a:p>
        </p:txBody>
      </p:sp>
      <p:sp>
        <p:nvSpPr>
          <p:cNvPr id="8" name="TextBox 8"/>
          <p:cNvSpPr txBox="1"/>
          <p:nvPr/>
        </p:nvSpPr>
        <p:spPr>
          <a:xfrm rot="5400000">
            <a:off x="15367000" y="3708400"/>
            <a:ext cx="45974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sz="1600" dirty="0">
                <a:solidFill>
                  <a:srgbClr val="454545">
                    <a:alpha val="50196"/>
                  </a:srgbClr>
                </a:solidFill>
                <a:latin typeface="Pretendard Light"/>
              </a:rPr>
              <a:t>K-WATER DATA INSERTION PROGRAM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6">
            <a:extLst>
              <a:ext uri="{FF2B5EF4-FFF2-40B4-BE49-F238E27FC236}">
                <a16:creationId xmlns:a16="http://schemas.microsoft.com/office/drawing/2014/main" id="{240A8BB3-AA7A-498B-A6D4-25BDC7224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id="{B4E9F27D-7E94-4750-BD9F-F8D283608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C5A886E7-AB4E-45D3-8A2A-CBE3112060CD}"/>
              </a:ext>
            </a:extLst>
          </p:cNvPr>
          <p:cNvSpPr txBox="1"/>
          <p:nvPr/>
        </p:nvSpPr>
        <p:spPr>
          <a:xfrm>
            <a:off x="1565144" y="3009900"/>
            <a:ext cx="214003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700" b="0" i="0" u="none" strike="noStrike" dirty="0">
                <a:solidFill>
                  <a:srgbClr val="005596"/>
                </a:solidFill>
                <a:ea typeface="Pretendard Medium"/>
              </a:rPr>
              <a:t>주요 성과</a:t>
            </a:r>
            <a:endParaRPr lang="ko-KR" sz="2700" b="0" i="0" u="none" strike="noStrike" dirty="0">
              <a:solidFill>
                <a:srgbClr val="005596"/>
              </a:solidFill>
              <a:ea typeface="Pretendard Medium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AB1594-8398-48B3-844E-6B4FEEDFACA7}"/>
              </a:ext>
            </a:extLst>
          </p:cNvPr>
          <p:cNvCxnSpPr>
            <a:cxnSpLocks/>
          </p:cNvCxnSpPr>
          <p:nvPr/>
        </p:nvCxnSpPr>
        <p:spPr>
          <a:xfrm>
            <a:off x="1553126" y="6743700"/>
            <a:ext cx="9648274" cy="0"/>
          </a:xfrm>
          <a:prstGeom prst="line">
            <a:avLst/>
          </a:prstGeom>
          <a:ln>
            <a:solidFill>
              <a:srgbClr val="005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1">
            <a:extLst>
              <a:ext uri="{FF2B5EF4-FFF2-40B4-BE49-F238E27FC236}">
                <a16:creationId xmlns:a16="http://schemas.microsoft.com/office/drawing/2014/main" id="{F89B0075-9711-4DA2-9368-0A152705BF1F}"/>
              </a:ext>
            </a:extLst>
          </p:cNvPr>
          <p:cNvSpPr txBox="1"/>
          <p:nvPr/>
        </p:nvSpPr>
        <p:spPr>
          <a:xfrm>
            <a:off x="1532759" y="6134100"/>
            <a:ext cx="214003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700" b="0" i="0" u="none" strike="noStrike" dirty="0">
                <a:solidFill>
                  <a:srgbClr val="005596"/>
                </a:solidFill>
                <a:ea typeface="Pretendard Medium"/>
              </a:rPr>
              <a:t>기대효과</a:t>
            </a:r>
            <a:endParaRPr lang="ko-KR" sz="2700" b="0" i="0" u="none" strike="noStrike" dirty="0">
              <a:solidFill>
                <a:srgbClr val="005596"/>
              </a:solidFill>
              <a:ea typeface="Pretendard Medium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384C50EB-83DE-4743-BD0B-E5B2DA0F0B83}"/>
              </a:ext>
            </a:extLst>
          </p:cNvPr>
          <p:cNvSpPr txBox="1"/>
          <p:nvPr/>
        </p:nvSpPr>
        <p:spPr>
          <a:xfrm>
            <a:off x="1584240" y="3848100"/>
            <a:ext cx="13579560" cy="181389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en-US" altLang="ko-KR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</a:t>
            </a:r>
            <a:r>
              <a:rPr lang="en-US" altLang="ko-KR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100" dirty="0" err="1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메타빌드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100" dirty="0" err="1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인디고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EAI 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대비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데이터 누락 및 오류 발생률 감소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예상</a:t>
            </a:r>
            <a:endParaRPr lang="en-US" altLang="ko-KR" sz="21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just">
              <a:lnSpc>
                <a:spcPct val="124499"/>
              </a:lnSpc>
              <a:buClr>
                <a:srgbClr val="454545"/>
              </a:buClr>
            </a:pPr>
            <a:endParaRPr lang="en-US" altLang="ko-KR" sz="5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전용 프로그램을 통해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한국수자원공사가 직접 데이터 적재 가능</a:t>
            </a:r>
            <a:endParaRPr lang="en-US" altLang="ko-KR" sz="2100" dirty="0">
              <a:solidFill>
                <a:srgbClr val="45454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just">
              <a:lnSpc>
                <a:spcPct val="124499"/>
              </a:lnSpc>
              <a:buClr>
                <a:srgbClr val="454545"/>
              </a:buClr>
            </a:pPr>
            <a:endParaRPr lang="en-US" altLang="ko-KR" sz="5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제한된 노트북 환경에서도 </a:t>
            </a:r>
            <a:r>
              <a:rPr lang="en-US" altLang="ko-KR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1,000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 레코드 삽입에 약 </a:t>
            </a:r>
            <a:r>
              <a:rPr lang="en-US" altLang="ko-KR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1.56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초 소요되는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우수한 성능 구현</a:t>
            </a:r>
            <a:endParaRPr lang="en-US" altLang="ko-KR" sz="2100" dirty="0">
              <a:solidFill>
                <a:srgbClr val="45454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just">
              <a:lnSpc>
                <a:spcPct val="124499"/>
              </a:lnSpc>
              <a:buClr>
                <a:srgbClr val="454545"/>
              </a:buClr>
            </a:pPr>
            <a:endParaRPr lang="en-US" altLang="ko-KR" sz="5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테스트 환경에서 검증 후 실제 운영 환경에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안정적으로 적용 가능</a:t>
            </a:r>
            <a:endParaRPr lang="ko-KR" sz="2100" b="0" i="0" u="none" strike="noStrike" dirty="0">
              <a:solidFill>
                <a:srgbClr val="45454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2BB7BDD9-3B46-41E9-B1E7-4821409DEE59}"/>
              </a:ext>
            </a:extLst>
          </p:cNvPr>
          <p:cNvSpPr txBox="1"/>
          <p:nvPr/>
        </p:nvSpPr>
        <p:spPr>
          <a:xfrm>
            <a:off x="1585810" y="7048500"/>
            <a:ext cx="13577990" cy="181389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직관적 인터페이스로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비전문가도 쉽게 데이터 관리 업무 수행</a:t>
            </a:r>
            <a:endParaRPr lang="en-US" altLang="ko-KR" sz="2100" dirty="0">
              <a:solidFill>
                <a:srgbClr val="45454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just">
              <a:lnSpc>
                <a:spcPct val="124499"/>
              </a:lnSpc>
              <a:buClr>
                <a:srgbClr val="454545"/>
              </a:buClr>
            </a:pPr>
            <a:endParaRPr lang="en-US" altLang="ko-KR" sz="5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실시간 모니터링으로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문제 발생 시 신속한 대응 </a:t>
            </a: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가능</a:t>
            </a:r>
            <a:endParaRPr lang="en-US" altLang="ko-KR" sz="21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just">
              <a:lnSpc>
                <a:spcPct val="124499"/>
              </a:lnSpc>
              <a:buClr>
                <a:srgbClr val="454545"/>
              </a:buClr>
            </a:pPr>
            <a:endParaRPr lang="en-US" altLang="ko-KR" sz="5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테이블과 컬럼 매핑 기능으로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다양한 데이터 구조에 유연하게 대응</a:t>
            </a:r>
            <a:endParaRPr lang="en-US" altLang="ko-KR" sz="2100" dirty="0">
              <a:solidFill>
                <a:srgbClr val="45454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algn="just">
              <a:lnSpc>
                <a:spcPct val="124499"/>
              </a:lnSpc>
              <a:buClr>
                <a:srgbClr val="454545"/>
              </a:buClr>
            </a:pPr>
            <a:endParaRPr lang="en-US" altLang="ko-KR" sz="500" dirty="0">
              <a:solidFill>
                <a:srgbClr val="454545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 algn="just">
              <a:lnSpc>
                <a:spcPct val="124499"/>
              </a:lnSpc>
              <a:buClr>
                <a:srgbClr val="454545"/>
              </a:buClr>
              <a:buFont typeface="Arial"/>
              <a:buChar char="●"/>
            </a:pPr>
            <a:r>
              <a:rPr lang="ko-KR" altLang="en-US" sz="2100" dirty="0">
                <a:solidFill>
                  <a:srgbClr val="454545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병렬 처리와 스케줄링 기능으로 </a:t>
            </a:r>
            <a:r>
              <a:rPr lang="ko-KR" altLang="en-US" sz="2100" dirty="0">
                <a:solidFill>
                  <a:srgbClr val="45454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시스템 자원 최적화 및 안정적 데이터 파이프라인 구축</a:t>
            </a:r>
            <a:endParaRPr lang="ko-KR" sz="2100" b="0" i="0" u="none" strike="noStrike" dirty="0">
              <a:solidFill>
                <a:srgbClr val="45454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EA5CD0-383E-40AE-9B66-96B356DDAEC0}"/>
              </a:ext>
            </a:extLst>
          </p:cNvPr>
          <p:cNvCxnSpPr>
            <a:cxnSpLocks/>
          </p:cNvCxnSpPr>
          <p:nvPr/>
        </p:nvCxnSpPr>
        <p:spPr>
          <a:xfrm>
            <a:off x="1553126" y="6743700"/>
            <a:ext cx="1190074" cy="0"/>
          </a:xfrm>
          <a:prstGeom prst="line">
            <a:avLst/>
          </a:prstGeom>
          <a:ln w="38100">
            <a:solidFill>
              <a:srgbClr val="005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8D4230-8610-424A-8DCE-89D8819EB552}"/>
              </a:ext>
            </a:extLst>
          </p:cNvPr>
          <p:cNvCxnSpPr>
            <a:cxnSpLocks/>
          </p:cNvCxnSpPr>
          <p:nvPr/>
        </p:nvCxnSpPr>
        <p:spPr>
          <a:xfrm>
            <a:off x="1584240" y="3624230"/>
            <a:ext cx="1266274" cy="0"/>
          </a:xfrm>
          <a:prstGeom prst="line">
            <a:avLst/>
          </a:prstGeom>
          <a:ln w="38100">
            <a:solidFill>
              <a:srgbClr val="005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11EF1DF-6C1E-41C8-B349-DE0BA080923B}"/>
              </a:ext>
            </a:extLst>
          </p:cNvPr>
          <p:cNvCxnSpPr>
            <a:cxnSpLocks/>
          </p:cNvCxnSpPr>
          <p:nvPr/>
        </p:nvCxnSpPr>
        <p:spPr>
          <a:xfrm flipV="1">
            <a:off x="1585511" y="3624231"/>
            <a:ext cx="9463489" cy="1"/>
          </a:xfrm>
          <a:prstGeom prst="line">
            <a:avLst/>
          </a:prstGeom>
          <a:ln>
            <a:solidFill>
              <a:srgbClr val="005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8267D-FD97-46DF-A025-AD6A6511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703</Words>
  <Application>Microsoft Office PowerPoint</Application>
  <PresentationFormat>사용자 지정</PresentationFormat>
  <Paragraphs>183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Pretendard SemiBold</vt:lpstr>
      <vt:lpstr>Pretendard Medium</vt:lpstr>
      <vt:lpstr>Calibri</vt:lpstr>
      <vt:lpstr>Arial</vt:lpstr>
      <vt:lpstr>Pretendard Light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kwater</cp:lastModifiedBy>
  <cp:revision>62</cp:revision>
  <dcterms:created xsi:type="dcterms:W3CDTF">2006-08-16T00:00:00Z</dcterms:created>
  <dcterms:modified xsi:type="dcterms:W3CDTF">2025-03-28T08:15:04Z</dcterms:modified>
</cp:coreProperties>
</file>