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012" autoAdjust="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4C81-6DDF-4E63-B8BA-973733E96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3EE29-7715-41E8-9FBD-0EE430F4E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EE66E-2290-4D36-8AE5-AE5F0507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0A18-37B7-4241-AA49-F5FD78A89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864E-6CEC-4352-AA6D-15B932CDE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1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DE76F-5758-4BBC-B1D2-B80BDC05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18D4BD-39ED-49D9-A7FD-F44C9554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6EABB-E150-4680-BF77-A826C089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C1504-A64C-4FF8-BF21-CE51FD564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5C255-882C-4076-A150-D451F663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8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E3DAFA-0A4D-4A44-80F8-00CA072B58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F3B3D-90C2-430C-974B-4A781C06E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BF09F-FA64-494E-9EDF-AE96BDD24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2C14F-E53F-4FB9-9BAD-ABD0AB64A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DA4C7-2EA1-4690-963B-8E01C027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26B5-F017-4976-A672-AD06DAFB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C24-474D-4542-B865-AAC7F5DBA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3D7E-A2C6-49B1-8F16-CCD44FBE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DA6B5-DB6C-40DE-85D5-AA18A1213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8AA6B-2514-4213-8FBA-31ABA3B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3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D878C-972F-418F-AA37-31FB2E499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1C27-252B-448D-B51D-A17BEE28C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38B5D-D1BE-4CAF-95CE-99A2A9270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11304-FE9C-435D-962D-A937B274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6504B-449F-4D26-9C1D-CB98C6EF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CC2E0-DCD3-496B-8C7E-E829D6AAF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B4D5-CE09-40CD-97D3-EFEFC2C6F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8C4D8-65A3-4FD2-8EB2-83A7BBAFE3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C6DAA-925F-4026-9204-DCCE7A07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A9C1C-22CB-464E-B2A8-475691C26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C900C-4832-413F-8562-9E88A443B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9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DE1C4-763D-413E-BFD4-E2BEAF550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36C3B-100C-46ED-B46C-437126FB8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04BB3-3C59-48B6-9606-EB9E323D6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3CB6F-0920-47C4-AFC1-61643AC52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9B9E66-4BE9-42E4-98BD-359218962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D48A1-E52E-4BF7-AE6A-B1FF35C2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157FC-9448-4B5F-87D0-08D2829CA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D56D33-340E-41A9-BCAE-891E0A0F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9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3A47-696D-4AAC-A125-FDDC9970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477B0-F0EC-42DB-8C41-B3D37D67D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1CA34D-2AAE-4BCF-90F9-00B9860B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60C1F-885B-4E15-A2D8-D67EA5CBA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84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FBA09D-8A1D-4CA4-8028-8D6B61605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4B08C-23D6-498C-A549-B6F4F8FDA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48AA-F498-4118-B76F-C2045BEBB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5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804C-E3D5-4826-A10A-5F01A16A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48BF4-7D9B-4555-AC68-1FB10EA9A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11E15-FE5B-47C5-B9EA-DB7CB6873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A5D2C-9450-4C75-AC83-26F52BD6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C286-4787-4143-9D3A-68096A987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5D158-0447-4D62-B3A2-2FFEC5728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2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37E9E-F3CF-4597-B4F7-73E8D92FD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C3AF17-EC01-4A75-B608-28D00695A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A19B39-6CCE-40E8-BCE2-26310C9C2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41A3B-47F7-453B-8ECB-0339708D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B1D77-744D-4AFB-BAA2-8D20DFBFB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6F56-87E7-4926-B9EA-A756A17DF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73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A3EB5-C7BA-4378-9916-377D54BEF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9B0EB-3A59-4314-B722-94028483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EDD67-1149-48F1-A14F-EB7C211B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7597-A723-4367-BDCB-CA444F2777EF}" type="datetimeFigureOut">
              <a:rPr lang="en-US" smtClean="0"/>
              <a:t>11/28/2020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1627-F17D-4B91-AE60-A18E743EF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A7EE-7CB8-4803-8A2F-C145DACEA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50559-6F00-417F-B4D9-73DD072F7B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6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</p:sp>
        <p:sp>
          <p:nvSpPr>
            <p:cNvPr id="15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A55BADE-E791-4D3C-84A6-0087424C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4109" y="2776538"/>
            <a:ext cx="10233891" cy="1381188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CMOS yield prediction using ML algorithm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8C6CA42-0A83-401B-864D-2D3FDDFDA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Rahul Srikonda(112147600)</a:t>
            </a:r>
          </a:p>
        </p:txBody>
      </p:sp>
    </p:spTree>
    <p:extLst>
      <p:ext uri="{BB962C8B-B14F-4D97-AF65-F5344CB8AC3E}">
        <p14:creationId xmlns:p14="http://schemas.microsoft.com/office/powerpoint/2010/main" val="2737831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E66165-FE29-43C3-8F59-3BBC6EE1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3675" y="184489"/>
            <a:ext cx="531453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17" name="Freeform: Shape 11">
            <a:extLst>
              <a:ext uri="{FF2B5EF4-FFF2-40B4-BE49-F238E27FC236}">
                <a16:creationId xmlns:a16="http://schemas.microsoft.com/office/drawing/2014/main" id="{E0D60ECE-8986-45DC-B7FE-EC7699B4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438829" cy="5840278"/>
          </a:xfrm>
          <a:custGeom>
            <a:avLst/>
            <a:gdLst>
              <a:gd name="connsiteX0" fmla="*/ 0 w 5438829"/>
              <a:gd name="connsiteY0" fmla="*/ 0 h 5840278"/>
              <a:gd name="connsiteX1" fmla="*/ 4466700 w 5438829"/>
              <a:gd name="connsiteY1" fmla="*/ 0 h 5840278"/>
              <a:gd name="connsiteX2" fmla="*/ 4652178 w 5438829"/>
              <a:gd name="connsiteY2" fmla="*/ 204077 h 5840278"/>
              <a:gd name="connsiteX3" fmla="*/ 5438829 w 5438829"/>
              <a:gd name="connsiteY3" fmla="*/ 2395363 h 5840278"/>
              <a:gd name="connsiteX4" fmla="*/ 1993914 w 5438829"/>
              <a:gd name="connsiteY4" fmla="*/ 5840278 h 5840278"/>
              <a:gd name="connsiteX5" fmla="*/ 67829 w 5438829"/>
              <a:gd name="connsiteY5" fmla="*/ 5251941 h 5840278"/>
              <a:gd name="connsiteX6" fmla="*/ 0 w 5438829"/>
              <a:gd name="connsiteY6" fmla="*/ 5201220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38829" h="5840278">
                <a:moveTo>
                  <a:pt x="0" y="0"/>
                </a:moveTo>
                <a:lnTo>
                  <a:pt x="4466700" y="0"/>
                </a:lnTo>
                <a:lnTo>
                  <a:pt x="4652178" y="204077"/>
                </a:lnTo>
                <a:cubicBezTo>
                  <a:pt x="5143616" y="799562"/>
                  <a:pt x="5438829" y="1562987"/>
                  <a:pt x="5438829" y="2395363"/>
                </a:cubicBezTo>
                <a:cubicBezTo>
                  <a:pt x="5438829" y="4297937"/>
                  <a:pt x="3896488" y="5840278"/>
                  <a:pt x="1993914" y="5840278"/>
                </a:cubicBezTo>
                <a:cubicBezTo>
                  <a:pt x="1280449" y="5840278"/>
                  <a:pt x="617641" y="5623387"/>
                  <a:pt x="67829" y="5251941"/>
                </a:cubicBezTo>
                <a:lnTo>
                  <a:pt x="0" y="520122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3">
            <a:extLst>
              <a:ext uri="{FF2B5EF4-FFF2-40B4-BE49-F238E27FC236}">
                <a16:creationId xmlns:a16="http://schemas.microsoft.com/office/drawing/2014/main" id="{96964194-5878-40D2-8EC0-DDC58387F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69134" cy="5654940"/>
          </a:xfrm>
          <a:custGeom>
            <a:avLst/>
            <a:gdLst>
              <a:gd name="connsiteX0" fmla="*/ 0 w 5269134"/>
              <a:gd name="connsiteY0" fmla="*/ 0 h 5654940"/>
              <a:gd name="connsiteX1" fmla="*/ 4227767 w 5269134"/>
              <a:gd name="connsiteY1" fmla="*/ 0 h 5654940"/>
              <a:gd name="connsiteX2" fmla="*/ 4312042 w 5269134"/>
              <a:gd name="connsiteY2" fmla="*/ 76595 h 5654940"/>
              <a:gd name="connsiteX3" fmla="*/ 5269134 w 5269134"/>
              <a:gd name="connsiteY3" fmla="*/ 2387221 h 5654940"/>
              <a:gd name="connsiteX4" fmla="*/ 2001415 w 5269134"/>
              <a:gd name="connsiteY4" fmla="*/ 5654940 h 5654940"/>
              <a:gd name="connsiteX5" fmla="*/ 198928 w 5269134"/>
              <a:gd name="connsiteY5" fmla="*/ 5113274 h 5654940"/>
              <a:gd name="connsiteX6" fmla="*/ 0 w 5269134"/>
              <a:gd name="connsiteY6" fmla="*/ 4969563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69134" h="5654940">
                <a:moveTo>
                  <a:pt x="0" y="0"/>
                </a:moveTo>
                <a:lnTo>
                  <a:pt x="4227767" y="0"/>
                </a:lnTo>
                <a:lnTo>
                  <a:pt x="4312042" y="76595"/>
                </a:lnTo>
                <a:cubicBezTo>
                  <a:pt x="4903383" y="667936"/>
                  <a:pt x="5269134" y="1484866"/>
                  <a:pt x="5269134" y="2387221"/>
                </a:cubicBezTo>
                <a:cubicBezTo>
                  <a:pt x="5269134" y="4191932"/>
                  <a:pt x="3806126" y="5654940"/>
                  <a:pt x="2001415" y="5654940"/>
                </a:cubicBezTo>
                <a:cubicBezTo>
                  <a:pt x="1335223" y="5654940"/>
                  <a:pt x="715593" y="5455584"/>
                  <a:pt x="198928" y="5113274"/>
                </a:cubicBezTo>
                <a:lnTo>
                  <a:pt x="0" y="496956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3E226816-4B3D-4240-8661-69DE179A2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733" y="543135"/>
            <a:ext cx="3835488" cy="3835488"/>
          </a:xfrm>
          <a:prstGeom prst="rect">
            <a:avLst/>
          </a:prstGeom>
        </p:spPr>
      </p:pic>
      <p:sp>
        <p:nvSpPr>
          <p:cNvPr id="19" name="TextBox 4">
            <a:extLst>
              <a:ext uri="{FF2B5EF4-FFF2-40B4-BE49-F238E27FC236}">
                <a16:creationId xmlns:a16="http://schemas.microsoft.com/office/drawing/2014/main" id="{EEFF7B8B-E60A-495A-A20D-7BC378FF76D1}"/>
              </a:ext>
            </a:extLst>
          </p:cNvPr>
          <p:cNvSpPr txBox="1"/>
          <p:nvPr/>
        </p:nvSpPr>
        <p:spPr>
          <a:xfrm>
            <a:off x="5590866" y="1237673"/>
            <a:ext cx="6279401" cy="4950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description of wafer processing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parametric testing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CMOS yield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CMOS yield prediction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 – Random forest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Building the decision tree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Building the random forest model</a:t>
            </a:r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random forest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Test comparisons</a:t>
            </a:r>
          </a:p>
          <a:p>
            <a:pPr marL="11430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Conclusion</a:t>
            </a:r>
          </a:p>
        </p:txBody>
      </p:sp>
    </p:spTree>
    <p:extLst>
      <p:ext uri="{BB962C8B-B14F-4D97-AF65-F5344CB8AC3E}">
        <p14:creationId xmlns:p14="http://schemas.microsoft.com/office/powerpoint/2010/main" val="16851160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CF4F-828C-4688-B5E6-DA2B8352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Introduction: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01E5D-7141-409B-B145-899E0C9F3264}"/>
              </a:ext>
            </a:extLst>
          </p:cNvPr>
          <p:cNvSpPr txBox="1"/>
          <p:nvPr/>
        </p:nvSpPr>
        <p:spPr>
          <a:xfrm>
            <a:off x="350982" y="1117600"/>
            <a:ext cx="3740727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Wafer Processing: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wafer processing in a fab takes abound 30-45 days for 1 single lot with multiple wafers in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approximately 25 days to process CMOS layers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layers are layers which help build up the sense amp circuits, buffers and drivers for a basic storage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structures are setup on wafer, which can be tested after CMOS processing and do not hinder the performance of the actual cell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99D52-3C99-4EBC-A72D-69334D49DCE3}"/>
              </a:ext>
            </a:extLst>
          </p:cNvPr>
          <p:cNvSpPr txBox="1"/>
          <p:nvPr/>
        </p:nvSpPr>
        <p:spPr>
          <a:xfrm>
            <a:off x="4225636" y="1117600"/>
            <a:ext cx="3740727" cy="48013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Parametric testing: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test structures are basic structures such as resistors and capacitors of different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give us a rough idea of the speed performance of the overall single chip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typically 1000+ registers where are shown as output post parametric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Dies that do not reach speed criteria are not considered to be good and are not shipped for further backend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is expensive and hence we only have limited number of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7F45-967F-4917-98A6-2509BA3FB68B}"/>
              </a:ext>
            </a:extLst>
          </p:cNvPr>
          <p:cNvSpPr txBox="1"/>
          <p:nvPr/>
        </p:nvSpPr>
        <p:spPr>
          <a:xfrm>
            <a:off x="8100290" y="1117600"/>
            <a:ext cx="374072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yield: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 parametric testing, the wafers go to next higher levels of processing which includes the cell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overall wafer processing is completed, we test the wafer for CMOS yield and array yield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 yield is defined as # of dies that failed CMOS tests/# of dies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1939B4-3213-428D-8064-C72092FB10EA}"/>
              </a:ext>
            </a:extLst>
          </p:cNvPr>
          <p:cNvSpPr txBox="1"/>
          <p:nvPr/>
        </p:nvSpPr>
        <p:spPr>
          <a:xfrm>
            <a:off x="350982" y="6086763"/>
            <a:ext cx="1184101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Parametric testing gives us a early prediction of CMOS yield</a:t>
            </a:r>
          </a:p>
        </p:txBody>
      </p:sp>
    </p:spTree>
    <p:extLst>
      <p:ext uri="{BB962C8B-B14F-4D97-AF65-F5344CB8AC3E}">
        <p14:creationId xmlns:p14="http://schemas.microsoft.com/office/powerpoint/2010/main" val="49152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2B7E3-CC30-4A08-AA5A-85952D0D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CMOS yield prediction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A42F5-5E9E-48A6-9350-7105127EDB95}"/>
              </a:ext>
            </a:extLst>
          </p:cNvPr>
          <p:cNvSpPr txBox="1"/>
          <p:nvPr/>
        </p:nvSpPr>
        <p:spPr>
          <a:xfrm>
            <a:off x="609600" y="1690688"/>
            <a:ext cx="11009745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overall CMOS yield can be predicted based on param performance, we have used random forest machine learning algorithm to predict CMOS yield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x-y plots have shown 17 features to correlate well with CMOS yield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given us an accuracy of 42%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2: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 has used all 1100 features for correlation in random forest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ended up into an infinite loop as there are many repetitive registers which are outputting the same value and hence a clear split wasn’t able to be formed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3: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has used a combination of top 25 best features that correlate to CMOS yield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25 features are then combined with a list of another 15 features which are critical registers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above features has resulted in an accuracy of 53%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2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95959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36828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21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B3682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C31C5D-2D08-4A2F-AB6C-0BEB8DD5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774" y="4423888"/>
            <a:ext cx="3124703" cy="489411"/>
          </a:xfrm>
          <a:prstGeom prst="rect">
            <a:avLst/>
          </a:prstGeom>
        </p:spPr>
      </p:pic>
      <p:sp>
        <p:nvSpPr>
          <p:cNvPr id="32" name="Rectangle 23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B3682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DF2267-F8A5-4389-A061-2ECD804F9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36" y="4435645"/>
            <a:ext cx="2738847" cy="1739168"/>
          </a:xfrm>
          <a:prstGeom prst="rect">
            <a:avLst/>
          </a:prstGeom>
        </p:spPr>
      </p:pic>
      <p:sp>
        <p:nvSpPr>
          <p:cNvPr id="33" name="Rectangle 25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B3682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C16FAF-3F1E-4F30-8269-6335331E2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86" y="2203704"/>
            <a:ext cx="2985697" cy="17391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B36828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2E104-FF28-41AF-A816-CDAF708D86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9027" y="2240279"/>
            <a:ext cx="3024641" cy="17391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A9657-AA83-48DB-97AA-32A85BAF4200}"/>
              </a:ext>
            </a:extLst>
          </p:cNvPr>
          <p:cNvSpPr txBox="1"/>
          <p:nvPr/>
        </p:nvSpPr>
        <p:spPr>
          <a:xfrm>
            <a:off x="7956397" y="2210725"/>
            <a:ext cx="3502152" cy="40086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Load data set by imputing empty rows with median values of features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Generate train set and test set with a test size of 30%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Validating for purity of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Generating potential splits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Splitting data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Generating decision tree algorithm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Calculating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328F77-C96D-4AD4-9B01-3D8DDA3570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9027" y="5192769"/>
            <a:ext cx="3124703" cy="83247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D8A8F1B-3A43-4C23-8C06-E6526119575E}"/>
              </a:ext>
            </a:extLst>
          </p:cNvPr>
          <p:cNvSpPr txBox="1"/>
          <p:nvPr/>
        </p:nvSpPr>
        <p:spPr>
          <a:xfrm>
            <a:off x="458921" y="2141995"/>
            <a:ext cx="95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CB170-C7A4-4437-A76C-3FB64EDD48D9}"/>
              </a:ext>
            </a:extLst>
          </p:cNvPr>
          <p:cNvSpPr txBox="1"/>
          <p:nvPr/>
        </p:nvSpPr>
        <p:spPr>
          <a:xfrm>
            <a:off x="4169664" y="2141995"/>
            <a:ext cx="95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77FAD-81CB-4D3F-9BB8-04EF1EF195D8}"/>
              </a:ext>
            </a:extLst>
          </p:cNvPr>
          <p:cNvSpPr txBox="1"/>
          <p:nvPr/>
        </p:nvSpPr>
        <p:spPr>
          <a:xfrm>
            <a:off x="420360" y="4379833"/>
            <a:ext cx="95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FA3445-0A7B-4827-9A8D-3E2F65B84744}"/>
              </a:ext>
            </a:extLst>
          </p:cNvPr>
          <p:cNvSpPr txBox="1"/>
          <p:nvPr/>
        </p:nvSpPr>
        <p:spPr>
          <a:xfrm>
            <a:off x="4142435" y="4358870"/>
            <a:ext cx="954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7</a:t>
            </a:r>
            <a:endParaRPr lang="en-US" dirty="0">
              <a:highlight>
                <a:srgbClr val="00FFFF"/>
              </a:highlight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0C0E416-ED9F-4694-BA30-71CAFCFBA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274" y="694944"/>
            <a:ext cx="1550384" cy="106856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C125500-B015-40CA-A019-BBC0E5D85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464" y="662430"/>
            <a:ext cx="6127754" cy="1186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CA1CC-94AE-4FC9-A622-C6E928E37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923" y="721088"/>
            <a:ext cx="1862765" cy="104241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Building the decision tree model</a:t>
            </a:r>
          </a:p>
        </p:txBody>
      </p:sp>
    </p:spTree>
    <p:extLst>
      <p:ext uri="{BB962C8B-B14F-4D97-AF65-F5344CB8AC3E}">
        <p14:creationId xmlns:p14="http://schemas.microsoft.com/office/powerpoint/2010/main" val="3502795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5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3" y="448055"/>
            <a:ext cx="7201941" cy="1508760"/>
          </a:xfrm>
          <a:prstGeom prst="rect">
            <a:avLst/>
          </a:prstGeom>
          <a:solidFill>
            <a:srgbClr val="5B6B46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DA295-99DD-4BF5-8363-6D2EEB5D7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94944"/>
            <a:ext cx="6610388" cy="104241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1" u="sng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Building the random forest model</a:t>
            </a:r>
            <a:endParaRPr lang="en-US" sz="36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450222"/>
            <a:ext cx="1861718" cy="1506594"/>
          </a:xfrm>
          <a:prstGeom prst="rect">
            <a:avLst/>
          </a:prstGeom>
          <a:solidFill>
            <a:srgbClr val="B822E1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0314" y="453269"/>
            <a:ext cx="1862765" cy="1505231"/>
          </a:xfrm>
          <a:prstGeom prst="rect">
            <a:avLst/>
          </a:prstGeom>
          <a:solidFill>
            <a:srgbClr val="A5A5A5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2" name="Rectangle 21">
            <a:extLst>
              <a:ext uri="{FF2B5EF4-FFF2-40B4-BE49-F238E27FC236}">
                <a16:creationId xmlns:a16="http://schemas.microsoft.com/office/drawing/2014/main" id="{06BFFB51-CE10-4747-8D87-ABC9CCB69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2130551"/>
            <a:ext cx="3502152" cy="2048256"/>
          </a:xfrm>
          <a:prstGeom prst="rect">
            <a:avLst/>
          </a:prstGeom>
          <a:solidFill>
            <a:srgbClr val="B822E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5D6AC-1C13-4576-976E-6BC66F7A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85" y="5080480"/>
            <a:ext cx="3124703" cy="504677"/>
          </a:xfrm>
          <a:prstGeom prst="rect">
            <a:avLst/>
          </a:prstGeom>
        </p:spPr>
      </p:pic>
      <p:sp>
        <p:nvSpPr>
          <p:cNvPr id="33" name="Rectangle 23">
            <a:extLst>
              <a:ext uri="{FF2B5EF4-FFF2-40B4-BE49-F238E27FC236}">
                <a16:creationId xmlns:a16="http://schemas.microsoft.com/office/drawing/2014/main" id="{BB567872-8251-475D-962D-520EE04BE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2130552"/>
            <a:ext cx="3502152" cy="2048256"/>
          </a:xfrm>
          <a:prstGeom prst="rect">
            <a:avLst/>
          </a:prstGeom>
          <a:solidFill>
            <a:srgbClr val="B822E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29E261-446F-4911-A8F9-0D8A3E56E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297" y="3857572"/>
            <a:ext cx="3782680" cy="29504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A6DEEC8-CE11-49F4-A18C-EC6EF9B71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6344" y="4343400"/>
            <a:ext cx="3502152" cy="2048256"/>
          </a:xfrm>
          <a:prstGeom prst="rect">
            <a:avLst/>
          </a:prstGeom>
          <a:solidFill>
            <a:srgbClr val="B822E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4A2F7-88B9-46AB-9F4E-1E067B0C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052" y="2901825"/>
            <a:ext cx="3124703" cy="718681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9A731F8-6298-4F9F-B7B3-D5A4F4D38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9664" y="4343400"/>
            <a:ext cx="3502152" cy="2048256"/>
          </a:xfrm>
          <a:prstGeom prst="rect">
            <a:avLst/>
          </a:prstGeom>
          <a:solidFill>
            <a:srgbClr val="B822E1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B5F675-E191-4FAC-A8DE-011D415CF8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477" y="2727905"/>
            <a:ext cx="3124703" cy="710869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5755" y="2127680"/>
            <a:ext cx="3887324" cy="4273119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0620FE-273D-41BC-A692-D3DDDCC3157A}"/>
              </a:ext>
            </a:extLst>
          </p:cNvPr>
          <p:cNvSpPr txBox="1"/>
          <p:nvPr/>
        </p:nvSpPr>
        <p:spPr>
          <a:xfrm>
            <a:off x="8109311" y="2393792"/>
            <a:ext cx="3360212" cy="37408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Begin with decision tree model and have the helper functions updated to be able to fit into random forest model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Generate boot strapping function to loop for selected number of rows multiple number of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Generate random forest algorithm to loop on selected number of features multiple number of times to create multiple trees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Generate accuracy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Compare random forest model against decision tree model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D5C8050-3500-4A51-A7E1-E87547F37519}"/>
              </a:ext>
            </a:extLst>
          </p:cNvPr>
          <p:cNvSpPr txBox="1"/>
          <p:nvPr/>
        </p:nvSpPr>
        <p:spPr>
          <a:xfrm>
            <a:off x="1924788" y="2095764"/>
            <a:ext cx="97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2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811B66-97C6-4AFE-B410-568473BB6B61}"/>
              </a:ext>
            </a:extLst>
          </p:cNvPr>
          <p:cNvSpPr txBox="1"/>
          <p:nvPr/>
        </p:nvSpPr>
        <p:spPr>
          <a:xfrm>
            <a:off x="5306688" y="2095764"/>
            <a:ext cx="97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3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4E70B2-B682-4EB5-B918-C99AD08237D2}"/>
              </a:ext>
            </a:extLst>
          </p:cNvPr>
          <p:cNvSpPr txBox="1"/>
          <p:nvPr/>
        </p:nvSpPr>
        <p:spPr>
          <a:xfrm>
            <a:off x="1924701" y="4409328"/>
            <a:ext cx="97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4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6C45A6-AC08-4DCB-BD3C-10C1B8B0057A}"/>
              </a:ext>
            </a:extLst>
          </p:cNvPr>
          <p:cNvSpPr txBox="1"/>
          <p:nvPr/>
        </p:nvSpPr>
        <p:spPr>
          <a:xfrm>
            <a:off x="5334922" y="4578073"/>
            <a:ext cx="975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Step 5</a:t>
            </a:r>
            <a:endParaRPr lang="en-US" dirty="0">
              <a:highlight>
                <a:srgbClr val="00FFFF"/>
              </a:highligh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93717F-7350-4D17-8FEC-42CAE7CF5FCD}"/>
              </a:ext>
            </a:extLst>
          </p:cNvPr>
          <p:cNvSpPr/>
          <p:nvPr/>
        </p:nvSpPr>
        <p:spPr>
          <a:xfrm>
            <a:off x="4747491" y="4947405"/>
            <a:ext cx="545270" cy="2157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4F9586-6AE5-4655-A909-E6FA1D9ED22E}"/>
              </a:ext>
            </a:extLst>
          </p:cNvPr>
          <p:cNvSpPr txBox="1"/>
          <p:nvPr/>
        </p:nvSpPr>
        <p:spPr>
          <a:xfrm>
            <a:off x="7822840" y="415933"/>
            <a:ext cx="19289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Collects various decision trees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algorithm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risk of overfit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9D42C8-3096-4B06-8225-0E6025B618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5889" y="619573"/>
            <a:ext cx="1671614" cy="109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DC3964-2D31-44F5-9BB7-1F00DCC8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 Test comparison for 17 features dataset – Test - 1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A6331-D095-434D-AAD8-C66B26F17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7101" y="2507095"/>
            <a:ext cx="5157787" cy="823912"/>
          </a:xfrm>
        </p:spPr>
        <p:txBody>
          <a:bodyPr>
            <a:normAutofit/>
          </a:bodyPr>
          <a:lstStyle/>
          <a:p>
            <a:r>
              <a:rPr lang="en-US" sz="2000" dirty="0"/>
              <a:t>Random forest – 17 features and 160 rows	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124E2A5-5CA3-4575-B724-74F2943E7D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433770"/>
            <a:ext cx="5157787" cy="18271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6E8AD00-50DE-47E0-ACEC-774B67F33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7114" y="2859324"/>
            <a:ext cx="5183188" cy="546966"/>
          </a:xfrm>
        </p:spPr>
        <p:txBody>
          <a:bodyPr>
            <a:normAutofit/>
          </a:bodyPr>
          <a:lstStyle/>
          <a:p>
            <a:r>
              <a:rPr lang="en-US" sz="2000" dirty="0"/>
              <a:t>Decision tree - 17 features and 160 rows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C4AE651-765E-4176-B010-D03A9F6B7FF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72200" y="3451710"/>
            <a:ext cx="5183188" cy="17913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224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1EF75-0546-4672-B28C-6283BCCC3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–Ensemble of models - Test - 3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394CC-BA6D-4FD7-BB1A-B116D0586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1098" y="2565834"/>
            <a:ext cx="5471102" cy="823912"/>
          </a:xfrm>
        </p:spPr>
        <p:txBody>
          <a:bodyPr/>
          <a:lstStyle/>
          <a:p>
            <a:r>
              <a:rPr lang="en-US" dirty="0"/>
              <a:t>Random forest – 42 features and 220 col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D5E8196-39CE-4DCC-9728-0B4EEE8958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3468254"/>
            <a:ext cx="5157787" cy="175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31C7-4849-4746-B1EC-432C6139D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7714" y="2977790"/>
            <a:ext cx="5183188" cy="823912"/>
          </a:xfrm>
        </p:spPr>
        <p:txBody>
          <a:bodyPr/>
          <a:lstStyle/>
          <a:p>
            <a:r>
              <a:rPr lang="en-US" dirty="0"/>
              <a:t>Decision tree - 42 features and 220 col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73202D6-F3B3-466A-BDCC-5DB68D5E70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94427" y="3437504"/>
            <a:ext cx="5183188" cy="181972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81093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71364AA-150F-46D2-BFC0-196AB19A8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20" name="Content Placeholder 13">
            <a:extLst>
              <a:ext uri="{FF2B5EF4-FFF2-40B4-BE49-F238E27FC236}">
                <a16:creationId xmlns:a16="http://schemas.microsoft.com/office/drawing/2014/main" id="{F187E2BC-A6BD-4BA8-9AFF-61E904BEE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382" y="1810328"/>
            <a:ext cx="3905043" cy="4413492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model helps predict if the overall CMOS yield would be High(&gt;50%), Med(40%-50%) or Low(&lt;40%) with an accuracy of 52%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able to predict CMOS yield based on param data helps save 15 days of cycle time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using the top 17 features the best accuracy obtained was 50%, while using a combination of top 17 features and critical registers(domain knowledge) has given best accuracy case of 67%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helps confirm the fact that mere ML model or mere domain knowledge with no idea of the other respectively doesn’t give full success in accuracy.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Both domain knowledge and ML knowledge when combined will help give the best accuracy</a:t>
            </a: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9">
            <a:extLst>
              <a:ext uri="{FF2B5EF4-FFF2-40B4-BE49-F238E27FC236}">
                <a16:creationId xmlns:a16="http://schemas.microsoft.com/office/drawing/2014/main" id="{B06CD6AC-AA18-432A-B726-C2D2E961B4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0641753"/>
              </p:ext>
            </p:extLst>
          </p:nvPr>
        </p:nvGraphicFramePr>
        <p:xfrm>
          <a:off x="5405861" y="770967"/>
          <a:ext cx="6019333" cy="5312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416">
                  <a:extLst>
                    <a:ext uri="{9D8B030D-6E8A-4147-A177-3AD203B41FA5}">
                      <a16:colId xmlns:a16="http://schemas.microsoft.com/office/drawing/2014/main" val="1977381539"/>
                    </a:ext>
                  </a:extLst>
                </a:gridCol>
                <a:gridCol w="2597454">
                  <a:extLst>
                    <a:ext uri="{9D8B030D-6E8A-4147-A177-3AD203B41FA5}">
                      <a16:colId xmlns:a16="http://schemas.microsoft.com/office/drawing/2014/main" val="3614105077"/>
                    </a:ext>
                  </a:extLst>
                </a:gridCol>
                <a:gridCol w="1795463">
                  <a:extLst>
                    <a:ext uri="{9D8B030D-6E8A-4147-A177-3AD203B41FA5}">
                      <a16:colId xmlns:a16="http://schemas.microsoft.com/office/drawing/2014/main" val="1858721558"/>
                    </a:ext>
                  </a:extLst>
                </a:gridCol>
              </a:tblGrid>
              <a:tr h="47404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Accuracy(TP+TN)/(TP+TN+FP+FN)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64060" marR="64060" marT="32030" marB="32030"/>
                </a:tc>
                <a:extLst>
                  <a:ext uri="{0D108BD9-81ED-4DB2-BD59-A6C34878D82A}">
                    <a16:rowId xmlns:a16="http://schemas.microsoft.com/office/drawing/2014/main" val="3905841689"/>
                  </a:ext>
                </a:extLst>
              </a:tr>
              <a:tr h="71747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– 17 features – 160 data points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</a:t>
                      </a:r>
                    </a:p>
                  </a:txBody>
                  <a:tcPr marL="64060" marR="64060" marT="32030" marB="32030"/>
                </a:tc>
                <a:tc rowSpan="2"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performs better than decision tree, as decision tree follows the greedy algorithm path to find the best match</a:t>
                      </a:r>
                    </a:p>
                  </a:txBody>
                  <a:tcPr marL="64060" marR="64060" marT="32030" marB="32030"/>
                </a:tc>
                <a:extLst>
                  <a:ext uri="{0D108BD9-81ED-4DB2-BD59-A6C34878D82A}">
                    <a16:rowId xmlns:a16="http://schemas.microsoft.com/office/drawing/2014/main" val="1168973175"/>
                  </a:ext>
                </a:extLst>
              </a:tr>
              <a:tr h="71747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– 17 features – 160 data points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</a:p>
                  </a:txBody>
                  <a:tcPr marL="64060" marR="64060" marT="32030" marB="3203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327670"/>
                  </a:ext>
                </a:extLst>
              </a:tr>
              <a:tr h="11018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– 42 features – 220 data points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</a:p>
                  </a:txBody>
                  <a:tcPr marL="64060" marR="64060" marT="32030" marB="32030"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performs better than decision tree, as the sample size increases and takes into account the increased variability of data set by using bootstrap function and ensemble model</a:t>
                      </a:r>
                    </a:p>
                    <a:p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060" marR="64060" marT="32030" marB="32030"/>
                </a:tc>
                <a:extLst>
                  <a:ext uri="{0D108BD9-81ED-4DB2-BD59-A6C34878D82A}">
                    <a16:rowId xmlns:a16="http://schemas.microsoft.com/office/drawing/2014/main" val="3909546268"/>
                  </a:ext>
                </a:extLst>
              </a:tr>
              <a:tr h="1101834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– 42 features – 220 data points</a:t>
                      </a:r>
                    </a:p>
                  </a:txBody>
                  <a:tcPr marL="64060" marR="64060" marT="32030" marB="32030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</a:p>
                  </a:txBody>
                  <a:tcPr marL="64060" marR="64060" marT="32030" marB="3203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345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08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5064</TotalTime>
  <Words>913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CMOS yield prediction using ML algorithm</vt:lpstr>
      <vt:lpstr>Contents</vt:lpstr>
      <vt:lpstr>1. Introduction: </vt:lpstr>
      <vt:lpstr>2. CMOS yield prediction</vt:lpstr>
      <vt:lpstr>3. Building the decision tree model</vt:lpstr>
      <vt:lpstr>4. Building the random forest model</vt:lpstr>
      <vt:lpstr>5 – Test comparison for 17 features dataset – Test - 1</vt:lpstr>
      <vt:lpstr>5 –Ensemble of models - Test - 3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CMOS yield prediction using ML algorithm</dc:title>
  <dc:creator>rahul</dc:creator>
  <cp:lastModifiedBy>rahul</cp:lastModifiedBy>
  <cp:revision>7</cp:revision>
  <dcterms:created xsi:type="dcterms:W3CDTF">2020-11-28T23:22:56Z</dcterms:created>
  <dcterms:modified xsi:type="dcterms:W3CDTF">2020-12-02T11:47:22Z</dcterms:modified>
</cp:coreProperties>
</file>