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6858000" cx="9144000"/>
  <p:notesSz cx="6858000" cy="9144000"/>
  <p:embeddedFontLst>
    <p:embeddedFont>
      <p:font typeface="Roboto"/>
      <p:regular r:id="rId82"/>
      <p:bold r:id="rId83"/>
      <p:italic r:id="rId84"/>
      <p:boldItalic r:id="rId85"/>
    </p:embeddedFont>
    <p:embeddedFont>
      <p:font typeface="Century Gothic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-italic.fntdata"/><Relationship Id="rId83" Type="http://schemas.openxmlformats.org/officeDocument/2006/relationships/font" Target="fonts/Roboto-bold.fntdata"/><Relationship Id="rId42" Type="http://schemas.openxmlformats.org/officeDocument/2006/relationships/slide" Target="slides/slide37.xml"/><Relationship Id="rId86" Type="http://schemas.openxmlformats.org/officeDocument/2006/relationships/font" Target="fonts/CenturyGothic-regular.fntdata"/><Relationship Id="rId41" Type="http://schemas.openxmlformats.org/officeDocument/2006/relationships/slide" Target="slides/slide36.xml"/><Relationship Id="rId85" Type="http://schemas.openxmlformats.org/officeDocument/2006/relationships/font" Target="fonts/Roboto-boldItalic.fntdata"/><Relationship Id="rId44" Type="http://schemas.openxmlformats.org/officeDocument/2006/relationships/slide" Target="slides/slide39.xml"/><Relationship Id="rId88" Type="http://schemas.openxmlformats.org/officeDocument/2006/relationships/font" Target="fonts/CenturyGothic-italic.fntdata"/><Relationship Id="rId43" Type="http://schemas.openxmlformats.org/officeDocument/2006/relationships/slide" Target="slides/slide38.xml"/><Relationship Id="rId87" Type="http://schemas.openxmlformats.org/officeDocument/2006/relationships/font" Target="fonts/CenturyGothic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CenturyGothic-boldItalic.fntdata"/><Relationship Id="rId80" Type="http://schemas.openxmlformats.org/officeDocument/2006/relationships/slide" Target="slides/slide75.xml"/><Relationship Id="rId82" Type="http://schemas.openxmlformats.org/officeDocument/2006/relationships/font" Target="fonts/Roboto-regular.fntdata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eur-lex.europa.eu/legal-content/EN/HIS/?sortOrder=asc&amp;uri=CELEX%3A32018L200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europarl.europa.eu/oeil/FindByProcnum.do?lang=en&amp;procnum=OLP/2016/0382" TargetMode="External"/><Relationship Id="rId4" Type="http://schemas.openxmlformats.org/officeDocument/2006/relationships/hyperlink" Target="http://data.europa.eu/eli/dir/2018/2001/oj" TargetMode="External"/><Relationship Id="rId5" Type="http://schemas.openxmlformats.org/officeDocument/2006/relationships/hyperlink" Target="https://eur-lex.europa.eu/legal-content/EN/AUTO/?uri=celex:32018L200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eur-lex.europa.eu/legal-content/EN/HIS/?sortOrder=asc&amp;uri=CELEX%3A32018L200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ata.europa.eu/eli/dir/2018/2001/oj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eur-lex.europa.eu/legal-content/EN/HIS/?sortOrder=asc&amp;uri=CELEX%3A32018L200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ur-lex.europa.eu/legal-content/EN/AUTO/?uri=celex:52016PC0767" TargetMode="External"/><Relationship Id="rId4" Type="http://schemas.openxmlformats.org/officeDocument/2006/relationships/hyperlink" Target="https://eur-lex.europa.eu/legal-content/EN/AUTO/?uri=celex:52016SC0418" TargetMode="External"/><Relationship Id="rId5" Type="http://schemas.openxmlformats.org/officeDocument/2006/relationships/hyperlink" Target="https://eur-lex.europa.eu/legal-content/EN/AUTO/?uri=celex:52016SC0416" TargetMode="External"/><Relationship Id="rId6" Type="http://schemas.openxmlformats.org/officeDocument/2006/relationships/hyperlink" Target="https://eur-lex.europa.eu/legal-content/EN/AUTO/?uri=celex:52016SC0419" TargetMode="External"/><Relationship Id="rId7" Type="http://schemas.openxmlformats.org/officeDocument/2006/relationships/hyperlink" Target="https://eur-lex.europa.eu/legal-content/EN/AUTO/?uri=celex:52016SC041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476672"/>
            <a:ext cx="7772400" cy="4320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19"/>
              <a:buFont typeface="Calibri"/>
              <a:buNone/>
            </a:pPr>
            <a:r>
              <a:rPr lang="fr-FR" sz="7919"/>
              <a:t>ELI-DL : ELI extension to describe draft legislation</a:t>
            </a:r>
            <a:endParaRPr sz="7919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5373216"/>
            <a:ext cx="64008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fr-FR" sz="2000"/>
              <a:t>Version : « final1 »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fr-FR" sz="2000"/>
              <a:t>Last updated : 17/03/2020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fr-FR" sz="2000"/>
              <a:t>Creator : thomas.francart@sparna.fr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/>
          <p:nvPr/>
        </p:nvSpPr>
        <p:spPr>
          <a:xfrm>
            <a:off x="251520" y="2276872"/>
            <a:ext cx="2223864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first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 : 2018-07-10</a:t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2301716" y="30597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22"/>
          <p:cNvCxnSpPr/>
          <p:nvPr/>
        </p:nvCxnSpPr>
        <p:spPr>
          <a:xfrm>
            <a:off x="251520" y="2692728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2"/>
          <p:cNvSpPr/>
          <p:nvPr/>
        </p:nvSpPr>
        <p:spPr>
          <a:xfrm>
            <a:off x="2442331" y="3501007"/>
            <a:ext cx="2450981" cy="110168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 : 2018-07-10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2464346" y="2531837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22"/>
          <p:cNvCxnSpPr>
            <a:stCxn id="268" idx="2"/>
            <a:endCxn id="271" idx="1"/>
          </p:cNvCxnSpPr>
          <p:nvPr/>
        </p:nvCxnSpPr>
        <p:spPr>
          <a:xfrm flipH="1" rot="-5400000">
            <a:off x="1547352" y="3156900"/>
            <a:ext cx="711000" cy="1078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22"/>
          <p:cNvCxnSpPr/>
          <p:nvPr/>
        </p:nvCxnSpPr>
        <p:spPr>
          <a:xfrm>
            <a:off x="2424832" y="3879525"/>
            <a:ext cx="2450982" cy="10692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22"/>
          <p:cNvSpPr/>
          <p:nvPr/>
        </p:nvSpPr>
        <p:spPr>
          <a:xfrm>
            <a:off x="2442330" y="4784274"/>
            <a:ext cx="2450982" cy="104520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 : « Forestry (Planning Permission) (Amendment) Bill 2018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2442331" y="6011067"/>
            <a:ext cx="2433484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 : PDF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22"/>
          <p:cNvCxnSpPr>
            <a:stCxn id="271" idx="2"/>
            <a:endCxn id="275" idx="3"/>
          </p:cNvCxnSpPr>
          <p:nvPr/>
        </p:nvCxnSpPr>
        <p:spPr>
          <a:xfrm flipH="1" rot="-5400000">
            <a:off x="3928522" y="4341988"/>
            <a:ext cx="704100" cy="1225500"/>
          </a:xfrm>
          <a:prstGeom prst="bentConnector4">
            <a:avLst>
              <a:gd fmla="val 12895" name="adj1"/>
              <a:gd fmla="val 118653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" name="Google Shape;278;p22"/>
          <p:cNvSpPr txBox="1"/>
          <p:nvPr/>
        </p:nvSpPr>
        <p:spPr>
          <a:xfrm>
            <a:off x="4359839" y="4531086"/>
            <a:ext cx="1188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22"/>
          <p:cNvCxnSpPr>
            <a:stCxn id="275" idx="2"/>
            <a:endCxn id="276" idx="3"/>
          </p:cNvCxnSpPr>
          <p:nvPr/>
        </p:nvCxnSpPr>
        <p:spPr>
          <a:xfrm flipH="1" rot="-5400000">
            <a:off x="3998571" y="5498732"/>
            <a:ext cx="546600" cy="1208100"/>
          </a:xfrm>
          <a:prstGeom prst="bentConnector4">
            <a:avLst>
              <a:gd fmla="val 16610" name="adj1"/>
              <a:gd fmla="val 120361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0" name="Google Shape;280;p22"/>
          <p:cNvSpPr txBox="1"/>
          <p:nvPr/>
        </p:nvSpPr>
        <p:spPr>
          <a:xfrm>
            <a:off x="4217322" y="5766688"/>
            <a:ext cx="13344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2"/>
          <p:cNvCxnSpPr/>
          <p:nvPr/>
        </p:nvCxnSpPr>
        <p:spPr>
          <a:xfrm>
            <a:off x="2442330" y="5216322"/>
            <a:ext cx="2450982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22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22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22"/>
          <p:cNvCxnSpPr>
            <a:stCxn id="285" idx="1"/>
            <a:endCxn id="268" idx="0"/>
          </p:cNvCxnSpPr>
          <p:nvPr/>
        </p:nvCxnSpPr>
        <p:spPr>
          <a:xfrm flipH="1">
            <a:off x="1363421" y="1453422"/>
            <a:ext cx="1918500" cy="823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6" name="Google Shape;286;p22"/>
          <p:cNvSpPr txBox="1"/>
          <p:nvPr/>
        </p:nvSpPr>
        <p:spPr>
          <a:xfrm>
            <a:off x="4695465" y="1661897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1984267" y="1741982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first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22"/>
          <p:cNvCxnSpPr>
            <a:stCxn id="268" idx="3"/>
            <a:endCxn id="287" idx="2"/>
          </p:cNvCxnSpPr>
          <p:nvPr/>
        </p:nvCxnSpPr>
        <p:spPr>
          <a:xfrm flipH="1" rot="10800000">
            <a:off x="2475384" y="2347436"/>
            <a:ext cx="620700" cy="461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9" name="Google Shape;289;p22"/>
          <p:cNvSpPr txBox="1"/>
          <p:nvPr/>
        </p:nvSpPr>
        <p:spPr>
          <a:xfrm>
            <a:off x="155461" y="3338735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291" name="Google Shape;291;p22"/>
          <p:cNvCxnSpPr>
            <a:stCxn id="282" idx="3"/>
            <a:endCxn id="290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2" name="Google Shape;292;p22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4814035" y="2274807"/>
            <a:ext cx="2317656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second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6156176" y="227882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22"/>
          <p:cNvCxnSpPr/>
          <p:nvPr/>
        </p:nvCxnSpPr>
        <p:spPr>
          <a:xfrm>
            <a:off x="4814035" y="2649474"/>
            <a:ext cx="2317656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22"/>
          <p:cNvSpPr txBox="1"/>
          <p:nvPr/>
        </p:nvSpPr>
        <p:spPr>
          <a:xfrm>
            <a:off x="7265535" y="2510974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6602405" y="1764097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second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22"/>
          <p:cNvCxnSpPr>
            <a:stCxn id="293" idx="3"/>
            <a:endCxn id="297" idx="2"/>
          </p:cNvCxnSpPr>
          <p:nvPr/>
        </p:nvCxnSpPr>
        <p:spPr>
          <a:xfrm flipH="1" rot="10800000">
            <a:off x="7131691" y="2369371"/>
            <a:ext cx="582600" cy="43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9" name="Google Shape;299;p22"/>
          <p:cNvCxnSpPr>
            <a:stCxn id="282" idx="2"/>
            <a:endCxn id="293" idx="0"/>
          </p:cNvCxnSpPr>
          <p:nvPr/>
        </p:nvCxnSpPr>
        <p:spPr>
          <a:xfrm flipH="1" rot="-5400000">
            <a:off x="5023973" y="1325954"/>
            <a:ext cx="651900" cy="1245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0" name="Google Shape;300;p22"/>
          <p:cNvSpPr txBox="1"/>
          <p:nvPr/>
        </p:nvSpPr>
        <p:spPr>
          <a:xfrm>
            <a:off x="1338115" y="1414613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6018225" y="133018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2"/>
          <p:cNvCxnSpPr>
            <a:stCxn id="301" idx="3"/>
            <a:endCxn id="294" idx="0"/>
          </p:cNvCxnSpPr>
          <p:nvPr/>
        </p:nvCxnSpPr>
        <p:spPr>
          <a:xfrm>
            <a:off x="6156176" y="1407485"/>
            <a:ext cx="69000" cy="871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3" name="Google Shape;303;p22"/>
          <p:cNvSpPr txBox="1"/>
          <p:nvPr/>
        </p:nvSpPr>
        <p:spPr>
          <a:xfrm>
            <a:off x="6181065" y="1422880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5569968" y="3615734"/>
            <a:ext cx="2448927" cy="96848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 : 2018-07-10</a:t>
            </a:r>
            <a:endParaRPr/>
          </a:p>
        </p:txBody>
      </p:sp>
      <p:cxnSp>
        <p:nvCxnSpPr>
          <p:cNvPr id="305" name="Google Shape;305;p22"/>
          <p:cNvCxnSpPr>
            <a:endCxn id="304" idx="3"/>
          </p:cNvCxnSpPr>
          <p:nvPr/>
        </p:nvCxnSpPr>
        <p:spPr>
          <a:xfrm>
            <a:off x="5569995" y="4089178"/>
            <a:ext cx="2448900" cy="1080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2"/>
          <p:cNvCxnSpPr>
            <a:stCxn id="269" idx="3"/>
            <a:endCxn id="304" idx="1"/>
          </p:cNvCxnSpPr>
          <p:nvPr/>
        </p:nvCxnSpPr>
        <p:spPr>
          <a:xfrm>
            <a:off x="2439667" y="3137017"/>
            <a:ext cx="3130200" cy="963000"/>
          </a:xfrm>
          <a:prstGeom prst="bentConnector3">
            <a:avLst>
              <a:gd fmla="val 8637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7" name="Google Shape;307;p22"/>
          <p:cNvSpPr txBox="1"/>
          <p:nvPr/>
        </p:nvSpPr>
        <p:spPr>
          <a:xfrm>
            <a:off x="2452549" y="2874314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recorded_in_realization_of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5567395" y="4725144"/>
            <a:ext cx="2448927" cy="1164993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 : « Dàil Eireann - Forestry (Planning Permission) (Amendment) Bill 2018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5567395" y="6043687"/>
            <a:ext cx="2448927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 : MP4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22"/>
          <p:cNvCxnSpPr>
            <a:stCxn id="304" idx="2"/>
            <a:endCxn id="308" idx="3"/>
          </p:cNvCxnSpPr>
          <p:nvPr/>
        </p:nvCxnSpPr>
        <p:spPr>
          <a:xfrm flipH="1" rot="-5400000">
            <a:off x="7043731" y="4334922"/>
            <a:ext cx="723300" cy="1221900"/>
          </a:xfrm>
          <a:prstGeom prst="bentConnector4">
            <a:avLst>
              <a:gd fmla="val 9742" name="adj1"/>
              <a:gd fmla="val 118918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Google Shape;311;p22"/>
          <p:cNvCxnSpPr>
            <a:stCxn id="308" idx="2"/>
            <a:endCxn id="309" idx="3"/>
          </p:cNvCxnSpPr>
          <p:nvPr/>
        </p:nvCxnSpPr>
        <p:spPr>
          <a:xfrm flipH="1" rot="-5400000">
            <a:off x="7144808" y="5537187"/>
            <a:ext cx="518700" cy="1224600"/>
          </a:xfrm>
          <a:prstGeom prst="bentConnector4">
            <a:avLst>
              <a:gd fmla="val 14801" name="adj1"/>
              <a:gd fmla="val 118656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Google Shape;312;p22"/>
          <p:cNvCxnSpPr/>
          <p:nvPr/>
        </p:nvCxnSpPr>
        <p:spPr>
          <a:xfrm flipH="1" rot="10800000">
            <a:off x="5579457" y="5157193"/>
            <a:ext cx="2436865" cy="1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22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22"/>
          <p:cNvCxnSpPr>
            <a:stCxn id="315" idx="1"/>
            <a:endCxn id="313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6" name="Google Shape;316;p22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22"/>
          <p:cNvCxnSpPr>
            <a:stCxn id="282" idx="1"/>
            <a:endCxn id="317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5" name="Google Shape;315;p22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3281921" y="137612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87065" y="4531086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WorkVersion 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as initiated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2439667" y="43093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22"/>
          <p:cNvCxnSpPr>
            <a:stCxn id="321" idx="1"/>
            <a:endCxn id="320" idx="0"/>
          </p:cNvCxnSpPr>
          <p:nvPr/>
        </p:nvCxnSpPr>
        <p:spPr>
          <a:xfrm flipH="1">
            <a:off x="1198867" y="4386669"/>
            <a:ext cx="1240800" cy="1443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3" name="Google Shape;323;p22"/>
          <p:cNvSpPr txBox="1"/>
          <p:nvPr/>
        </p:nvSpPr>
        <p:spPr>
          <a:xfrm>
            <a:off x="42407" y="4123173"/>
            <a:ext cx="22630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22"/>
          <p:cNvCxnSpPr>
            <a:stCxn id="325" idx="3"/>
            <a:endCxn id="297" idx="0"/>
          </p:cNvCxnSpPr>
          <p:nvPr/>
        </p:nvCxnSpPr>
        <p:spPr>
          <a:xfrm>
            <a:off x="6156175" y="1263469"/>
            <a:ext cx="1558200" cy="500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5" name="Google Shape;325;p22"/>
          <p:cNvSpPr/>
          <p:nvPr/>
        </p:nvSpPr>
        <p:spPr>
          <a:xfrm>
            <a:off x="6018224" y="11861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714337" y="1352031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EXAMPLE 2 : A EUROPEAN PROCEDURE</a:t>
            </a:r>
            <a:endParaRPr/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88641"/>
            <a:ext cx="7792047" cy="423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4581128"/>
            <a:ext cx="7848872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4"/>
          <p:cNvSpPr txBox="1"/>
          <p:nvPr/>
        </p:nvSpPr>
        <p:spPr>
          <a:xfrm>
            <a:off x="1750752" y="6411358"/>
            <a:ext cx="5460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https://eur-lex.europa.eu/legal-content/EN/HIS/?sortOrder=asc&amp;uri=CELEX%3A32018L2001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/>
          <p:nvPr/>
        </p:nvSpPr>
        <p:spPr>
          <a:xfrm>
            <a:off x="4156895" y="4613047"/>
            <a:ext cx="2149959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kos:Concept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4004495" y="4460647"/>
            <a:ext cx="2149959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kos:Concept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skos:prefLabel : energy consumption</a:t>
            </a:r>
            <a:endParaRPr i="0" sz="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1910175" y="1468300"/>
            <a:ext cx="5344500" cy="22362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legislative_process_id: </a:t>
            </a: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2016/0382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legislative_process_name : COM (2016) 767: Proposal for a DIRECTIVE OF THE EUROPEAN PARLIAMENT AND OF THE COUNCIL on the promotion of the use of energy from renewable sources (recast)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legislative_process_type : Co-decision procedure (COD)</a:t>
            </a:r>
            <a:endParaRPr/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legislative_process_type : Ordinary legislative procedure (COD)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legislative_process_status: Completed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had_legal_basis: Commission: TFEU/art 294 ; TFEU/art 194 par 2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had_legal_basis: Council of the European Union: TFEU/art 294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had_legal_basis: European Parliament: TFEU/art 194; TFEU/art 294 ; TFEU/art 194 par 2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is_subject_of : </a:t>
            </a:r>
            <a:r>
              <a:rPr lang="fr-FR" sz="800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http://www.europarl.europa.eu/oeil/FindByProcnum.do?lang=en&amp;procnum=OLP/2016/0382</a:t>
            </a:r>
            <a:r>
              <a:rPr lang="fr-FR" sz="800">
                <a:solidFill>
                  <a:srgbClr val="444444"/>
                </a:solidFill>
                <a:highlight>
                  <a:srgbClr val="D9EDF7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000">
                <a:solidFill>
                  <a:srgbClr val="444444"/>
                </a:solidFill>
                <a:highlight>
                  <a:srgbClr val="D9EDF7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700">
              <a:solidFill>
                <a:srgbClr val="444444"/>
              </a:solidFill>
              <a:highlight>
                <a:srgbClr val="D9ED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175326" y="4239200"/>
            <a:ext cx="2961000" cy="1150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legislative_process_work_version: « as initiated »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legislative_process_work_date: 2018-07-10</a:t>
            </a:r>
            <a:endParaRPr/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 : (2016) 767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6373175" y="4266675"/>
            <a:ext cx="2704500" cy="1150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http://data.europa.eu/eli/dir/2018/2001/oj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eli:date_document: 2018-12-21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eli:id_local: </a:t>
            </a:r>
            <a:r>
              <a:rPr lang="fr-FR" sz="1000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32018L2001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25"/>
          <p:cNvCxnSpPr>
            <a:stCxn id="347" idx="0"/>
            <a:endCxn id="346" idx="1"/>
          </p:cNvCxnSpPr>
          <p:nvPr/>
        </p:nvCxnSpPr>
        <p:spPr>
          <a:xfrm rot="-5400000">
            <a:off x="956676" y="3285650"/>
            <a:ext cx="1652700" cy="25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50" name="Google Shape;350;p25"/>
          <p:cNvCxnSpPr>
            <a:stCxn id="348" idx="0"/>
            <a:endCxn id="346" idx="3"/>
          </p:cNvCxnSpPr>
          <p:nvPr/>
        </p:nvCxnSpPr>
        <p:spPr>
          <a:xfrm flipH="1" rot="5400000">
            <a:off x="6649925" y="3191175"/>
            <a:ext cx="1680300" cy="47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51" name="Google Shape;351;p25"/>
          <p:cNvSpPr txBox="1"/>
          <p:nvPr/>
        </p:nvSpPr>
        <p:spPr>
          <a:xfrm>
            <a:off x="4290" y="2586375"/>
            <a:ext cx="1772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7254725" y="2112900"/>
            <a:ext cx="1892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25"/>
          <p:cNvCxnSpPr>
            <a:stCxn id="354" idx="1"/>
            <a:endCxn id="347" idx="3"/>
          </p:cNvCxnSpPr>
          <p:nvPr/>
        </p:nvCxnSpPr>
        <p:spPr>
          <a:xfrm flipH="1">
            <a:off x="3136295" y="4638274"/>
            <a:ext cx="715800" cy="176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55" name="Google Shape;355;p25"/>
          <p:cNvSpPr txBox="1"/>
          <p:nvPr/>
        </p:nvSpPr>
        <p:spPr>
          <a:xfrm>
            <a:off x="3116600" y="4493775"/>
            <a:ext cx="1056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is_about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25"/>
          <p:cNvCxnSpPr>
            <a:stCxn id="354" idx="0"/>
            <a:endCxn id="346" idx="2"/>
          </p:cNvCxnSpPr>
          <p:nvPr/>
        </p:nvCxnSpPr>
        <p:spPr>
          <a:xfrm flipH="1" rot="5400000">
            <a:off x="4452924" y="3834097"/>
            <a:ext cx="603600" cy="344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57" name="Google Shape;357;p25"/>
          <p:cNvSpPr txBox="1"/>
          <p:nvPr/>
        </p:nvSpPr>
        <p:spPr>
          <a:xfrm>
            <a:off x="4705175" y="3746375"/>
            <a:ext cx="173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147368" y="6292598"/>
            <a:ext cx="5762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 in this example we have repeated the legal basis and the keywords on the LegislativeProject; a detailed analysis should determine if this should be the case or not.</a:t>
            </a:r>
            <a:endParaRPr i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3852095" y="4308247"/>
            <a:ext cx="2149959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kos:Concept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skos:prefLabel : energy consumption</a:t>
            </a:r>
            <a:endParaRPr i="0" sz="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 rot="-1875286">
            <a:off x="3085934" y="761893"/>
            <a:ext cx="1251401" cy="73022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« COD » is not part of the id (a project can change type during its life)</a:t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 rot="-1875286">
            <a:off x="6864375" y="1366859"/>
            <a:ext cx="1251401" cy="73022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This is how the title is dispayed in Eur-Lex even though this is the title of the COM document.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6"/>
          <p:cNvPicPr preferRelativeResize="0"/>
          <p:nvPr/>
        </p:nvPicPr>
        <p:blipFill rotWithShape="1">
          <a:blip r:embed="rId3">
            <a:alphaModFix/>
          </a:blip>
          <a:srcRect b="19613" l="0" r="0" t="0"/>
          <a:stretch/>
        </p:blipFill>
        <p:spPr>
          <a:xfrm>
            <a:off x="179512" y="116632"/>
            <a:ext cx="4289489" cy="54424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4">
            <a:alphaModFix/>
          </a:blip>
          <a:srcRect b="0" l="0" r="0" t="14726"/>
          <a:stretch/>
        </p:blipFill>
        <p:spPr>
          <a:xfrm>
            <a:off x="4572000" y="117215"/>
            <a:ext cx="4392488" cy="54418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26"/>
          <p:cNvSpPr txBox="1"/>
          <p:nvPr/>
        </p:nvSpPr>
        <p:spPr>
          <a:xfrm>
            <a:off x="1759625" y="6489668"/>
            <a:ext cx="5460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https://eur-lex.europa.eu/legal-content/EN/HIS/?sortOrder=asc&amp;uri=CELEX%3A32018L2001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/>
          <p:nvPr/>
        </p:nvSpPr>
        <p:spPr>
          <a:xfrm>
            <a:off x="975525" y="219190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Adoption by Commission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Directorate-General for energy, European Commission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2016-11-30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2610250" y="404664"/>
            <a:ext cx="5344500" cy="11142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legislative_process_id: </a:t>
            </a: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2016/0382</a:t>
            </a:r>
            <a:endParaRPr/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700">
              <a:solidFill>
                <a:srgbClr val="444444"/>
              </a:solidFill>
              <a:highlight>
                <a:srgbClr val="D9ED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3928095" y="219190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Committee of Regions opinion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European Committee of the Regions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2017-07-13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5417396" y="219190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EP opinion on 1st reading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European Parliament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2018-01-17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6906698" y="219190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EP position at 1st reading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European Parliament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2018-11-13</a:t>
            </a: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964537" y="3751234"/>
            <a:ext cx="1386900" cy="9327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LegalActivity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activity_stage: Discussion within the Council or its preparatory bodies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activity_responsible: European Parmliament &amp; Council of the European Union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27"/>
          <p:cNvCxnSpPr>
            <a:stCxn id="372" idx="0"/>
            <a:endCxn id="373" idx="2"/>
          </p:cNvCxnSpPr>
          <p:nvPr/>
        </p:nvCxnSpPr>
        <p:spPr>
          <a:xfrm rot="-5400000">
            <a:off x="3139275" y="48709"/>
            <a:ext cx="672900" cy="3613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79" name="Google Shape;379;p27"/>
          <p:cNvCxnSpPr>
            <a:stCxn id="380" idx="0"/>
            <a:endCxn id="373" idx="2"/>
          </p:cNvCxnSpPr>
          <p:nvPr/>
        </p:nvCxnSpPr>
        <p:spPr>
          <a:xfrm rot="-5400000">
            <a:off x="3880988" y="783189"/>
            <a:ext cx="666000" cy="213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81" name="Google Shape;381;p27"/>
          <p:cNvCxnSpPr>
            <a:stCxn id="374" idx="0"/>
            <a:endCxn id="373" idx="2"/>
          </p:cNvCxnSpPr>
          <p:nvPr/>
        </p:nvCxnSpPr>
        <p:spPr>
          <a:xfrm rot="-5400000">
            <a:off x="4615545" y="1525009"/>
            <a:ext cx="672900" cy="660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82" name="Google Shape;382;p27"/>
          <p:cNvCxnSpPr>
            <a:stCxn id="375" idx="0"/>
            <a:endCxn id="373" idx="2"/>
          </p:cNvCxnSpPr>
          <p:nvPr/>
        </p:nvCxnSpPr>
        <p:spPr>
          <a:xfrm flipH="1" rot="5400000">
            <a:off x="5360246" y="1441309"/>
            <a:ext cx="672900" cy="8283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83" name="Google Shape;383;p27"/>
          <p:cNvCxnSpPr>
            <a:stCxn id="376" idx="0"/>
            <a:endCxn id="373" idx="2"/>
          </p:cNvCxnSpPr>
          <p:nvPr/>
        </p:nvCxnSpPr>
        <p:spPr>
          <a:xfrm flipH="1" rot="5400000">
            <a:off x="6104948" y="696709"/>
            <a:ext cx="672900" cy="2317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84" name="Google Shape;384;p27"/>
          <p:cNvCxnSpPr>
            <a:stCxn id="377" idx="0"/>
            <a:endCxn id="385" idx="3"/>
          </p:cNvCxnSpPr>
          <p:nvPr/>
        </p:nvCxnSpPr>
        <p:spPr>
          <a:xfrm flipH="1" rot="5400000">
            <a:off x="935587" y="3028834"/>
            <a:ext cx="227400" cy="121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86" name="Google Shape;386;p27"/>
          <p:cNvSpPr txBox="1"/>
          <p:nvPr/>
        </p:nvSpPr>
        <p:spPr>
          <a:xfrm>
            <a:off x="4495750" y="1540564"/>
            <a:ext cx="1772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451938" y="218478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European Economic and Social Committee Opinion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Economic and Social Committee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2017-04-26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3930150" y="3646964"/>
            <a:ext cx="1386900" cy="1265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Signature by the President of the EP and by the President of the Council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European Parmliament &amp; Council of the European Union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2018-11-12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5407518" y="3646964"/>
            <a:ext cx="1499180" cy="1265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Publication in the Official Journal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2018-12-21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040737" y="3827434"/>
            <a:ext cx="1386900" cy="9327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LegalActivity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activity_stage: Discussion within the Council or its preparatory bodies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activity_responsible: European Parmliament &amp; Council of the European Union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116937" y="3903634"/>
            <a:ext cx="1386900" cy="9327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LegalActivity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activity_stage: Discussion within the Council or its preparatory bodies</a:t>
            </a:r>
            <a:r>
              <a:rPr b="1"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LegalActivity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activity_stage: Discussion within the Council or its preparatory bodies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activity_responsible: European Parmliament &amp; Council of the European Union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activity_responsible: European Parmliament &amp; Council of the European Union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1193125" y="3979839"/>
            <a:ext cx="1519500" cy="10740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Discussion within the Council or its preparatory bodies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 Council of the European Union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2016-02-12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27"/>
          <p:cNvCxnSpPr>
            <a:stCxn id="387" idx="0"/>
            <a:endCxn id="385" idx="3"/>
          </p:cNvCxnSpPr>
          <p:nvPr/>
        </p:nvCxnSpPr>
        <p:spPr>
          <a:xfrm flipH="1" rot="5400000">
            <a:off x="2470650" y="1494014"/>
            <a:ext cx="123000" cy="418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85" name="Google Shape;385;p27"/>
          <p:cNvSpPr/>
          <p:nvPr/>
        </p:nvSpPr>
        <p:spPr>
          <a:xfrm>
            <a:off x="366225" y="3486689"/>
            <a:ext cx="74400" cy="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7"/>
          <p:cNvCxnSpPr>
            <a:stCxn id="388" idx="0"/>
            <a:endCxn id="385" idx="3"/>
          </p:cNvCxnSpPr>
          <p:nvPr/>
        </p:nvCxnSpPr>
        <p:spPr>
          <a:xfrm flipH="1" rot="5400000">
            <a:off x="3237358" y="727214"/>
            <a:ext cx="123000" cy="571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94" name="Google Shape;394;p27"/>
          <p:cNvCxnSpPr>
            <a:stCxn id="385" idx="1"/>
            <a:endCxn id="373" idx="2"/>
          </p:cNvCxnSpPr>
          <p:nvPr/>
        </p:nvCxnSpPr>
        <p:spPr>
          <a:xfrm flipH="1" rot="10800000">
            <a:off x="366225" y="1518989"/>
            <a:ext cx="4916400" cy="2004900"/>
          </a:xfrm>
          <a:prstGeom prst="bentConnector4">
            <a:avLst>
              <a:gd fmla="val -4843" name="adj1"/>
              <a:gd fmla="val 829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27"/>
          <p:cNvSpPr/>
          <p:nvPr/>
        </p:nvSpPr>
        <p:spPr>
          <a:xfrm>
            <a:off x="6731893" y="6000750"/>
            <a:ext cx="2330238" cy="71903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http://data.europa.eu/eli/dir/2018/2001/oj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27"/>
          <p:cNvCxnSpPr>
            <a:endCxn id="388" idx="3"/>
          </p:cNvCxnSpPr>
          <p:nvPr/>
        </p:nvCxnSpPr>
        <p:spPr>
          <a:xfrm flipH="1" rot="5400000">
            <a:off x="6426998" y="4759364"/>
            <a:ext cx="1721100" cy="76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7" name="Google Shape;397;p27"/>
          <p:cNvSpPr txBox="1"/>
          <p:nvPr/>
        </p:nvSpPr>
        <p:spPr>
          <a:xfrm>
            <a:off x="6950962" y="3762170"/>
            <a:ext cx="1892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27"/>
          <p:cNvCxnSpPr>
            <a:stCxn id="395" idx="0"/>
            <a:endCxn id="373" idx="3"/>
          </p:cNvCxnSpPr>
          <p:nvPr/>
        </p:nvCxnSpPr>
        <p:spPr>
          <a:xfrm rot="-5400000">
            <a:off x="5406262" y="3452400"/>
            <a:ext cx="5039100" cy="57600"/>
          </a:xfrm>
          <a:prstGeom prst="bentConnector4">
            <a:avLst>
              <a:gd fmla="val 34279" name="adj1"/>
              <a:gd fmla="val 19976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9" name="Google Shape;399;p27"/>
          <p:cNvSpPr txBox="1"/>
          <p:nvPr/>
        </p:nvSpPr>
        <p:spPr>
          <a:xfrm>
            <a:off x="8050202" y="1354414"/>
            <a:ext cx="997264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7"/>
          <p:cNvSpPr/>
          <p:nvPr/>
        </p:nvSpPr>
        <p:spPr>
          <a:xfrm rot="-1875286">
            <a:off x="298624" y="1505488"/>
            <a:ext cx="1251401" cy="73022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There might be more steps involved in the adoption by the commission, but not visible on Eur-Lex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5" y="230199"/>
            <a:ext cx="6980714" cy="34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922895"/>
            <a:ext cx="6980714" cy="466634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8"/>
          <p:cNvSpPr txBox="1"/>
          <p:nvPr/>
        </p:nvSpPr>
        <p:spPr>
          <a:xfrm>
            <a:off x="1759625" y="6273644"/>
            <a:ext cx="5460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https://eur-lex.europa.eu/legal-content/EN/HIS/?sortOrder=asc&amp;uri=CELEX%3A32018L2001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6300192" y="4221088"/>
            <a:ext cx="144016" cy="50405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6536449" y="4323994"/>
            <a:ext cx="21400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Working Documents</a:t>
            </a:r>
            <a:endParaRPr/>
          </a:p>
        </p:txBody>
      </p:sp>
      <p:sp>
        <p:nvSpPr>
          <p:cNvPr id="410" name="Google Shape;410;p28"/>
          <p:cNvSpPr txBox="1"/>
          <p:nvPr/>
        </p:nvSpPr>
        <p:spPr>
          <a:xfrm>
            <a:off x="6536449" y="4016097"/>
            <a:ext cx="25122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Document</a:t>
            </a:r>
            <a:endParaRPr/>
          </a:p>
        </p:txBody>
      </p:sp>
      <p:cxnSp>
        <p:nvCxnSpPr>
          <p:cNvPr id="411" name="Google Shape;411;p28"/>
          <p:cNvCxnSpPr>
            <a:endCxn id="410" idx="1"/>
          </p:cNvCxnSpPr>
          <p:nvPr/>
        </p:nvCxnSpPr>
        <p:spPr>
          <a:xfrm>
            <a:off x="6228049" y="4154596"/>
            <a:ext cx="3084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8"/>
          <p:cNvCxnSpPr/>
          <p:nvPr/>
        </p:nvCxnSpPr>
        <p:spPr>
          <a:xfrm flipH="1" rot="10800000">
            <a:off x="5292080" y="4154597"/>
            <a:ext cx="1244369" cy="642556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28"/>
          <p:cNvCxnSpPr>
            <a:endCxn id="410" idx="1"/>
          </p:cNvCxnSpPr>
          <p:nvPr/>
        </p:nvCxnSpPr>
        <p:spPr>
          <a:xfrm>
            <a:off x="6012049" y="2204896"/>
            <a:ext cx="524400" cy="19497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/>
          <p:nvPr/>
        </p:nvSpPr>
        <p:spPr>
          <a:xfrm>
            <a:off x="1772050" y="1881953"/>
            <a:ext cx="5344500" cy="14946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activity_stage: 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 by Commission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 European Commission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 Directorate-General for Energy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had_responsible_person: Miguel ARIAS CAÑETE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2016-11-30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had_legal_basis: TFEU/art 294</a:t>
            </a:r>
            <a:endParaRPr/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had_legal_basis: TFEU/art 194 par 2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1772050" y="980728"/>
            <a:ext cx="5344500" cy="5202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highlight>
                <a:srgbClr val="D9ED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" name="Google Shape;420;p29"/>
          <p:cNvCxnSpPr>
            <a:stCxn id="418" idx="0"/>
            <a:endCxn id="419" idx="2"/>
          </p:cNvCxnSpPr>
          <p:nvPr/>
        </p:nvCxnSpPr>
        <p:spPr>
          <a:xfrm rot="-5400000">
            <a:off x="4254100" y="1691153"/>
            <a:ext cx="381000" cy="600"/>
          </a:xfrm>
          <a:prstGeom prst="bentConnector3">
            <a:avLst>
              <a:gd fmla="val 483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21" name="Google Shape;421;p29"/>
          <p:cNvSpPr txBox="1"/>
          <p:nvPr/>
        </p:nvSpPr>
        <p:spPr>
          <a:xfrm>
            <a:off x="3685950" y="1551191"/>
            <a:ext cx="1772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7198475" y="5141400"/>
            <a:ext cx="18042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52016PC0767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29"/>
          <p:cNvCxnSpPr>
            <a:stCxn id="422" idx="0"/>
            <a:endCxn id="418" idx="3"/>
          </p:cNvCxnSpPr>
          <p:nvPr/>
        </p:nvCxnSpPr>
        <p:spPr>
          <a:xfrm flipH="1" rot="5400000">
            <a:off x="6352475" y="3393300"/>
            <a:ext cx="2512200" cy="98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24" name="Google Shape;424;p29"/>
          <p:cNvSpPr txBox="1"/>
          <p:nvPr/>
        </p:nvSpPr>
        <p:spPr>
          <a:xfrm>
            <a:off x="7183125" y="2715525"/>
            <a:ext cx="18921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211425" y="4150800"/>
            <a:ext cx="18921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  </a:t>
            </a:r>
            <a:r>
              <a:rPr lang="fr-FR" sz="1000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52016SC0418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2142000" y="4150800"/>
            <a:ext cx="18921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  </a:t>
            </a:r>
            <a:r>
              <a:rPr b="1" lang="fr-FR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52016SC0416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4113750" y="4150800"/>
            <a:ext cx="18921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  </a:t>
            </a:r>
            <a:r>
              <a:rPr b="1" lang="fr-FR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52016SC0419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6068625" y="4150800"/>
            <a:ext cx="18921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  </a:t>
            </a:r>
            <a:r>
              <a:rPr b="1" lang="fr-FR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52016SC0417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29"/>
          <p:cNvCxnSpPr>
            <a:stCxn id="428" idx="0"/>
            <a:endCxn id="418" idx="2"/>
          </p:cNvCxnSpPr>
          <p:nvPr/>
        </p:nvCxnSpPr>
        <p:spPr>
          <a:xfrm flipH="1" rot="5400000">
            <a:off x="5342325" y="2478450"/>
            <a:ext cx="774300" cy="2570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30" name="Google Shape;430;p29"/>
          <p:cNvCxnSpPr>
            <a:stCxn id="427" idx="0"/>
            <a:endCxn id="418" idx="2"/>
          </p:cNvCxnSpPr>
          <p:nvPr/>
        </p:nvCxnSpPr>
        <p:spPr>
          <a:xfrm flipH="1" rot="5400000">
            <a:off x="4364850" y="3455850"/>
            <a:ext cx="774300" cy="615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31" name="Google Shape;431;p29"/>
          <p:cNvCxnSpPr>
            <a:stCxn id="426" idx="0"/>
            <a:endCxn id="418" idx="2"/>
          </p:cNvCxnSpPr>
          <p:nvPr/>
        </p:nvCxnSpPr>
        <p:spPr>
          <a:xfrm rot="-5400000">
            <a:off x="3379050" y="3085500"/>
            <a:ext cx="774300" cy="135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32" name="Google Shape;432;p29"/>
          <p:cNvCxnSpPr>
            <a:stCxn id="425" idx="0"/>
            <a:endCxn id="418" idx="2"/>
          </p:cNvCxnSpPr>
          <p:nvPr/>
        </p:nvCxnSpPr>
        <p:spPr>
          <a:xfrm rot="-5400000">
            <a:off x="2413725" y="2120250"/>
            <a:ext cx="774300" cy="3286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33" name="Google Shape;433;p29"/>
          <p:cNvSpPr txBox="1"/>
          <p:nvPr/>
        </p:nvSpPr>
        <p:spPr>
          <a:xfrm>
            <a:off x="2915925" y="3429000"/>
            <a:ext cx="1892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107504" y="6341258"/>
            <a:ext cx="7560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 in this example « adressee for formal act » and « adressee for mandatory consultation » are not mapped. A detailled analysis should determine if/how they can be mapped to ELI-DL.</a:t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 rot="-1875286">
            <a:off x="361429" y="2525379"/>
            <a:ext cx="1349443" cy="73022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Legal basis </a:t>
            </a:r>
            <a:r>
              <a:rPr lang="fr-F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already expressed at the LegislativeProject level.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it be repeated ?</a:t>
            </a:r>
            <a:endParaRPr sz="8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9"/>
          <p:cNvSpPr/>
          <p:nvPr/>
        </p:nvSpPr>
        <p:spPr>
          <a:xfrm rot="-1875286">
            <a:off x="6337695" y="5267369"/>
            <a:ext cx="914403" cy="400343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COM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PART 1 : ACTIVITY DESCRIPTION</a:t>
            </a:r>
            <a:endParaRPr/>
          </a:p>
        </p:txBody>
      </p:sp>
      <p:sp>
        <p:nvSpPr>
          <p:cNvPr id="442" name="Google Shape;442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/>
        </p:nvSpPr>
        <p:spPr>
          <a:xfrm>
            <a:off x="539552" y="260648"/>
            <a:ext cx="8136904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notion of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LegislativeActivity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plays a central role in the description of a draft legislation process.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has 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information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either as range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(start / end date) or single date.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683568" y="404664"/>
            <a:ext cx="2880320" cy="714234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/ Activities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83568" y="2564904"/>
            <a:ext cx="2880320" cy="100811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 / Controlled values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83568" y="1335556"/>
            <a:ext cx="2880320" cy="96848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/ « Documents »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83568" y="3933056"/>
            <a:ext cx="2880320" cy="11101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 of scope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 ELI Draft Legislation extension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 flipH="1" rot="10800000">
            <a:off x="5796136" y="1916731"/>
            <a:ext cx="1397400" cy="291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14"/>
          <p:cNvSpPr txBox="1"/>
          <p:nvPr/>
        </p:nvSpPr>
        <p:spPr>
          <a:xfrm>
            <a:off x="5796136" y="2268744"/>
            <a:ext cx="2338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/ link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 rot="10800000">
            <a:off x="6372200" y="3717032"/>
            <a:ext cx="0" cy="1081841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6494831" y="4088675"/>
            <a:ext cx="2338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of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2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32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 txBox="1"/>
          <p:nvPr/>
        </p:nvSpPr>
        <p:spPr>
          <a:xfrm>
            <a:off x="539552" y="620688"/>
            <a:ext cx="8136904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have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participants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and/or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responsible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persons or organizations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can be indicated either as entities or simply with a label.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4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34"/>
          <p:cNvCxnSpPr>
            <a:stCxn id="469" idx="3"/>
            <a:endCxn id="472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3" name="Google Shape;473;p34"/>
          <p:cNvSpPr txBox="1"/>
          <p:nvPr/>
        </p:nvSpPr>
        <p:spPr>
          <a:xfrm>
            <a:off x="6368951" y="340930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34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34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4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34"/>
          <p:cNvCxnSpPr>
            <a:stCxn id="470" idx="2"/>
            <a:endCxn id="480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2" name="Google Shape;482;p34"/>
          <p:cNvSpPr txBox="1"/>
          <p:nvPr/>
        </p:nvSpPr>
        <p:spPr>
          <a:xfrm>
            <a:off x="4554697" y="5776446"/>
            <a:ext cx="2465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34"/>
          <p:cNvCxnSpPr>
            <a:stCxn id="469" idx="3"/>
            <a:endCxn id="472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4" name="Google Shape;484;p34"/>
          <p:cNvCxnSpPr>
            <a:stCxn id="470" idx="2"/>
            <a:endCxn id="480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5" name="Google Shape;485;p34"/>
          <p:cNvSpPr txBox="1"/>
          <p:nvPr/>
        </p:nvSpPr>
        <p:spPr>
          <a:xfrm>
            <a:off x="6368951" y="2006450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4"/>
          <p:cNvSpPr txBox="1"/>
          <p:nvPr/>
        </p:nvSpPr>
        <p:spPr>
          <a:xfrm>
            <a:off x="5277310" y="5040582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/>
          <p:nvPr/>
        </p:nvSpPr>
        <p:spPr>
          <a:xfrm>
            <a:off x="611560" y="620688"/>
            <a:ext cx="7920880" cy="615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correspond to 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a legislative workflow.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 can be « 1</a:t>
            </a:r>
            <a:r>
              <a:rPr baseline="30000"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ère</a:t>
            </a: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lecture à l’assemblée », « Dàil second stage », « Opinion from Economic and Social Council », etc.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possible to indicate the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legal basis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activity, by referring to the act or article that made this activity possible.</a:t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6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36"/>
          <p:cNvCxnSpPr>
            <a:stCxn id="496" idx="3"/>
            <a:endCxn id="499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0" name="Google Shape;500;p36"/>
          <p:cNvSpPr txBox="1"/>
          <p:nvPr/>
        </p:nvSpPr>
        <p:spPr>
          <a:xfrm>
            <a:off x="6368951" y="340930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36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36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6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301569" y="4593050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" name="Google Shape;506;p36"/>
          <p:cNvCxnSpPr>
            <a:stCxn id="504" idx="1"/>
            <a:endCxn id="505" idx="0"/>
          </p:cNvCxnSpPr>
          <p:nvPr/>
        </p:nvCxnSpPr>
        <p:spPr>
          <a:xfrm flipH="1">
            <a:off x="1514621" y="3992581"/>
            <a:ext cx="1767300" cy="600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7" name="Google Shape;507;p36"/>
          <p:cNvSpPr txBox="1"/>
          <p:nvPr/>
        </p:nvSpPr>
        <p:spPr>
          <a:xfrm>
            <a:off x="963369" y="3523506"/>
            <a:ext cx="13727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290630" y="620688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509" name="Google Shape;509;p36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36"/>
          <p:cNvCxnSpPr>
            <a:stCxn id="509" idx="1"/>
            <a:endCxn id="508" idx="2"/>
          </p:cNvCxnSpPr>
          <p:nvPr/>
        </p:nvCxnSpPr>
        <p:spPr>
          <a:xfrm rot="10800000">
            <a:off x="1514713" y="1340872"/>
            <a:ext cx="1785600" cy="1406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1" name="Google Shape;511;p36"/>
          <p:cNvSpPr txBox="1"/>
          <p:nvPr/>
        </p:nvSpPr>
        <p:spPr>
          <a:xfrm>
            <a:off x="621679" y="1824307"/>
            <a:ext cx="2245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had_legal_basis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6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513" name="Google Shape;513;p36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36"/>
          <p:cNvCxnSpPr>
            <a:stCxn id="497" idx="2"/>
            <a:endCxn id="513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5" name="Google Shape;515;p36"/>
          <p:cNvSpPr txBox="1"/>
          <p:nvPr/>
        </p:nvSpPr>
        <p:spPr>
          <a:xfrm>
            <a:off x="4554697" y="5776446"/>
            <a:ext cx="2465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6" name="Google Shape;516;p36"/>
          <p:cNvCxnSpPr>
            <a:stCxn id="496" idx="3"/>
            <a:endCxn id="499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7" name="Google Shape;517;p36"/>
          <p:cNvCxnSpPr>
            <a:stCxn id="497" idx="2"/>
            <a:endCxn id="513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8" name="Google Shape;518;p36"/>
          <p:cNvSpPr txBox="1"/>
          <p:nvPr/>
        </p:nvSpPr>
        <p:spPr>
          <a:xfrm>
            <a:off x="6368951" y="2006450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5277310" y="5040582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"/>
          <p:cNvSpPr txBox="1"/>
          <p:nvPr/>
        </p:nvSpPr>
        <p:spPr>
          <a:xfrm>
            <a:off x="611560" y="620688"/>
            <a:ext cx="7920880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 of other activities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(« first lecture in parliament is composed of commision reading then discussion in plenary session, then vote »)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 motivated by another activity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(« economic commitee produced an opinion because the legislation service sent a request for an opinion »)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38"/>
          <p:cNvCxnSpPr>
            <a:stCxn id="529" idx="0"/>
            <a:endCxn id="531" idx="1"/>
          </p:cNvCxnSpPr>
          <p:nvPr/>
        </p:nvCxnSpPr>
        <p:spPr>
          <a:xfrm rot="5400000">
            <a:off x="3818896" y="1753051"/>
            <a:ext cx="227400" cy="1286400"/>
          </a:xfrm>
          <a:prstGeom prst="bentConnector4">
            <a:avLst>
              <a:gd fmla="val -100527" name="adj1"/>
              <a:gd fmla="val 117778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2" name="Google Shape;532;p38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3302973" y="1175453"/>
            <a:ext cx="2036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 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forms_part_of</a:t>
            </a:r>
            <a:endParaRPr sz="120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38"/>
          <p:cNvCxnSpPr>
            <a:stCxn id="529" idx="3"/>
            <a:endCxn id="535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6" name="Google Shape;536;p38"/>
          <p:cNvSpPr txBox="1"/>
          <p:nvPr/>
        </p:nvSpPr>
        <p:spPr>
          <a:xfrm>
            <a:off x="6368951" y="340930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7" name="Google Shape;537;p38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38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8"/>
          <p:cNvSpPr/>
          <p:nvPr/>
        </p:nvSpPr>
        <p:spPr>
          <a:xfrm>
            <a:off x="301569" y="4593050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38"/>
          <p:cNvCxnSpPr>
            <a:stCxn id="539" idx="1"/>
            <a:endCxn id="540" idx="0"/>
          </p:cNvCxnSpPr>
          <p:nvPr/>
        </p:nvCxnSpPr>
        <p:spPr>
          <a:xfrm flipH="1">
            <a:off x="1514621" y="3992581"/>
            <a:ext cx="1767300" cy="600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2" name="Google Shape;542;p38"/>
          <p:cNvSpPr txBox="1"/>
          <p:nvPr/>
        </p:nvSpPr>
        <p:spPr>
          <a:xfrm>
            <a:off x="963369" y="3523506"/>
            <a:ext cx="13727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38"/>
          <p:cNvCxnSpPr>
            <a:stCxn id="544" idx="0"/>
            <a:endCxn id="538" idx="3"/>
          </p:cNvCxnSpPr>
          <p:nvPr/>
        </p:nvCxnSpPr>
        <p:spPr>
          <a:xfrm flipH="1" rot="-5400000">
            <a:off x="5431649" y="2065752"/>
            <a:ext cx="211500" cy="627600"/>
          </a:xfrm>
          <a:prstGeom prst="bentConnector4">
            <a:avLst>
              <a:gd fmla="val -108086" name="adj1"/>
              <a:gd fmla="val 136437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5" name="Google Shape;545;p38"/>
          <p:cNvSpPr txBox="1"/>
          <p:nvPr/>
        </p:nvSpPr>
        <p:spPr>
          <a:xfrm>
            <a:off x="5223599" y="1265670"/>
            <a:ext cx="2036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was_motivated_by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motivated</a:t>
            </a:r>
            <a:endParaRPr sz="120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290630" y="620688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8" name="Google Shape;548;p38"/>
          <p:cNvCxnSpPr>
            <a:stCxn id="547" idx="1"/>
            <a:endCxn id="546" idx="2"/>
          </p:cNvCxnSpPr>
          <p:nvPr/>
        </p:nvCxnSpPr>
        <p:spPr>
          <a:xfrm rot="10800000">
            <a:off x="1514713" y="1340872"/>
            <a:ext cx="1785600" cy="1406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9" name="Google Shape;549;p38"/>
          <p:cNvSpPr txBox="1"/>
          <p:nvPr/>
        </p:nvSpPr>
        <p:spPr>
          <a:xfrm>
            <a:off x="621679" y="1824307"/>
            <a:ext cx="2245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had_legal_basis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38"/>
          <p:cNvCxnSpPr>
            <a:stCxn id="532" idx="2"/>
            <a:endCxn id="550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2" name="Google Shape;552;p38"/>
          <p:cNvSpPr txBox="1"/>
          <p:nvPr/>
        </p:nvSpPr>
        <p:spPr>
          <a:xfrm>
            <a:off x="4554697" y="5776446"/>
            <a:ext cx="2465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p38"/>
          <p:cNvCxnSpPr>
            <a:stCxn id="529" idx="3"/>
            <a:endCxn id="535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38"/>
          <p:cNvCxnSpPr>
            <a:stCxn id="532" idx="2"/>
            <a:endCxn id="550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5" name="Google Shape;555;p38"/>
          <p:cNvSpPr txBox="1"/>
          <p:nvPr/>
        </p:nvSpPr>
        <p:spPr>
          <a:xfrm>
            <a:off x="6368951" y="2006450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5277310" y="5040582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/>
          <p:nvPr/>
        </p:nvSpPr>
        <p:spPr>
          <a:xfrm>
            <a:off x="611560" y="620688"/>
            <a:ext cx="792088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use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works/documents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or create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works/documents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documents are called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LegislativeProcessWork,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any work created during a legislative process »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0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40"/>
          <p:cNvCxnSpPr>
            <a:stCxn id="568" idx="1"/>
            <a:endCxn id="569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192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0" name="Google Shape;570;p40"/>
          <p:cNvSpPr txBox="1"/>
          <p:nvPr/>
        </p:nvSpPr>
        <p:spPr>
          <a:xfrm>
            <a:off x="6387884" y="4181623"/>
            <a:ext cx="25766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2896204" y="4199581"/>
            <a:ext cx="271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3" name="Google Shape;573;p40"/>
          <p:cNvCxnSpPr>
            <a:stCxn id="571" idx="3"/>
            <a:endCxn id="569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9" name="Google Shape;569;p40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574" name="Google Shape;574;p40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/>
          <p:nvPr/>
        </p:nvSpPr>
        <p:spPr>
          <a:xfrm>
            <a:off x="611560" y="620688"/>
            <a:ext cx="7920880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Sometimes it is not clear if the documents are input or output of the activity.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case, a more generic link can be used to state that the activity simply « 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involved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 some 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EXAMPLE 1 : A BILL IN IRELAND 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5" name="Google Shape;585;p42"/>
          <p:cNvCxnSpPr>
            <a:stCxn id="586" idx="1"/>
            <a:endCxn id="587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192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8" name="Google Shape;588;p42"/>
          <p:cNvSpPr txBox="1"/>
          <p:nvPr/>
        </p:nvSpPr>
        <p:spPr>
          <a:xfrm>
            <a:off x="6387884" y="4181623"/>
            <a:ext cx="25766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2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2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2"/>
          <p:cNvSpPr txBox="1"/>
          <p:nvPr/>
        </p:nvSpPr>
        <p:spPr>
          <a:xfrm>
            <a:off x="2896204" y="4199581"/>
            <a:ext cx="271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42"/>
          <p:cNvCxnSpPr>
            <a:stCxn id="589" idx="3"/>
            <a:endCxn id="587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7" name="Google Shape;587;p42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592" name="Google Shape;592;p42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42"/>
          <p:cNvSpPr/>
          <p:nvPr/>
        </p:nvSpPr>
        <p:spPr>
          <a:xfrm>
            <a:off x="679270" y="1207140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cxnSp>
        <p:nvCxnSpPr>
          <p:cNvPr id="594" name="Google Shape;594;p42"/>
          <p:cNvCxnSpPr>
            <a:stCxn id="584" idx="1"/>
            <a:endCxn id="593" idx="2"/>
          </p:cNvCxnSpPr>
          <p:nvPr/>
        </p:nvCxnSpPr>
        <p:spPr>
          <a:xfrm rot="10800000">
            <a:off x="1773754" y="1753597"/>
            <a:ext cx="1821600" cy="1670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5" name="Google Shape;595;p42"/>
          <p:cNvSpPr txBox="1"/>
          <p:nvPr/>
        </p:nvSpPr>
        <p:spPr>
          <a:xfrm>
            <a:off x="1763439" y="2060937"/>
            <a:ext cx="24628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/>
          <p:nvPr/>
        </p:nvSpPr>
        <p:spPr>
          <a:xfrm>
            <a:off x="611560" y="620688"/>
            <a:ext cx="7920880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be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recorded in related documents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(debates recording)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6" name="Google Shape;606;p44"/>
          <p:cNvCxnSpPr>
            <a:stCxn id="607" idx="1"/>
            <a:endCxn id="608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192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9" name="Google Shape;609;p44"/>
          <p:cNvSpPr txBox="1"/>
          <p:nvPr/>
        </p:nvSpPr>
        <p:spPr>
          <a:xfrm>
            <a:off x="6387884" y="4181623"/>
            <a:ext cx="25766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4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4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4"/>
          <p:cNvSpPr txBox="1"/>
          <p:nvPr/>
        </p:nvSpPr>
        <p:spPr>
          <a:xfrm>
            <a:off x="2896204" y="4199581"/>
            <a:ext cx="271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44"/>
          <p:cNvCxnSpPr>
            <a:stCxn id="610" idx="3"/>
            <a:endCxn id="608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8" name="Google Shape;608;p44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613" name="Google Shape;613;p44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4" name="Google Shape;614;p44"/>
          <p:cNvSpPr/>
          <p:nvPr/>
        </p:nvSpPr>
        <p:spPr>
          <a:xfrm>
            <a:off x="5850087" y="1207140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p44"/>
          <p:cNvCxnSpPr>
            <a:stCxn id="605" idx="3"/>
            <a:endCxn id="614" idx="2"/>
          </p:cNvCxnSpPr>
          <p:nvPr/>
        </p:nvCxnSpPr>
        <p:spPr>
          <a:xfrm flipH="1" rot="10800000">
            <a:off x="5819218" y="1838197"/>
            <a:ext cx="1470900" cy="1585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6" name="Google Shape;616;p44"/>
          <p:cNvSpPr txBox="1"/>
          <p:nvPr/>
        </p:nvSpPr>
        <p:spPr>
          <a:xfrm>
            <a:off x="6105379" y="2133210"/>
            <a:ext cx="1904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recorded_in_realization_of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679270" y="1207140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cxnSp>
        <p:nvCxnSpPr>
          <p:cNvPr id="618" name="Google Shape;618;p44"/>
          <p:cNvCxnSpPr>
            <a:stCxn id="605" idx="1"/>
            <a:endCxn id="617" idx="2"/>
          </p:cNvCxnSpPr>
          <p:nvPr/>
        </p:nvCxnSpPr>
        <p:spPr>
          <a:xfrm rot="10800000">
            <a:off x="1773754" y="1753597"/>
            <a:ext cx="1821600" cy="1670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9" name="Google Shape;619;p44"/>
          <p:cNvSpPr txBox="1"/>
          <p:nvPr/>
        </p:nvSpPr>
        <p:spPr>
          <a:xfrm>
            <a:off x="1763439" y="2060937"/>
            <a:ext cx="24628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PART 2 : LEGISLATIVE PROCESS DESCRIPTION</a:t>
            </a:r>
            <a:endParaRPr/>
          </a:p>
        </p:txBody>
      </p:sp>
      <p:sp>
        <p:nvSpPr>
          <p:cNvPr id="625" name="Google Shape;625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/>
        </p:nvSpPr>
        <p:spPr>
          <a:xfrm>
            <a:off x="611560" y="620688"/>
            <a:ext cx="7920880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special kind of LegislativeActivity is the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LegislativeProcess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itself.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corresponds to the entire « Bill » / « Dossier parlementaire », from initiation to signature.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inherits all the properties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a LegislativeActivity (including start / end date, and can consists of sub-activities.)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6" name="Google Shape;636;p47"/>
          <p:cNvCxnSpPr>
            <a:stCxn id="637" idx="1"/>
            <a:endCxn id="638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9" name="Google Shape;639;p47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0" name="Google Shape;640;p47"/>
          <p:cNvCxnSpPr>
            <a:stCxn id="635" idx="0"/>
            <a:endCxn id="641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642" name="Google Shape;642;p47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641" name="Google Shape;641;p47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5" name="Google Shape;645;p47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p47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8"/>
          <p:cNvSpPr txBox="1"/>
          <p:nvPr/>
        </p:nvSpPr>
        <p:spPr>
          <a:xfrm>
            <a:off x="611560" y="620688"/>
            <a:ext cx="792088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can have 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(« Proposition de loi », etc. List of values need to be defined in each country.)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can be associated to a global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indicate if the project is Ongoing, was Successful or abandonned.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can be associated with some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keywords</a:t>
            </a:r>
            <a:r>
              <a:rPr b="1"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6" name="Google Shape;656;p49"/>
          <p:cNvCxnSpPr>
            <a:stCxn id="657" idx="1"/>
            <a:endCxn id="658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59" name="Google Shape;659;p49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49"/>
          <p:cNvCxnSpPr>
            <a:stCxn id="655" idx="0"/>
            <a:endCxn id="661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662" name="Google Shape;662;p49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661" name="Google Shape;661;p49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65" name="Google Shape;665;p49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7" name="Google Shape;657;p49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9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9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49"/>
          <p:cNvCxnSpPr>
            <a:stCxn id="667" idx="0"/>
            <a:endCxn id="666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9" name="Google Shape;669;p49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9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9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49"/>
          <p:cNvCxnSpPr>
            <a:stCxn id="671" idx="0"/>
            <a:endCxn id="670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3" name="Google Shape;673;p49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9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p49"/>
          <p:cNvCxnSpPr>
            <a:stCxn id="655" idx="3"/>
            <a:endCxn id="677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7" name="Google Shape;677;p49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/>
          <p:nvPr/>
        </p:nvSpPr>
        <p:spPr>
          <a:xfrm>
            <a:off x="611560" y="620688"/>
            <a:ext cx="8208912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can be described with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(its public number)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or more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identifiers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process for different institutions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Its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of latest update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submitted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project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1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9" name="Google Shape;689;p51"/>
          <p:cNvCxnSpPr>
            <a:stCxn id="690" idx="1"/>
            <a:endCxn id="691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2" name="Google Shape;692;p51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3" name="Google Shape;693;p51"/>
          <p:cNvCxnSpPr>
            <a:stCxn id="688" idx="0"/>
            <a:endCxn id="694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695" name="Google Shape;695;p51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694" name="Google Shape;694;p51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98" name="Google Shape;698;p51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51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1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1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" name="Google Shape;701;p51"/>
          <p:cNvCxnSpPr>
            <a:stCxn id="700" idx="0"/>
            <a:endCxn id="699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2" name="Google Shape;702;p51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1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1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5" name="Google Shape;705;p51"/>
          <p:cNvCxnSpPr>
            <a:stCxn id="704" idx="0"/>
            <a:endCxn id="703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6" name="Google Shape;706;p51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1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1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9" name="Google Shape;709;p51"/>
          <p:cNvCxnSpPr>
            <a:stCxn id="688" idx="3"/>
            <a:endCxn id="710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0" name="Google Shape;710;p51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1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712" name="Google Shape;712;p51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713" name="Google Shape;713;p51"/>
          <p:cNvCxnSpPr>
            <a:endCxn id="712" idx="1"/>
          </p:cNvCxnSpPr>
          <p:nvPr/>
        </p:nvCxnSpPr>
        <p:spPr>
          <a:xfrm>
            <a:off x="4231943" y="5327341"/>
            <a:ext cx="1331700" cy="835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4" name="Google Shape;714;p51"/>
          <p:cNvSpPr txBox="1"/>
          <p:nvPr/>
        </p:nvSpPr>
        <p:spPr>
          <a:xfrm>
            <a:off x="3853846" y="544849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632" y="0"/>
            <a:ext cx="71407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79512" y="6453336"/>
            <a:ext cx="64807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https://www.oireachtas.ie/en/bills/bill/2018/78/?tab=debates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2"/>
          <p:cNvSpPr txBox="1"/>
          <p:nvPr/>
        </p:nvSpPr>
        <p:spPr>
          <a:xfrm>
            <a:off x="611560" y="620688"/>
            <a:ext cx="8208912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can point to the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latest activity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took place within it. It can also state what is its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stage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the workflow.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allows to express directly the current status of the legislative project.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3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p53"/>
          <p:cNvCxnSpPr>
            <a:stCxn id="726" idx="1"/>
            <a:endCxn id="727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8" name="Google Shape;728;p53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9" name="Google Shape;729;p53"/>
          <p:cNvCxnSpPr>
            <a:stCxn id="724" idx="0"/>
            <a:endCxn id="730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731" name="Google Shape;731;p53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730" name="Google Shape;730;p53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34" name="Google Shape;734;p53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6" name="Google Shape;726;p53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3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3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7" name="Google Shape;737;p53"/>
          <p:cNvCxnSpPr>
            <a:stCxn id="736" idx="0"/>
            <a:endCxn id="735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38" name="Google Shape;738;p53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3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3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p53"/>
          <p:cNvCxnSpPr>
            <a:stCxn id="740" idx="0"/>
            <a:endCxn id="739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2" name="Google Shape;742;p53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3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3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5" name="Google Shape;745;p53"/>
          <p:cNvCxnSpPr>
            <a:stCxn id="724" idx="1"/>
            <a:endCxn id="732" idx="1"/>
          </p:cNvCxnSpPr>
          <p:nvPr/>
        </p:nvCxnSpPr>
        <p:spPr>
          <a:xfrm rot="10800000">
            <a:off x="1585953" y="595466"/>
            <a:ext cx="2400" cy="3498000"/>
          </a:xfrm>
          <a:prstGeom prst="bentConnector3">
            <a:avLst>
              <a:gd fmla="val 4194733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6" name="Google Shape;746;p53"/>
          <p:cNvSpPr txBox="1"/>
          <p:nvPr/>
        </p:nvSpPr>
        <p:spPr>
          <a:xfrm>
            <a:off x="-36065" y="3638440"/>
            <a:ext cx="127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7" name="Google Shape;747;p53"/>
          <p:cNvCxnSpPr>
            <a:stCxn id="724" idx="3"/>
            <a:endCxn id="748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8" name="Google Shape;748;p53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3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750" name="Google Shape;750;p53"/>
          <p:cNvSpPr/>
          <p:nvPr/>
        </p:nvSpPr>
        <p:spPr>
          <a:xfrm>
            <a:off x="1586070" y="6105817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1" name="Google Shape;751;p53"/>
          <p:cNvCxnSpPr>
            <a:stCxn id="752" idx="1"/>
            <a:endCxn id="750" idx="1"/>
          </p:cNvCxnSpPr>
          <p:nvPr/>
        </p:nvCxnSpPr>
        <p:spPr>
          <a:xfrm flipH="1">
            <a:off x="1586078" y="4713184"/>
            <a:ext cx="13500" cy="1707600"/>
          </a:xfrm>
          <a:prstGeom prst="bentConnector3">
            <a:avLst>
              <a:gd fmla="val 76772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2" name="Google Shape;752;p53"/>
          <p:cNvSpPr/>
          <p:nvPr/>
        </p:nvSpPr>
        <p:spPr>
          <a:xfrm>
            <a:off x="1599578" y="46358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3"/>
          <p:cNvSpPr txBox="1"/>
          <p:nvPr/>
        </p:nvSpPr>
        <p:spPr>
          <a:xfrm>
            <a:off x="-25364" y="4492111"/>
            <a:ext cx="1388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3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755" name="Google Shape;755;p53"/>
          <p:cNvCxnSpPr>
            <a:stCxn id="756" idx="2"/>
            <a:endCxn id="754" idx="1"/>
          </p:cNvCxnSpPr>
          <p:nvPr/>
        </p:nvCxnSpPr>
        <p:spPr>
          <a:xfrm flipH="1" rot="-5400000">
            <a:off x="4480286" y="5079026"/>
            <a:ext cx="835200" cy="1331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7" name="Google Shape;757;p53"/>
          <p:cNvSpPr txBox="1"/>
          <p:nvPr/>
        </p:nvSpPr>
        <p:spPr>
          <a:xfrm>
            <a:off x="3853846" y="544849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</p:txBody>
      </p:sp>
      <p:sp>
        <p:nvSpPr>
          <p:cNvPr id="756" name="Google Shape;756;p53"/>
          <p:cNvSpPr/>
          <p:nvPr/>
        </p:nvSpPr>
        <p:spPr>
          <a:xfrm>
            <a:off x="4163061" y="517267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4"/>
          <p:cNvSpPr txBox="1"/>
          <p:nvPr/>
        </p:nvSpPr>
        <p:spPr>
          <a:xfrm>
            <a:off x="611560" y="620688"/>
            <a:ext cx="820891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is the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subject of multiple webpages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(OJ, parliament, commitees, etc.)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(ability to crosslink websites)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5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55"/>
          <p:cNvCxnSpPr>
            <a:stCxn id="769" idx="1"/>
            <a:endCxn id="770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1" name="Google Shape;771;p55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55"/>
          <p:cNvCxnSpPr>
            <a:stCxn id="767" idx="0"/>
            <a:endCxn id="773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774" name="Google Shape;774;p55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773" name="Google Shape;773;p55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55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77" name="Google Shape;777;p55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9" name="Google Shape;769;p55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5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5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0" name="Google Shape;780;p55"/>
          <p:cNvCxnSpPr>
            <a:stCxn id="779" idx="0"/>
            <a:endCxn id="778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1" name="Google Shape;781;p55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5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5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4" name="Google Shape;784;p55"/>
          <p:cNvCxnSpPr>
            <a:stCxn id="783" idx="0"/>
            <a:endCxn id="782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5" name="Google Shape;785;p55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5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5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55"/>
          <p:cNvCxnSpPr>
            <a:stCxn id="767" idx="1"/>
            <a:endCxn id="775" idx="1"/>
          </p:cNvCxnSpPr>
          <p:nvPr/>
        </p:nvCxnSpPr>
        <p:spPr>
          <a:xfrm rot="10800000">
            <a:off x="1585953" y="595466"/>
            <a:ext cx="2400" cy="3498000"/>
          </a:xfrm>
          <a:prstGeom prst="bentConnector3">
            <a:avLst>
              <a:gd fmla="val 4194733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9" name="Google Shape;789;p55"/>
          <p:cNvSpPr txBox="1"/>
          <p:nvPr/>
        </p:nvSpPr>
        <p:spPr>
          <a:xfrm>
            <a:off x="-36065" y="3638440"/>
            <a:ext cx="127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5"/>
          <p:cNvSpPr/>
          <p:nvPr/>
        </p:nvSpPr>
        <p:spPr>
          <a:xfrm>
            <a:off x="5554510" y="5053346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owl:Thing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1" name="Google Shape;791;p55"/>
          <p:cNvCxnSpPr>
            <a:stCxn id="792" idx="3"/>
            <a:endCxn id="790" idx="0"/>
          </p:cNvCxnSpPr>
          <p:nvPr/>
        </p:nvCxnSpPr>
        <p:spPr>
          <a:xfrm>
            <a:off x="4498210" y="4478579"/>
            <a:ext cx="2338200" cy="574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3" name="Google Shape;793;p55"/>
          <p:cNvSpPr txBox="1"/>
          <p:nvPr/>
        </p:nvSpPr>
        <p:spPr>
          <a:xfrm>
            <a:off x="4604810" y="4526714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is_subject_of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5"/>
          <p:cNvSpPr/>
          <p:nvPr/>
        </p:nvSpPr>
        <p:spPr>
          <a:xfrm>
            <a:off x="4360259" y="44012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4" name="Google Shape;794;p55"/>
          <p:cNvCxnSpPr>
            <a:stCxn id="767" idx="3"/>
            <a:endCxn id="795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5" name="Google Shape;795;p55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5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797" name="Google Shape;797;p55"/>
          <p:cNvSpPr/>
          <p:nvPr/>
        </p:nvSpPr>
        <p:spPr>
          <a:xfrm>
            <a:off x="1586070" y="6105817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55"/>
          <p:cNvCxnSpPr>
            <a:stCxn id="799" idx="1"/>
            <a:endCxn id="797" idx="1"/>
          </p:cNvCxnSpPr>
          <p:nvPr/>
        </p:nvCxnSpPr>
        <p:spPr>
          <a:xfrm flipH="1">
            <a:off x="1586078" y="4713184"/>
            <a:ext cx="13500" cy="1707600"/>
          </a:xfrm>
          <a:prstGeom prst="bentConnector3">
            <a:avLst>
              <a:gd fmla="val 76772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9" name="Google Shape;799;p55"/>
          <p:cNvSpPr/>
          <p:nvPr/>
        </p:nvSpPr>
        <p:spPr>
          <a:xfrm>
            <a:off x="1599578" y="46358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-25364" y="4492111"/>
            <a:ext cx="1388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5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802" name="Google Shape;802;p55"/>
          <p:cNvCxnSpPr>
            <a:stCxn id="803" idx="2"/>
            <a:endCxn id="801" idx="1"/>
          </p:cNvCxnSpPr>
          <p:nvPr/>
        </p:nvCxnSpPr>
        <p:spPr>
          <a:xfrm flipH="1" rot="-5400000">
            <a:off x="4480286" y="5079026"/>
            <a:ext cx="835200" cy="1331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4" name="Google Shape;804;p55"/>
          <p:cNvSpPr txBox="1"/>
          <p:nvPr/>
        </p:nvSpPr>
        <p:spPr>
          <a:xfrm>
            <a:off x="3853846" y="544849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</p:txBody>
      </p:sp>
      <p:sp>
        <p:nvSpPr>
          <p:cNvPr id="803" name="Google Shape;803;p55"/>
          <p:cNvSpPr/>
          <p:nvPr/>
        </p:nvSpPr>
        <p:spPr>
          <a:xfrm>
            <a:off x="4163061" y="517267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6"/>
          <p:cNvSpPr txBox="1"/>
          <p:nvPr/>
        </p:nvSpPr>
        <p:spPr>
          <a:xfrm>
            <a:off x="611560" y="620688"/>
            <a:ext cx="8208912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can be further described with some « foreseen information » :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Its foreseen date of adoption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foreseen type of legal resource to be published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7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5" name="Google Shape;815;p57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57"/>
          <p:cNvSpPr/>
          <p:nvPr/>
        </p:nvSpPr>
        <p:spPr>
          <a:xfrm>
            <a:off x="6625936" y="3630778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7"/>
          <p:cNvSpPr/>
          <p:nvPr/>
        </p:nvSpPr>
        <p:spPr>
          <a:xfrm>
            <a:off x="4667471" y="322372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p57"/>
          <p:cNvCxnSpPr>
            <a:stCxn id="817" idx="3"/>
            <a:endCxn id="816" idx="1"/>
          </p:cNvCxnSpPr>
          <p:nvPr/>
        </p:nvCxnSpPr>
        <p:spPr>
          <a:xfrm>
            <a:off x="4805422" y="3301026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9" name="Google Shape;819;p57"/>
          <p:cNvSpPr txBox="1"/>
          <p:nvPr/>
        </p:nvSpPr>
        <p:spPr>
          <a:xfrm>
            <a:off x="4922091" y="3290500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8"/>
          <p:cNvSpPr txBox="1"/>
          <p:nvPr/>
        </p:nvSpPr>
        <p:spPr>
          <a:xfrm>
            <a:off x="611560" y="620688"/>
            <a:ext cx="8208912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groups all the documents/work created in the course of the drafting.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(opinions, debates recording, draft of the legislation, etc.)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event is said to have « </a:t>
            </a:r>
            <a:r>
              <a:rPr b="1"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 realization of</a:t>
            </a:r>
            <a:r>
              <a:rPr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 these works.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9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9"/>
          <p:cNvSpPr/>
          <p:nvPr/>
        </p:nvSpPr>
        <p:spPr>
          <a:xfrm>
            <a:off x="1910751" y="5464432"/>
            <a:ext cx="2880320" cy="66436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831" name="Google Shape;831;p59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59"/>
          <p:cNvCxnSpPr>
            <a:stCxn id="829" idx="2"/>
            <a:endCxn id="830" idx="0"/>
          </p:cNvCxnSpPr>
          <p:nvPr/>
        </p:nvCxnSpPr>
        <p:spPr>
          <a:xfrm flipH="1" rot="-5400000">
            <a:off x="2441763" y="4554698"/>
            <a:ext cx="1818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3" name="Google Shape;833;p59"/>
          <p:cNvSpPr txBox="1"/>
          <p:nvPr/>
        </p:nvSpPr>
        <p:spPr>
          <a:xfrm>
            <a:off x="3350911" y="3893074"/>
            <a:ext cx="25766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9"/>
          <p:cNvSpPr/>
          <p:nvPr/>
        </p:nvSpPr>
        <p:spPr>
          <a:xfrm>
            <a:off x="6625936" y="3630778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59"/>
          <p:cNvSpPr/>
          <p:nvPr/>
        </p:nvSpPr>
        <p:spPr>
          <a:xfrm>
            <a:off x="4667471" y="322372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Google Shape;836;p59"/>
          <p:cNvCxnSpPr>
            <a:stCxn id="835" idx="3"/>
            <a:endCxn id="834" idx="1"/>
          </p:cNvCxnSpPr>
          <p:nvPr/>
        </p:nvCxnSpPr>
        <p:spPr>
          <a:xfrm>
            <a:off x="4805422" y="3301026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7" name="Google Shape;837;p59"/>
          <p:cNvSpPr txBox="1"/>
          <p:nvPr/>
        </p:nvSpPr>
        <p:spPr>
          <a:xfrm>
            <a:off x="4922091" y="3290500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0"/>
          <p:cNvSpPr txBox="1"/>
          <p:nvPr/>
        </p:nvSpPr>
        <p:spPr>
          <a:xfrm>
            <a:off x="611560" y="620688"/>
            <a:ext cx="820891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Similarly, once finished, the LegislativeProcess will yield the official LegalResource </a:t>
            </a:r>
            <a:r>
              <a:rPr lang="fr-FR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(+ corresponding Expressions and Formats)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event is said to « </a:t>
            </a:r>
            <a:r>
              <a:rPr b="1"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realization of the legal resource</a:t>
            </a:r>
            <a:r>
              <a:rPr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Actually, any LegislativeActivity in the course of the process can yield the creation of a LegalResource, for « intermediate » publications in an official journal.</a:t>
            </a:r>
            <a:endParaRPr i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1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61"/>
          <p:cNvSpPr/>
          <p:nvPr/>
        </p:nvSpPr>
        <p:spPr>
          <a:xfrm>
            <a:off x="1910751" y="5464432"/>
            <a:ext cx="2880320" cy="66436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849" name="Google Shape;849;p61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61"/>
          <p:cNvCxnSpPr>
            <a:stCxn id="847" idx="2"/>
            <a:endCxn id="848" idx="0"/>
          </p:cNvCxnSpPr>
          <p:nvPr/>
        </p:nvCxnSpPr>
        <p:spPr>
          <a:xfrm flipH="1" rot="-5400000">
            <a:off x="2441763" y="4554698"/>
            <a:ext cx="1818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1" name="Google Shape;851;p61"/>
          <p:cNvSpPr txBox="1"/>
          <p:nvPr/>
        </p:nvSpPr>
        <p:spPr>
          <a:xfrm>
            <a:off x="3350911" y="3893074"/>
            <a:ext cx="2576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61"/>
          <p:cNvSpPr/>
          <p:nvPr/>
        </p:nvSpPr>
        <p:spPr>
          <a:xfrm>
            <a:off x="6625936" y="3259987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61"/>
          <p:cNvSpPr/>
          <p:nvPr/>
        </p:nvSpPr>
        <p:spPr>
          <a:xfrm>
            <a:off x="4667471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4" name="Google Shape;854;p61"/>
          <p:cNvCxnSpPr>
            <a:stCxn id="853" idx="3"/>
            <a:endCxn id="852" idx="1"/>
          </p:cNvCxnSpPr>
          <p:nvPr/>
        </p:nvCxnSpPr>
        <p:spPr>
          <a:xfrm>
            <a:off x="4805422" y="2930235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5" name="Google Shape;855;p61"/>
          <p:cNvSpPr txBox="1"/>
          <p:nvPr/>
        </p:nvSpPr>
        <p:spPr>
          <a:xfrm>
            <a:off x="4922091" y="2919709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61"/>
          <p:cNvSpPr/>
          <p:nvPr/>
        </p:nvSpPr>
        <p:spPr>
          <a:xfrm>
            <a:off x="1910751" y="474032"/>
            <a:ext cx="2880320" cy="74942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7" name="Google Shape;857;p61"/>
          <p:cNvCxnSpPr>
            <a:stCxn id="847" idx="0"/>
            <a:endCxn id="856" idx="2"/>
          </p:cNvCxnSpPr>
          <p:nvPr/>
        </p:nvCxnSpPr>
        <p:spPr>
          <a:xfrm rot="10800000">
            <a:off x="3350913" y="1223328"/>
            <a:ext cx="0" cy="6645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58" name="Google Shape;858;p61"/>
          <p:cNvSpPr/>
          <p:nvPr/>
        </p:nvSpPr>
        <p:spPr>
          <a:xfrm>
            <a:off x="6640862" y="1853864"/>
            <a:ext cx="2418402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859" name="Google Shape;859;p61"/>
          <p:cNvCxnSpPr>
            <a:stCxn id="856" idx="3"/>
            <a:endCxn id="858" idx="0"/>
          </p:cNvCxnSpPr>
          <p:nvPr/>
        </p:nvCxnSpPr>
        <p:spPr>
          <a:xfrm>
            <a:off x="4791071" y="848746"/>
            <a:ext cx="3059100" cy="10050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0" name="Google Shape;860;p61"/>
          <p:cNvSpPr txBox="1"/>
          <p:nvPr/>
        </p:nvSpPr>
        <p:spPr>
          <a:xfrm>
            <a:off x="4863077" y="381140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121" name="Google Shape;121;p17"/>
          <p:cNvCxnSpPr>
            <a:stCxn id="118" idx="3"/>
            <a:endCxn id="120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17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PART 3 : LEGISLATIVE PROCESS WORK DESCRIPTION</a:t>
            </a:r>
            <a:endParaRPr/>
          </a:p>
        </p:txBody>
      </p:sp>
      <p:sp>
        <p:nvSpPr>
          <p:cNvPr id="866" name="Google Shape;866;p6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3"/>
          <p:cNvSpPr txBox="1"/>
          <p:nvPr/>
        </p:nvSpPr>
        <p:spPr>
          <a:xfrm>
            <a:off x="539552" y="458956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LegislativeProcessWork created during draft legislation process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inherit the generic Work class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like LegalResource in ELI.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4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877" name="Google Shape;877;p64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878" name="Google Shape;878;p64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9" name="Google Shape;879;p64"/>
          <p:cNvCxnSpPr>
            <a:stCxn id="876" idx="0"/>
            <a:endCxn id="878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80" name="Google Shape;880;p64"/>
          <p:cNvCxnSpPr>
            <a:stCxn id="877" idx="0"/>
            <a:endCxn id="878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81" name="Google Shape;881;p64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882" name="Google Shape;882;p64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5"/>
          <p:cNvSpPr txBox="1"/>
          <p:nvPr/>
        </p:nvSpPr>
        <p:spPr>
          <a:xfrm>
            <a:off x="539552" y="458956"/>
            <a:ext cx="8208912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properties from ELI are moved « up » on generic FRBR classes (Work/Expression/Manifestation) :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media_type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between W/E/M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including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has_part / is_part_of.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means these properties can be used both in ELI and ELI-DL.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6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893" name="Google Shape;893;p66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894" name="Google Shape;894;p66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66"/>
          <p:cNvCxnSpPr>
            <a:stCxn id="892" idx="0"/>
            <a:endCxn id="894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96" name="Google Shape;896;p66"/>
          <p:cNvCxnSpPr>
            <a:stCxn id="893" idx="0"/>
            <a:endCxn id="894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97" name="Google Shape;897;p66"/>
          <p:cNvSpPr/>
          <p:nvPr/>
        </p:nvSpPr>
        <p:spPr>
          <a:xfrm>
            <a:off x="5989342" y="404663"/>
            <a:ext cx="2952328" cy="13802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title_alternative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66"/>
          <p:cNvSpPr/>
          <p:nvPr/>
        </p:nvSpPr>
        <p:spPr>
          <a:xfrm>
            <a:off x="5989342" y="2410667"/>
            <a:ext cx="2952328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p66"/>
          <p:cNvCxnSpPr>
            <a:stCxn id="900" idx="2"/>
            <a:endCxn id="901" idx="1"/>
          </p:cNvCxnSpPr>
          <p:nvPr/>
        </p:nvCxnSpPr>
        <p:spPr>
          <a:xfrm flipH="1" rot="5400000">
            <a:off x="2830624" y="1330616"/>
            <a:ext cx="371700" cy="512700"/>
          </a:xfrm>
          <a:prstGeom prst="bentConnector4">
            <a:avLst>
              <a:gd fmla="val -61501" name="adj1"/>
              <a:gd fmla="val 144584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02" name="Google Shape;902;p66"/>
          <p:cNvSpPr txBox="1"/>
          <p:nvPr/>
        </p:nvSpPr>
        <p:spPr>
          <a:xfrm>
            <a:off x="325946" y="2034427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has_member / is_member_of </a:t>
            </a:r>
            <a:endParaRPr/>
          </a:p>
        </p:txBody>
      </p:sp>
      <p:cxnSp>
        <p:nvCxnSpPr>
          <p:cNvPr id="903" name="Google Shape;903;p66"/>
          <p:cNvCxnSpPr>
            <a:stCxn id="894" idx="0"/>
            <a:endCxn id="897" idx="0"/>
          </p:cNvCxnSpPr>
          <p:nvPr/>
        </p:nvCxnSpPr>
        <p:spPr>
          <a:xfrm rot="-5400000">
            <a:off x="5349074" y="-1136054"/>
            <a:ext cx="575700" cy="3657000"/>
          </a:xfrm>
          <a:prstGeom prst="bentConnector3">
            <a:avLst>
              <a:gd fmla="val 1396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4" name="Google Shape;904;p66"/>
          <p:cNvSpPr txBox="1"/>
          <p:nvPr/>
        </p:nvSpPr>
        <p:spPr>
          <a:xfrm>
            <a:off x="2945085" y="201992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 / realizes </a:t>
            </a:r>
            <a:endParaRPr/>
          </a:p>
        </p:txBody>
      </p:sp>
      <p:cxnSp>
        <p:nvCxnSpPr>
          <p:cNvPr id="905" name="Google Shape;905;p66"/>
          <p:cNvCxnSpPr>
            <a:stCxn id="897" idx="2"/>
            <a:endCxn id="898" idx="0"/>
          </p:cNvCxnSpPr>
          <p:nvPr/>
        </p:nvCxnSpPr>
        <p:spPr>
          <a:xfrm flipH="1" rot="-5400000">
            <a:off x="7152906" y="2097478"/>
            <a:ext cx="625800" cy="600"/>
          </a:xfrm>
          <a:prstGeom prst="bentConnector3">
            <a:avLst>
              <a:gd fmla="val 5101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6" name="Google Shape;906;p66"/>
          <p:cNvSpPr txBox="1"/>
          <p:nvPr/>
        </p:nvSpPr>
        <p:spPr>
          <a:xfrm>
            <a:off x="3442786" y="1866940"/>
            <a:ext cx="40290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 / embodies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66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908" name="Google Shape;908;p66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9" name="Google Shape;909;p66"/>
          <p:cNvCxnSpPr/>
          <p:nvPr/>
        </p:nvCxnSpPr>
        <p:spPr>
          <a:xfrm>
            <a:off x="5989342" y="836712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0" name="Google Shape;900;p66"/>
          <p:cNvSpPr/>
          <p:nvPr/>
        </p:nvSpPr>
        <p:spPr>
          <a:xfrm>
            <a:off x="3203848" y="16182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0" name="Google Shape;910;p66"/>
          <p:cNvCxnSpPr/>
          <p:nvPr/>
        </p:nvCxnSpPr>
        <p:spPr>
          <a:xfrm>
            <a:off x="5982992" y="2843669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p66"/>
          <p:cNvSpPr/>
          <p:nvPr/>
        </p:nvSpPr>
        <p:spPr>
          <a:xfrm>
            <a:off x="3213619" y="9903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66"/>
          <p:cNvSpPr/>
          <p:nvPr/>
        </p:nvSpPr>
        <p:spPr>
          <a:xfrm>
            <a:off x="2760140" y="132392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66"/>
          <p:cNvSpPr/>
          <p:nvPr/>
        </p:nvSpPr>
        <p:spPr>
          <a:xfrm>
            <a:off x="2730285" y="10052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3" name="Google Shape;913;p66"/>
          <p:cNvCxnSpPr>
            <a:stCxn id="911" idx="0"/>
            <a:endCxn id="912" idx="1"/>
          </p:cNvCxnSpPr>
          <p:nvPr/>
        </p:nvCxnSpPr>
        <p:spPr>
          <a:xfrm rot="5400000">
            <a:off x="2960394" y="760280"/>
            <a:ext cx="92100" cy="552300"/>
          </a:xfrm>
          <a:prstGeom prst="bentConnector4">
            <a:avLst>
              <a:gd fmla="val -248209" name="adj1"/>
              <a:gd fmla="val 141392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14" name="Google Shape;914;p66"/>
          <p:cNvSpPr txBox="1"/>
          <p:nvPr/>
        </p:nvSpPr>
        <p:spPr>
          <a:xfrm>
            <a:off x="376303" y="384776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has_part / is_part_of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7"/>
          <p:cNvSpPr txBox="1"/>
          <p:nvPr/>
        </p:nvSpPr>
        <p:spPr>
          <a:xfrm>
            <a:off x="611560" y="620688"/>
            <a:ext cx="8208912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LegislativeProcessWork can be given a more specific type in 2 cases :</a:t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new version of the draft legislation, called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DraftLegislationWork</a:t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an amendment or list of amendments, called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AmendmentToDraftLegislationWork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8"/>
          <p:cNvSpPr/>
          <p:nvPr/>
        </p:nvSpPr>
        <p:spPr>
          <a:xfrm>
            <a:off x="893069" y="5279033"/>
            <a:ext cx="2844105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925" name="Google Shape;925;p68"/>
          <p:cNvSpPr/>
          <p:nvPr/>
        </p:nvSpPr>
        <p:spPr>
          <a:xfrm>
            <a:off x="3847959" y="5279032"/>
            <a:ext cx="3604361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926" name="Google Shape;926;p68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927" name="Google Shape;927;p68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928" name="Google Shape;928;p68"/>
          <p:cNvCxnSpPr>
            <a:stCxn id="924" idx="0"/>
            <a:endCxn id="926" idx="2"/>
          </p:cNvCxnSpPr>
          <p:nvPr/>
        </p:nvCxnSpPr>
        <p:spPr>
          <a:xfrm flipH="1" rot="10800000">
            <a:off x="2315122" y="4287233"/>
            <a:ext cx="15009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29" name="Google Shape;929;p68"/>
          <p:cNvCxnSpPr>
            <a:stCxn id="925" idx="0"/>
            <a:endCxn id="926" idx="2"/>
          </p:cNvCxnSpPr>
          <p:nvPr/>
        </p:nvCxnSpPr>
        <p:spPr>
          <a:xfrm rot="10800000">
            <a:off x="3815940" y="4287232"/>
            <a:ext cx="18342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30" name="Google Shape;930;p68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68"/>
          <p:cNvCxnSpPr>
            <a:stCxn id="926" idx="0"/>
            <a:endCxn id="930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32" name="Google Shape;932;p68"/>
          <p:cNvCxnSpPr>
            <a:stCxn id="927" idx="0"/>
            <a:endCxn id="930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33" name="Google Shape;933;p68"/>
          <p:cNvSpPr/>
          <p:nvPr/>
        </p:nvSpPr>
        <p:spPr>
          <a:xfrm>
            <a:off x="5989342" y="404663"/>
            <a:ext cx="2952328" cy="13802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title_alternative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8"/>
          <p:cNvSpPr/>
          <p:nvPr/>
        </p:nvSpPr>
        <p:spPr>
          <a:xfrm>
            <a:off x="5989342" y="2410667"/>
            <a:ext cx="2952328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68"/>
          <p:cNvCxnSpPr>
            <a:stCxn id="936" idx="2"/>
            <a:endCxn id="937" idx="1"/>
          </p:cNvCxnSpPr>
          <p:nvPr/>
        </p:nvCxnSpPr>
        <p:spPr>
          <a:xfrm flipH="1" rot="5400000">
            <a:off x="2830624" y="1330616"/>
            <a:ext cx="371700" cy="512700"/>
          </a:xfrm>
          <a:prstGeom prst="bentConnector4">
            <a:avLst>
              <a:gd fmla="val -61501" name="adj1"/>
              <a:gd fmla="val 144584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38" name="Google Shape;938;p68"/>
          <p:cNvSpPr txBox="1"/>
          <p:nvPr/>
        </p:nvSpPr>
        <p:spPr>
          <a:xfrm>
            <a:off x="347803" y="2037179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has_member / is_member_of </a:t>
            </a:r>
            <a:endParaRPr/>
          </a:p>
        </p:txBody>
      </p:sp>
      <p:cxnSp>
        <p:nvCxnSpPr>
          <p:cNvPr id="939" name="Google Shape;939;p68"/>
          <p:cNvCxnSpPr>
            <a:stCxn id="930" idx="0"/>
            <a:endCxn id="933" idx="0"/>
          </p:cNvCxnSpPr>
          <p:nvPr/>
        </p:nvCxnSpPr>
        <p:spPr>
          <a:xfrm rot="-5400000">
            <a:off x="5349074" y="-1136054"/>
            <a:ext cx="575700" cy="3657000"/>
          </a:xfrm>
          <a:prstGeom prst="bentConnector3">
            <a:avLst>
              <a:gd fmla="val 1396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0" name="Google Shape;940;p68"/>
          <p:cNvSpPr txBox="1"/>
          <p:nvPr/>
        </p:nvSpPr>
        <p:spPr>
          <a:xfrm>
            <a:off x="2945085" y="201992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 / realizes </a:t>
            </a:r>
            <a:endParaRPr/>
          </a:p>
        </p:txBody>
      </p:sp>
      <p:cxnSp>
        <p:nvCxnSpPr>
          <p:cNvPr id="941" name="Google Shape;941;p68"/>
          <p:cNvCxnSpPr>
            <a:stCxn id="933" idx="2"/>
            <a:endCxn id="934" idx="0"/>
          </p:cNvCxnSpPr>
          <p:nvPr/>
        </p:nvCxnSpPr>
        <p:spPr>
          <a:xfrm flipH="1" rot="-5400000">
            <a:off x="7152906" y="2097478"/>
            <a:ext cx="625800" cy="600"/>
          </a:xfrm>
          <a:prstGeom prst="bentConnector3">
            <a:avLst>
              <a:gd fmla="val 5101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2" name="Google Shape;942;p68"/>
          <p:cNvSpPr txBox="1"/>
          <p:nvPr/>
        </p:nvSpPr>
        <p:spPr>
          <a:xfrm>
            <a:off x="3442786" y="1866940"/>
            <a:ext cx="40290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 / embodies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3" name="Google Shape;943;p68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944" name="Google Shape;944;p68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5" name="Google Shape;945;p68"/>
          <p:cNvCxnSpPr/>
          <p:nvPr/>
        </p:nvCxnSpPr>
        <p:spPr>
          <a:xfrm>
            <a:off x="5989342" y="836712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6" name="Google Shape;936;p68"/>
          <p:cNvSpPr/>
          <p:nvPr/>
        </p:nvSpPr>
        <p:spPr>
          <a:xfrm>
            <a:off x="3203848" y="16182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6" name="Google Shape;946;p68"/>
          <p:cNvCxnSpPr/>
          <p:nvPr/>
        </p:nvCxnSpPr>
        <p:spPr>
          <a:xfrm>
            <a:off x="5982992" y="2843669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7" name="Google Shape;947;p68"/>
          <p:cNvSpPr/>
          <p:nvPr/>
        </p:nvSpPr>
        <p:spPr>
          <a:xfrm>
            <a:off x="3213619" y="9903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68"/>
          <p:cNvSpPr/>
          <p:nvPr/>
        </p:nvSpPr>
        <p:spPr>
          <a:xfrm>
            <a:off x="2760140" y="132392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68"/>
          <p:cNvSpPr/>
          <p:nvPr/>
        </p:nvSpPr>
        <p:spPr>
          <a:xfrm>
            <a:off x="2730285" y="10052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9" name="Google Shape;949;p68"/>
          <p:cNvCxnSpPr>
            <a:stCxn id="947" idx="0"/>
            <a:endCxn id="948" idx="1"/>
          </p:cNvCxnSpPr>
          <p:nvPr/>
        </p:nvCxnSpPr>
        <p:spPr>
          <a:xfrm rot="5400000">
            <a:off x="2960394" y="760280"/>
            <a:ext cx="92100" cy="552300"/>
          </a:xfrm>
          <a:prstGeom prst="bentConnector4">
            <a:avLst>
              <a:gd fmla="val -248209" name="adj1"/>
              <a:gd fmla="val 141392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50" name="Google Shape;950;p68"/>
          <p:cNvSpPr txBox="1"/>
          <p:nvPr/>
        </p:nvSpPr>
        <p:spPr>
          <a:xfrm>
            <a:off x="376303" y="384776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has_part / is_part_of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9"/>
          <p:cNvSpPr txBox="1"/>
          <p:nvPr/>
        </p:nvSpPr>
        <p:spPr>
          <a:xfrm>
            <a:off x="611560" y="620688"/>
            <a:ext cx="8208912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LegislativeProcessWork can have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identifier, a creator, a date, a description, a type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can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 to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any other Work.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generic link, e.g. an opinion is about a version of the draft, etc.).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Its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can be indicated, in particular to indicate if it is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preparatory or final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(e.g. preparatory version of an amendment versus tabled amendment)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0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1" name="Google Shape;961;p70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2" name="Google Shape;962;p70"/>
          <p:cNvCxnSpPr>
            <a:stCxn id="963" idx="0"/>
            <a:endCxn id="964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5" name="Google Shape;965;p70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966" name="Google Shape;966;p70"/>
          <p:cNvCxnSpPr>
            <a:stCxn id="967" idx="1"/>
            <a:endCxn id="965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8" name="Google Shape;968;p70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70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70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70"/>
          <p:cNvCxnSpPr>
            <a:stCxn id="970" idx="1"/>
            <a:endCxn id="969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2" name="Google Shape;972;p70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964" name="Google Shape;964;p70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973" name="Google Shape;973;p70"/>
          <p:cNvSpPr txBox="1"/>
          <p:nvPr/>
        </p:nvSpPr>
        <p:spPr>
          <a:xfrm>
            <a:off x="5379754" y="432441"/>
            <a:ext cx="1390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</p:txBody>
      </p:sp>
      <p:sp>
        <p:nvSpPr>
          <p:cNvPr id="967" name="Google Shape;967;p70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0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70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70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" name="Google Shape;976;p70"/>
          <p:cNvCxnSpPr>
            <a:stCxn id="974" idx="0"/>
            <a:endCxn id="975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7" name="Google Shape;977;p70"/>
          <p:cNvSpPr txBox="1"/>
          <p:nvPr/>
        </p:nvSpPr>
        <p:spPr>
          <a:xfrm>
            <a:off x="1761178" y="828037"/>
            <a:ext cx="2293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70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70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1"/>
          <p:cNvSpPr txBox="1"/>
          <p:nvPr/>
        </p:nvSpPr>
        <p:spPr>
          <a:xfrm>
            <a:off x="611560" y="620688"/>
            <a:ext cx="8208912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Amendment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amends a version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draft legislation.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Successive versions of the draft legislation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amendments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(the ones that have been voted).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130" name="Google Shape;130;p18"/>
          <p:cNvCxnSpPr>
            <a:stCxn id="127" idx="3"/>
            <a:endCxn id="129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" name="Google Shape;131;p18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8"/>
          <p:cNvCxnSpPr>
            <a:stCxn id="134" idx="1"/>
            <a:endCxn id="132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" name="Google Shape;135;p18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8"/>
          <p:cNvCxnSpPr>
            <a:stCxn id="127" idx="1"/>
            <a:endCxn id="136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" name="Google Shape;134;p18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2"/>
          <p:cNvSpPr/>
          <p:nvPr/>
        </p:nvSpPr>
        <p:spPr>
          <a:xfrm>
            <a:off x="958021" y="4744270"/>
            <a:ext cx="2880320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2"/>
          <p:cNvSpPr/>
          <p:nvPr/>
        </p:nvSpPr>
        <p:spPr>
          <a:xfrm>
            <a:off x="5436097" y="4742005"/>
            <a:ext cx="3609402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1" name="Google Shape;991;p72"/>
          <p:cNvCxnSpPr>
            <a:stCxn id="990" idx="1"/>
            <a:endCxn id="989" idx="3"/>
          </p:cNvCxnSpPr>
          <p:nvPr/>
        </p:nvCxnSpPr>
        <p:spPr>
          <a:xfrm flipH="1">
            <a:off x="3838297" y="5130605"/>
            <a:ext cx="1597800" cy="2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2" name="Google Shape;992;p72"/>
          <p:cNvSpPr txBox="1"/>
          <p:nvPr/>
        </p:nvSpPr>
        <p:spPr>
          <a:xfrm>
            <a:off x="3615373" y="4062199"/>
            <a:ext cx="2580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amends_draft / draft amended_by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72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4" name="Google Shape;994;p72"/>
          <p:cNvCxnSpPr>
            <a:stCxn id="989" idx="0"/>
            <a:endCxn id="993" idx="2"/>
          </p:cNvCxnSpPr>
          <p:nvPr/>
        </p:nvCxnSpPr>
        <p:spPr>
          <a:xfrm flipH="1" rot="10800000">
            <a:off x="2398181" y="3544870"/>
            <a:ext cx="2245800" cy="11994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95" name="Google Shape;995;p72"/>
          <p:cNvCxnSpPr>
            <a:stCxn id="990" idx="0"/>
            <a:endCxn id="993" idx="2"/>
          </p:cNvCxnSpPr>
          <p:nvPr/>
        </p:nvCxnSpPr>
        <p:spPr>
          <a:xfrm rot="10800000">
            <a:off x="4643998" y="3544705"/>
            <a:ext cx="2596800" cy="11973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96" name="Google Shape;996;p72"/>
          <p:cNvCxnSpPr>
            <a:stCxn id="990" idx="2"/>
            <a:endCxn id="989" idx="2"/>
          </p:cNvCxnSpPr>
          <p:nvPr/>
        </p:nvCxnSpPr>
        <p:spPr>
          <a:xfrm rot="5400000">
            <a:off x="4818298" y="3099104"/>
            <a:ext cx="2400" cy="4842600"/>
          </a:xfrm>
          <a:prstGeom prst="bentConnector3">
            <a:avLst>
              <a:gd fmla="val 961937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97" name="Google Shape;997;p72"/>
          <p:cNvSpPr txBox="1"/>
          <p:nvPr/>
        </p:nvSpPr>
        <p:spPr>
          <a:xfrm>
            <a:off x="3629569" y="5779228"/>
            <a:ext cx="32539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includes_amendment / amendment_included_in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72"/>
          <p:cNvCxnSpPr>
            <a:stCxn id="1000" idx="0"/>
            <a:endCxn id="1001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2" name="Google Shape;1002;p72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003" name="Google Shape;1003;p72"/>
          <p:cNvCxnSpPr>
            <a:stCxn id="1004" idx="1"/>
            <a:endCxn id="1002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5" name="Google Shape;1005;p72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72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72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72"/>
          <p:cNvCxnSpPr>
            <a:stCxn id="1007" idx="1"/>
            <a:endCxn id="1006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9" name="Google Shape;1009;p72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001" name="Google Shape;1001;p72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010" name="Google Shape;1010;p72"/>
          <p:cNvSpPr txBox="1"/>
          <p:nvPr/>
        </p:nvSpPr>
        <p:spPr>
          <a:xfrm>
            <a:off x="5379754" y="432441"/>
            <a:ext cx="1390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</p:txBody>
      </p:sp>
      <p:sp>
        <p:nvSpPr>
          <p:cNvPr id="1004" name="Google Shape;1004;p72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72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72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72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" name="Google Shape;1013;p72"/>
          <p:cNvCxnSpPr>
            <a:stCxn id="1011" idx="0"/>
            <a:endCxn id="1012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4" name="Google Shape;1014;p72"/>
          <p:cNvSpPr txBox="1"/>
          <p:nvPr/>
        </p:nvSpPr>
        <p:spPr>
          <a:xfrm>
            <a:off x="1761178" y="828037"/>
            <a:ext cx="2293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72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72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3"/>
          <p:cNvSpPr txBox="1"/>
          <p:nvPr/>
        </p:nvSpPr>
        <p:spPr>
          <a:xfrm>
            <a:off x="611560" y="620688"/>
            <a:ext cx="8208912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LegislativeProcessWork can 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foresee modifications on existing LegalResources.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true in particular for a version of the draft legislation, but can also be described for an amendment or an opinion.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4"/>
          <p:cNvSpPr/>
          <p:nvPr/>
        </p:nvSpPr>
        <p:spPr>
          <a:xfrm>
            <a:off x="958021" y="4744270"/>
            <a:ext cx="2880320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74"/>
          <p:cNvSpPr/>
          <p:nvPr/>
        </p:nvSpPr>
        <p:spPr>
          <a:xfrm>
            <a:off x="5436097" y="4742005"/>
            <a:ext cx="3609402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" name="Google Shape;1028;p74"/>
          <p:cNvCxnSpPr>
            <a:stCxn id="1027" idx="1"/>
            <a:endCxn id="1026" idx="3"/>
          </p:cNvCxnSpPr>
          <p:nvPr/>
        </p:nvCxnSpPr>
        <p:spPr>
          <a:xfrm flipH="1">
            <a:off x="3838297" y="5130605"/>
            <a:ext cx="1597800" cy="2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9" name="Google Shape;1029;p74"/>
          <p:cNvSpPr txBox="1"/>
          <p:nvPr/>
        </p:nvSpPr>
        <p:spPr>
          <a:xfrm>
            <a:off x="3615373" y="4062199"/>
            <a:ext cx="2580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amends_draft / draft amended_by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74"/>
          <p:cNvSpPr/>
          <p:nvPr/>
        </p:nvSpPr>
        <p:spPr>
          <a:xfrm>
            <a:off x="6597228" y="839374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74"/>
          <p:cNvCxnSpPr>
            <a:stCxn id="1033" idx="3"/>
            <a:endCxn id="1030" idx="2"/>
          </p:cNvCxnSpPr>
          <p:nvPr/>
        </p:nvCxnSpPr>
        <p:spPr>
          <a:xfrm flipH="1" rot="10800000">
            <a:off x="5849651" y="1559479"/>
            <a:ext cx="1971600" cy="31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4" name="Google Shape;1034;p74"/>
          <p:cNvSpPr txBox="1"/>
          <p:nvPr/>
        </p:nvSpPr>
        <p:spPr>
          <a:xfrm>
            <a:off x="6129781" y="1947304"/>
            <a:ext cx="244827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foresees_change_of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foresees_repeal_of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foresees_amendment_of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foresees_commencement_of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foresees_transposition_of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foresees_application_of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foresees_citation_of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foresees_based_on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foresees_consolidation_of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" name="Google Shape;1035;p74"/>
          <p:cNvCxnSpPr>
            <a:stCxn id="1026" idx="0"/>
            <a:endCxn id="1031" idx="2"/>
          </p:cNvCxnSpPr>
          <p:nvPr/>
        </p:nvCxnSpPr>
        <p:spPr>
          <a:xfrm flipH="1" rot="10800000">
            <a:off x="2398181" y="3544870"/>
            <a:ext cx="2245800" cy="11994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36" name="Google Shape;1036;p74"/>
          <p:cNvCxnSpPr>
            <a:stCxn id="1027" idx="0"/>
            <a:endCxn id="1031" idx="2"/>
          </p:cNvCxnSpPr>
          <p:nvPr/>
        </p:nvCxnSpPr>
        <p:spPr>
          <a:xfrm rot="10800000">
            <a:off x="4643998" y="3544705"/>
            <a:ext cx="2596800" cy="11973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37" name="Google Shape;1037;p74"/>
          <p:cNvCxnSpPr>
            <a:stCxn id="1027" idx="2"/>
            <a:endCxn id="1026" idx="2"/>
          </p:cNvCxnSpPr>
          <p:nvPr/>
        </p:nvCxnSpPr>
        <p:spPr>
          <a:xfrm rot="5400000">
            <a:off x="4818298" y="3099104"/>
            <a:ext cx="2400" cy="4842600"/>
          </a:xfrm>
          <a:prstGeom prst="bentConnector3">
            <a:avLst>
              <a:gd fmla="val 961937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038" name="Google Shape;1038;p74"/>
          <p:cNvSpPr txBox="1"/>
          <p:nvPr/>
        </p:nvSpPr>
        <p:spPr>
          <a:xfrm>
            <a:off x="3629569" y="5779228"/>
            <a:ext cx="32539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includes_amendment / amendment_included_in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" name="Google Shape;1039;p74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0" name="Google Shape;1040;p74"/>
          <p:cNvCxnSpPr>
            <a:stCxn id="1041" idx="0"/>
            <a:endCxn id="1042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3" name="Google Shape;1043;p74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044" name="Google Shape;1044;p74"/>
          <p:cNvCxnSpPr>
            <a:stCxn id="1045" idx="1"/>
            <a:endCxn id="1043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6" name="Google Shape;1046;p74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74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74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" name="Google Shape;1049;p74"/>
          <p:cNvCxnSpPr>
            <a:stCxn id="1048" idx="1"/>
            <a:endCxn id="1047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50" name="Google Shape;1050;p74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042" name="Google Shape;1042;p74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051" name="Google Shape;1051;p74"/>
          <p:cNvSpPr txBox="1"/>
          <p:nvPr/>
        </p:nvSpPr>
        <p:spPr>
          <a:xfrm>
            <a:off x="5379754" y="432441"/>
            <a:ext cx="1390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</p:txBody>
      </p:sp>
      <p:sp>
        <p:nvSpPr>
          <p:cNvPr id="1033" name="Google Shape;1033;p74"/>
          <p:cNvSpPr/>
          <p:nvPr/>
        </p:nvSpPr>
        <p:spPr>
          <a:xfrm>
            <a:off x="5711700" y="17998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74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74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74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74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4" name="Google Shape;1054;p74"/>
          <p:cNvCxnSpPr>
            <a:stCxn id="1052" idx="0"/>
            <a:endCxn id="1053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55" name="Google Shape;1055;p74"/>
          <p:cNvSpPr txBox="1"/>
          <p:nvPr/>
        </p:nvSpPr>
        <p:spPr>
          <a:xfrm>
            <a:off x="1761178" y="828037"/>
            <a:ext cx="2293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74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74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COMPLETE SET OF ELI-DL DIAGRAMS</a:t>
            </a:r>
            <a:endParaRPr/>
          </a:p>
        </p:txBody>
      </p:sp>
      <p:sp>
        <p:nvSpPr>
          <p:cNvPr id="1063" name="Google Shape;1063;p7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76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9" name="Google Shape;1069;p76"/>
          <p:cNvCxnSpPr>
            <a:stCxn id="1068" idx="0"/>
            <a:endCxn id="1070" idx="1"/>
          </p:cNvCxnSpPr>
          <p:nvPr/>
        </p:nvCxnSpPr>
        <p:spPr>
          <a:xfrm rot="5400000">
            <a:off x="3818896" y="1753051"/>
            <a:ext cx="227400" cy="1286400"/>
          </a:xfrm>
          <a:prstGeom prst="bentConnector4">
            <a:avLst>
              <a:gd fmla="val -100527" name="adj1"/>
              <a:gd fmla="val 117778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1" name="Google Shape;1071;p76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76"/>
          <p:cNvSpPr txBox="1"/>
          <p:nvPr/>
        </p:nvSpPr>
        <p:spPr>
          <a:xfrm>
            <a:off x="3302973" y="1175453"/>
            <a:ext cx="2036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 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forms_part_of</a:t>
            </a:r>
            <a:endParaRPr sz="120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3" name="Google Shape;1073;p76"/>
          <p:cNvCxnSpPr>
            <a:stCxn id="1068" idx="3"/>
            <a:endCxn id="1074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5" name="Google Shape;1075;p76"/>
          <p:cNvSpPr txBox="1"/>
          <p:nvPr/>
        </p:nvSpPr>
        <p:spPr>
          <a:xfrm>
            <a:off x="6368951" y="340930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6" name="Google Shape;1076;p76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7" name="Google Shape;1077;p76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76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76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76"/>
          <p:cNvSpPr/>
          <p:nvPr/>
        </p:nvSpPr>
        <p:spPr>
          <a:xfrm>
            <a:off x="301569" y="4593050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Google Shape;1080;p76"/>
          <p:cNvCxnSpPr>
            <a:stCxn id="1078" idx="1"/>
            <a:endCxn id="1079" idx="0"/>
          </p:cNvCxnSpPr>
          <p:nvPr/>
        </p:nvCxnSpPr>
        <p:spPr>
          <a:xfrm flipH="1">
            <a:off x="1514621" y="3992581"/>
            <a:ext cx="1767300" cy="600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81" name="Google Shape;1081;p76"/>
          <p:cNvSpPr txBox="1"/>
          <p:nvPr/>
        </p:nvSpPr>
        <p:spPr>
          <a:xfrm>
            <a:off x="963369" y="3523506"/>
            <a:ext cx="13727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2" name="Google Shape;1082;p76"/>
          <p:cNvCxnSpPr>
            <a:stCxn id="1083" idx="0"/>
            <a:endCxn id="1077" idx="3"/>
          </p:cNvCxnSpPr>
          <p:nvPr/>
        </p:nvCxnSpPr>
        <p:spPr>
          <a:xfrm flipH="1" rot="-5400000">
            <a:off x="5431649" y="2065752"/>
            <a:ext cx="211500" cy="627600"/>
          </a:xfrm>
          <a:prstGeom prst="bentConnector4">
            <a:avLst>
              <a:gd fmla="val -108086" name="adj1"/>
              <a:gd fmla="val 136437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84" name="Google Shape;1084;p76"/>
          <p:cNvSpPr txBox="1"/>
          <p:nvPr/>
        </p:nvSpPr>
        <p:spPr>
          <a:xfrm>
            <a:off x="5223599" y="1265670"/>
            <a:ext cx="2036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was_motivated_by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motivated</a:t>
            </a:r>
            <a:endParaRPr sz="120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76"/>
          <p:cNvSpPr/>
          <p:nvPr/>
        </p:nvSpPr>
        <p:spPr>
          <a:xfrm>
            <a:off x="290630" y="620688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086" name="Google Shape;1086;p76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7" name="Google Shape;1087;p76"/>
          <p:cNvCxnSpPr>
            <a:stCxn id="1086" idx="1"/>
            <a:endCxn id="1085" idx="2"/>
          </p:cNvCxnSpPr>
          <p:nvPr/>
        </p:nvCxnSpPr>
        <p:spPr>
          <a:xfrm rot="10800000">
            <a:off x="1514713" y="1340872"/>
            <a:ext cx="1785600" cy="1406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88" name="Google Shape;1088;p76"/>
          <p:cNvSpPr txBox="1"/>
          <p:nvPr/>
        </p:nvSpPr>
        <p:spPr>
          <a:xfrm>
            <a:off x="621679" y="1824307"/>
            <a:ext cx="2245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had_legal_basis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76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76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1089" name="Google Shape;1089;p76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0" name="Google Shape;1090;p76"/>
          <p:cNvCxnSpPr>
            <a:stCxn id="1071" idx="2"/>
            <a:endCxn id="1089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1" name="Google Shape;1091;p76"/>
          <p:cNvSpPr txBox="1"/>
          <p:nvPr/>
        </p:nvSpPr>
        <p:spPr>
          <a:xfrm>
            <a:off x="4554697" y="5776446"/>
            <a:ext cx="2465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2" name="Google Shape;1092;p76"/>
          <p:cNvCxnSpPr>
            <a:stCxn id="1068" idx="3"/>
            <a:endCxn id="1074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3" name="Google Shape;1093;p76"/>
          <p:cNvCxnSpPr>
            <a:stCxn id="1071" idx="2"/>
            <a:endCxn id="1089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4" name="Google Shape;1094;p76"/>
          <p:cNvSpPr txBox="1"/>
          <p:nvPr/>
        </p:nvSpPr>
        <p:spPr>
          <a:xfrm>
            <a:off x="6368951" y="2006450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76"/>
          <p:cNvSpPr txBox="1"/>
          <p:nvPr/>
        </p:nvSpPr>
        <p:spPr>
          <a:xfrm>
            <a:off x="5277310" y="5040582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7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1" name="Google Shape;1101;p77"/>
          <p:cNvCxnSpPr>
            <a:stCxn id="1102" idx="1"/>
            <a:endCxn id="1103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7425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04" name="Google Shape;1104;p77"/>
          <p:cNvSpPr txBox="1"/>
          <p:nvPr/>
        </p:nvSpPr>
        <p:spPr>
          <a:xfrm>
            <a:off x="6387884" y="4181623"/>
            <a:ext cx="2576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77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77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77"/>
          <p:cNvSpPr txBox="1"/>
          <p:nvPr/>
        </p:nvSpPr>
        <p:spPr>
          <a:xfrm>
            <a:off x="2798140" y="4205888"/>
            <a:ext cx="271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7" name="Google Shape;1107;p77"/>
          <p:cNvCxnSpPr>
            <a:stCxn id="1105" idx="3"/>
            <a:endCxn id="1103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03" name="Google Shape;1103;p77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1108" name="Google Shape;1108;p77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9" name="Google Shape;1109;p77"/>
          <p:cNvSpPr/>
          <p:nvPr/>
        </p:nvSpPr>
        <p:spPr>
          <a:xfrm>
            <a:off x="5850087" y="1207140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0" name="Google Shape;1110;p77"/>
          <p:cNvCxnSpPr>
            <a:stCxn id="1111" idx="1"/>
            <a:endCxn id="1109" idx="2"/>
          </p:cNvCxnSpPr>
          <p:nvPr/>
        </p:nvCxnSpPr>
        <p:spPr>
          <a:xfrm flipH="1" rot="10800000">
            <a:off x="5808878" y="1838179"/>
            <a:ext cx="1481400" cy="1168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2" name="Google Shape;1112;p77"/>
          <p:cNvSpPr txBox="1"/>
          <p:nvPr/>
        </p:nvSpPr>
        <p:spPr>
          <a:xfrm>
            <a:off x="6105379" y="2133210"/>
            <a:ext cx="1904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recorded_in_realization_of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77"/>
          <p:cNvSpPr/>
          <p:nvPr/>
        </p:nvSpPr>
        <p:spPr>
          <a:xfrm>
            <a:off x="679270" y="1207140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cxnSp>
        <p:nvCxnSpPr>
          <p:cNvPr id="1114" name="Google Shape;1114;p77"/>
          <p:cNvCxnSpPr>
            <a:stCxn id="1115" idx="3"/>
            <a:endCxn id="1113" idx="2"/>
          </p:cNvCxnSpPr>
          <p:nvPr/>
        </p:nvCxnSpPr>
        <p:spPr>
          <a:xfrm rot="10800000">
            <a:off x="1773895" y="1753573"/>
            <a:ext cx="1831800" cy="1253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6" name="Google Shape;1116;p77"/>
          <p:cNvSpPr txBox="1"/>
          <p:nvPr/>
        </p:nvSpPr>
        <p:spPr>
          <a:xfrm>
            <a:off x="1763439" y="2060937"/>
            <a:ext cx="24628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77"/>
          <p:cNvSpPr/>
          <p:nvPr/>
        </p:nvSpPr>
        <p:spPr>
          <a:xfrm flipH="1">
            <a:off x="3605695" y="2929374"/>
            <a:ext cx="122199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77"/>
          <p:cNvSpPr/>
          <p:nvPr/>
        </p:nvSpPr>
        <p:spPr>
          <a:xfrm flipH="1">
            <a:off x="5686679" y="2929080"/>
            <a:ext cx="122199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8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2" name="Google Shape;1122;p78"/>
          <p:cNvCxnSpPr>
            <a:stCxn id="1123" idx="1"/>
            <a:endCxn id="1124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5" name="Google Shape;1125;p78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6" name="Google Shape;1126;p78"/>
          <p:cNvCxnSpPr>
            <a:stCxn id="1121" idx="0"/>
            <a:endCxn id="1127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128" name="Google Shape;1128;p78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1127" name="Google Shape;1127;p78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78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78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78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1" name="Google Shape;1131;p78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3" name="Google Shape;1123;p78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78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78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4" name="Google Shape;1134;p78"/>
          <p:cNvCxnSpPr>
            <a:stCxn id="1133" idx="0"/>
            <a:endCxn id="1132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5" name="Google Shape;1135;p78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78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78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8" name="Google Shape;1138;p78"/>
          <p:cNvCxnSpPr>
            <a:stCxn id="1137" idx="0"/>
            <a:endCxn id="1136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9" name="Google Shape;1139;p78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78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78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" name="Google Shape;1142;p78"/>
          <p:cNvCxnSpPr>
            <a:stCxn id="1121" idx="1"/>
            <a:endCxn id="1129" idx="1"/>
          </p:cNvCxnSpPr>
          <p:nvPr/>
        </p:nvCxnSpPr>
        <p:spPr>
          <a:xfrm rot="10800000">
            <a:off x="1585953" y="595466"/>
            <a:ext cx="2400" cy="3498000"/>
          </a:xfrm>
          <a:prstGeom prst="bentConnector3">
            <a:avLst>
              <a:gd fmla="val 4194733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3" name="Google Shape;1143;p78"/>
          <p:cNvSpPr txBox="1"/>
          <p:nvPr/>
        </p:nvSpPr>
        <p:spPr>
          <a:xfrm>
            <a:off x="-36065" y="3638440"/>
            <a:ext cx="127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78"/>
          <p:cNvSpPr/>
          <p:nvPr/>
        </p:nvSpPr>
        <p:spPr>
          <a:xfrm>
            <a:off x="5554510" y="5053346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owl:Thing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5" name="Google Shape;1145;p78"/>
          <p:cNvCxnSpPr>
            <a:stCxn id="1146" idx="3"/>
            <a:endCxn id="1144" idx="0"/>
          </p:cNvCxnSpPr>
          <p:nvPr/>
        </p:nvCxnSpPr>
        <p:spPr>
          <a:xfrm>
            <a:off x="4498210" y="4478579"/>
            <a:ext cx="2338200" cy="574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7" name="Google Shape;1147;p78"/>
          <p:cNvSpPr txBox="1"/>
          <p:nvPr/>
        </p:nvSpPr>
        <p:spPr>
          <a:xfrm>
            <a:off x="4604810" y="4526714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is_subject_of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78"/>
          <p:cNvSpPr/>
          <p:nvPr/>
        </p:nvSpPr>
        <p:spPr>
          <a:xfrm>
            <a:off x="4360259" y="44012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8" name="Google Shape;1148;p78"/>
          <p:cNvCxnSpPr>
            <a:stCxn id="1121" idx="3"/>
            <a:endCxn id="1149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9" name="Google Shape;1149;p78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78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1151" name="Google Shape;1151;p78"/>
          <p:cNvSpPr/>
          <p:nvPr/>
        </p:nvSpPr>
        <p:spPr>
          <a:xfrm>
            <a:off x="1586070" y="6105817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2" name="Google Shape;1152;p78"/>
          <p:cNvCxnSpPr>
            <a:stCxn id="1153" idx="1"/>
            <a:endCxn id="1151" idx="1"/>
          </p:cNvCxnSpPr>
          <p:nvPr/>
        </p:nvCxnSpPr>
        <p:spPr>
          <a:xfrm flipH="1">
            <a:off x="1586078" y="4713184"/>
            <a:ext cx="13500" cy="1707600"/>
          </a:xfrm>
          <a:prstGeom prst="bentConnector3">
            <a:avLst>
              <a:gd fmla="val 76772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3" name="Google Shape;1153;p78"/>
          <p:cNvSpPr/>
          <p:nvPr/>
        </p:nvSpPr>
        <p:spPr>
          <a:xfrm>
            <a:off x="1599578" y="46358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78"/>
          <p:cNvSpPr txBox="1"/>
          <p:nvPr/>
        </p:nvSpPr>
        <p:spPr>
          <a:xfrm>
            <a:off x="-25364" y="4492111"/>
            <a:ext cx="1388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78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156" name="Google Shape;1156;p78"/>
          <p:cNvCxnSpPr>
            <a:stCxn id="1157" idx="2"/>
            <a:endCxn id="1155" idx="1"/>
          </p:cNvCxnSpPr>
          <p:nvPr/>
        </p:nvCxnSpPr>
        <p:spPr>
          <a:xfrm flipH="1" rot="-5400000">
            <a:off x="4480286" y="5079026"/>
            <a:ext cx="835200" cy="1331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8" name="Google Shape;1158;p78"/>
          <p:cNvSpPr txBox="1"/>
          <p:nvPr/>
        </p:nvSpPr>
        <p:spPr>
          <a:xfrm>
            <a:off x="3853846" y="544849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</p:txBody>
      </p:sp>
      <p:sp>
        <p:nvSpPr>
          <p:cNvPr id="1157" name="Google Shape;1157;p78"/>
          <p:cNvSpPr/>
          <p:nvPr/>
        </p:nvSpPr>
        <p:spPr>
          <a:xfrm>
            <a:off x="4163061" y="517267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9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79"/>
          <p:cNvSpPr/>
          <p:nvPr/>
        </p:nvSpPr>
        <p:spPr>
          <a:xfrm>
            <a:off x="1910751" y="5464432"/>
            <a:ext cx="2880320" cy="66436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1165" name="Google Shape;1165;p79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6" name="Google Shape;1166;p79"/>
          <p:cNvCxnSpPr>
            <a:stCxn id="1163" idx="2"/>
            <a:endCxn id="1164" idx="0"/>
          </p:cNvCxnSpPr>
          <p:nvPr/>
        </p:nvCxnSpPr>
        <p:spPr>
          <a:xfrm flipH="1" rot="-5400000">
            <a:off x="2441763" y="4554698"/>
            <a:ext cx="1818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67" name="Google Shape;1167;p79"/>
          <p:cNvSpPr txBox="1"/>
          <p:nvPr/>
        </p:nvSpPr>
        <p:spPr>
          <a:xfrm>
            <a:off x="3350911" y="3893074"/>
            <a:ext cx="2576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79"/>
          <p:cNvSpPr/>
          <p:nvPr/>
        </p:nvSpPr>
        <p:spPr>
          <a:xfrm>
            <a:off x="6625936" y="3259987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79"/>
          <p:cNvSpPr/>
          <p:nvPr/>
        </p:nvSpPr>
        <p:spPr>
          <a:xfrm>
            <a:off x="4667471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0" name="Google Shape;1170;p79"/>
          <p:cNvCxnSpPr>
            <a:stCxn id="1169" idx="3"/>
            <a:endCxn id="1168" idx="1"/>
          </p:cNvCxnSpPr>
          <p:nvPr/>
        </p:nvCxnSpPr>
        <p:spPr>
          <a:xfrm>
            <a:off x="4805422" y="2930235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1" name="Google Shape;1171;p79"/>
          <p:cNvSpPr txBox="1"/>
          <p:nvPr/>
        </p:nvSpPr>
        <p:spPr>
          <a:xfrm>
            <a:off x="4922091" y="2919709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79"/>
          <p:cNvSpPr/>
          <p:nvPr/>
        </p:nvSpPr>
        <p:spPr>
          <a:xfrm>
            <a:off x="1910751" y="474032"/>
            <a:ext cx="2880320" cy="74942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3" name="Google Shape;1173;p79"/>
          <p:cNvCxnSpPr>
            <a:stCxn id="1163" idx="0"/>
            <a:endCxn id="1172" idx="2"/>
          </p:cNvCxnSpPr>
          <p:nvPr/>
        </p:nvCxnSpPr>
        <p:spPr>
          <a:xfrm rot="10800000">
            <a:off x="3350913" y="1223328"/>
            <a:ext cx="0" cy="6645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74" name="Google Shape;1174;p79"/>
          <p:cNvSpPr/>
          <p:nvPr/>
        </p:nvSpPr>
        <p:spPr>
          <a:xfrm>
            <a:off x="6640862" y="1853864"/>
            <a:ext cx="2418402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1175" name="Google Shape;1175;p79"/>
          <p:cNvCxnSpPr>
            <a:stCxn id="1172" idx="3"/>
            <a:endCxn id="1174" idx="0"/>
          </p:cNvCxnSpPr>
          <p:nvPr/>
        </p:nvCxnSpPr>
        <p:spPr>
          <a:xfrm>
            <a:off x="4791071" y="848746"/>
            <a:ext cx="3059100" cy="10050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6" name="Google Shape;1176;p79"/>
          <p:cNvSpPr txBox="1"/>
          <p:nvPr/>
        </p:nvSpPr>
        <p:spPr>
          <a:xfrm>
            <a:off x="4863077" y="381140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80"/>
          <p:cNvSpPr/>
          <p:nvPr/>
        </p:nvSpPr>
        <p:spPr>
          <a:xfrm>
            <a:off x="893069" y="5279033"/>
            <a:ext cx="2844105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182" name="Google Shape;1182;p80"/>
          <p:cNvSpPr/>
          <p:nvPr/>
        </p:nvSpPr>
        <p:spPr>
          <a:xfrm>
            <a:off x="3847959" y="5279032"/>
            <a:ext cx="3604361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183" name="Google Shape;1183;p80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1184" name="Google Shape;1184;p80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1185" name="Google Shape;1185;p80"/>
          <p:cNvCxnSpPr>
            <a:stCxn id="1181" idx="0"/>
            <a:endCxn id="1183" idx="2"/>
          </p:cNvCxnSpPr>
          <p:nvPr/>
        </p:nvCxnSpPr>
        <p:spPr>
          <a:xfrm flipH="1" rot="10800000">
            <a:off x="2315122" y="4287233"/>
            <a:ext cx="15009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86" name="Google Shape;1186;p80"/>
          <p:cNvCxnSpPr>
            <a:stCxn id="1182" idx="0"/>
            <a:endCxn id="1183" idx="2"/>
          </p:cNvCxnSpPr>
          <p:nvPr/>
        </p:nvCxnSpPr>
        <p:spPr>
          <a:xfrm rot="10800000">
            <a:off x="3815940" y="4287232"/>
            <a:ext cx="18342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87" name="Google Shape;1187;p80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8" name="Google Shape;1188;p80"/>
          <p:cNvCxnSpPr>
            <a:stCxn id="1183" idx="0"/>
            <a:endCxn id="1187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89" name="Google Shape;1189;p80"/>
          <p:cNvCxnSpPr>
            <a:stCxn id="1184" idx="0"/>
            <a:endCxn id="1187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90" name="Google Shape;1190;p80"/>
          <p:cNvSpPr/>
          <p:nvPr/>
        </p:nvSpPr>
        <p:spPr>
          <a:xfrm>
            <a:off x="5989342" y="404663"/>
            <a:ext cx="2952328" cy="13802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title_alternative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80"/>
          <p:cNvSpPr/>
          <p:nvPr/>
        </p:nvSpPr>
        <p:spPr>
          <a:xfrm>
            <a:off x="5989342" y="2410667"/>
            <a:ext cx="2952328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2" name="Google Shape;1192;p80"/>
          <p:cNvCxnSpPr>
            <a:stCxn id="1193" idx="2"/>
            <a:endCxn id="1194" idx="1"/>
          </p:cNvCxnSpPr>
          <p:nvPr/>
        </p:nvCxnSpPr>
        <p:spPr>
          <a:xfrm flipH="1" rot="5400000">
            <a:off x="2830624" y="1330616"/>
            <a:ext cx="371700" cy="512700"/>
          </a:xfrm>
          <a:prstGeom prst="bentConnector4">
            <a:avLst>
              <a:gd fmla="val -61501" name="adj1"/>
              <a:gd fmla="val 144584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95" name="Google Shape;1195;p80"/>
          <p:cNvSpPr txBox="1"/>
          <p:nvPr/>
        </p:nvSpPr>
        <p:spPr>
          <a:xfrm>
            <a:off x="347803" y="2037179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has_member / is_member_of </a:t>
            </a:r>
            <a:endParaRPr/>
          </a:p>
        </p:txBody>
      </p:sp>
      <p:cxnSp>
        <p:nvCxnSpPr>
          <p:cNvPr id="1196" name="Google Shape;1196;p80"/>
          <p:cNvCxnSpPr>
            <a:stCxn id="1187" idx="0"/>
            <a:endCxn id="1190" idx="0"/>
          </p:cNvCxnSpPr>
          <p:nvPr/>
        </p:nvCxnSpPr>
        <p:spPr>
          <a:xfrm rot="-5400000">
            <a:off x="5349074" y="-1136054"/>
            <a:ext cx="575700" cy="3657000"/>
          </a:xfrm>
          <a:prstGeom prst="bentConnector3">
            <a:avLst>
              <a:gd fmla="val 1396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7" name="Google Shape;1197;p80"/>
          <p:cNvSpPr txBox="1"/>
          <p:nvPr/>
        </p:nvSpPr>
        <p:spPr>
          <a:xfrm>
            <a:off x="2945085" y="201992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 / realizes </a:t>
            </a:r>
            <a:endParaRPr/>
          </a:p>
        </p:txBody>
      </p:sp>
      <p:cxnSp>
        <p:nvCxnSpPr>
          <p:cNvPr id="1198" name="Google Shape;1198;p80"/>
          <p:cNvCxnSpPr>
            <a:stCxn id="1190" idx="2"/>
            <a:endCxn id="1191" idx="0"/>
          </p:cNvCxnSpPr>
          <p:nvPr/>
        </p:nvCxnSpPr>
        <p:spPr>
          <a:xfrm flipH="1" rot="-5400000">
            <a:off x="7152906" y="2097478"/>
            <a:ext cx="625800" cy="600"/>
          </a:xfrm>
          <a:prstGeom prst="bentConnector3">
            <a:avLst>
              <a:gd fmla="val 5101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9" name="Google Shape;1199;p80"/>
          <p:cNvSpPr txBox="1"/>
          <p:nvPr/>
        </p:nvSpPr>
        <p:spPr>
          <a:xfrm>
            <a:off x="3442786" y="1866940"/>
            <a:ext cx="40290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 / embodies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0" name="Google Shape;1200;p80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201" name="Google Shape;1201;p80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2" name="Google Shape;1202;p80"/>
          <p:cNvCxnSpPr/>
          <p:nvPr/>
        </p:nvCxnSpPr>
        <p:spPr>
          <a:xfrm>
            <a:off x="5989342" y="836712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3" name="Google Shape;1193;p80"/>
          <p:cNvSpPr/>
          <p:nvPr/>
        </p:nvSpPr>
        <p:spPr>
          <a:xfrm>
            <a:off x="3203848" y="16182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3" name="Google Shape;1203;p80"/>
          <p:cNvCxnSpPr/>
          <p:nvPr/>
        </p:nvCxnSpPr>
        <p:spPr>
          <a:xfrm>
            <a:off x="5982992" y="2843669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4" name="Google Shape;1204;p80"/>
          <p:cNvSpPr/>
          <p:nvPr/>
        </p:nvSpPr>
        <p:spPr>
          <a:xfrm>
            <a:off x="3213619" y="9903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80"/>
          <p:cNvSpPr/>
          <p:nvPr/>
        </p:nvSpPr>
        <p:spPr>
          <a:xfrm>
            <a:off x="2760140" y="132392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80"/>
          <p:cNvSpPr/>
          <p:nvPr/>
        </p:nvSpPr>
        <p:spPr>
          <a:xfrm>
            <a:off x="2730285" y="10052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6" name="Google Shape;1206;p80"/>
          <p:cNvCxnSpPr>
            <a:stCxn id="1204" idx="0"/>
            <a:endCxn id="1205" idx="1"/>
          </p:cNvCxnSpPr>
          <p:nvPr/>
        </p:nvCxnSpPr>
        <p:spPr>
          <a:xfrm rot="5400000">
            <a:off x="2960394" y="760280"/>
            <a:ext cx="92100" cy="552300"/>
          </a:xfrm>
          <a:prstGeom prst="bentConnector4">
            <a:avLst>
              <a:gd fmla="val -248209" name="adj1"/>
              <a:gd fmla="val 141392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07" name="Google Shape;1207;p80"/>
          <p:cNvSpPr txBox="1"/>
          <p:nvPr/>
        </p:nvSpPr>
        <p:spPr>
          <a:xfrm>
            <a:off x="376303" y="384776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has_part / is_part_of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81"/>
          <p:cNvSpPr/>
          <p:nvPr/>
        </p:nvSpPr>
        <p:spPr>
          <a:xfrm>
            <a:off x="958021" y="4744270"/>
            <a:ext cx="2880320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81"/>
          <p:cNvSpPr/>
          <p:nvPr/>
        </p:nvSpPr>
        <p:spPr>
          <a:xfrm>
            <a:off x="5436097" y="4742005"/>
            <a:ext cx="3609402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4" name="Google Shape;1214;p81"/>
          <p:cNvCxnSpPr>
            <a:stCxn id="1213" idx="1"/>
            <a:endCxn id="1212" idx="3"/>
          </p:cNvCxnSpPr>
          <p:nvPr/>
        </p:nvCxnSpPr>
        <p:spPr>
          <a:xfrm flipH="1">
            <a:off x="3838297" y="5130605"/>
            <a:ext cx="1597800" cy="2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15" name="Google Shape;1215;p81"/>
          <p:cNvSpPr txBox="1"/>
          <p:nvPr/>
        </p:nvSpPr>
        <p:spPr>
          <a:xfrm>
            <a:off x="3615373" y="4062199"/>
            <a:ext cx="2580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amends_draft / draft amended_by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81"/>
          <p:cNvSpPr/>
          <p:nvPr/>
        </p:nvSpPr>
        <p:spPr>
          <a:xfrm>
            <a:off x="6597228" y="839374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217" name="Google Shape;1217;p81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8" name="Google Shape;1218;p81"/>
          <p:cNvCxnSpPr>
            <a:stCxn id="1219" idx="3"/>
            <a:endCxn id="1216" idx="2"/>
          </p:cNvCxnSpPr>
          <p:nvPr/>
        </p:nvCxnSpPr>
        <p:spPr>
          <a:xfrm flipH="1" rot="10800000">
            <a:off x="5849651" y="1559479"/>
            <a:ext cx="1971600" cy="31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0" name="Google Shape;1220;p81"/>
          <p:cNvSpPr txBox="1"/>
          <p:nvPr/>
        </p:nvSpPr>
        <p:spPr>
          <a:xfrm>
            <a:off x="6129781" y="1947304"/>
            <a:ext cx="244827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foresees_change_of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foresees_repeal_of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foresees_amendment_of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foresees_commencement_of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foresees_transposition_of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foresees_application_of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foresees_citation_of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foresees_based_on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foresees_consolidation_of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1" name="Google Shape;1221;p81"/>
          <p:cNvCxnSpPr>
            <a:stCxn id="1212" idx="0"/>
            <a:endCxn id="1217" idx="2"/>
          </p:cNvCxnSpPr>
          <p:nvPr/>
        </p:nvCxnSpPr>
        <p:spPr>
          <a:xfrm flipH="1" rot="10800000">
            <a:off x="2398181" y="3544870"/>
            <a:ext cx="2245800" cy="11994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22" name="Google Shape;1222;p81"/>
          <p:cNvCxnSpPr>
            <a:stCxn id="1213" idx="0"/>
            <a:endCxn id="1217" idx="2"/>
          </p:cNvCxnSpPr>
          <p:nvPr/>
        </p:nvCxnSpPr>
        <p:spPr>
          <a:xfrm rot="10800000">
            <a:off x="4643998" y="3544705"/>
            <a:ext cx="2596800" cy="11973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23" name="Google Shape;1223;p81"/>
          <p:cNvCxnSpPr>
            <a:stCxn id="1213" idx="2"/>
            <a:endCxn id="1212" idx="2"/>
          </p:cNvCxnSpPr>
          <p:nvPr/>
        </p:nvCxnSpPr>
        <p:spPr>
          <a:xfrm rot="5400000">
            <a:off x="4818298" y="3099104"/>
            <a:ext cx="2400" cy="4842600"/>
          </a:xfrm>
          <a:prstGeom prst="bentConnector3">
            <a:avLst>
              <a:gd fmla="val 961937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224" name="Google Shape;1224;p81"/>
          <p:cNvSpPr txBox="1"/>
          <p:nvPr/>
        </p:nvSpPr>
        <p:spPr>
          <a:xfrm>
            <a:off x="3629569" y="5779228"/>
            <a:ext cx="32539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includes_amendment / amendment_included_in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5" name="Google Shape;1225;p81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81"/>
          <p:cNvCxnSpPr>
            <a:stCxn id="1227" idx="0"/>
            <a:endCxn id="1228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9" name="Google Shape;1229;p81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230" name="Google Shape;1230;p81"/>
          <p:cNvCxnSpPr>
            <a:stCxn id="1231" idx="1"/>
            <a:endCxn id="1229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2" name="Google Shape;1232;p81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81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81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5" name="Google Shape;1235;p81"/>
          <p:cNvCxnSpPr>
            <a:stCxn id="1234" idx="1"/>
            <a:endCxn id="1233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6" name="Google Shape;1236;p81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228" name="Google Shape;1228;p81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237" name="Google Shape;1237;p81"/>
          <p:cNvSpPr txBox="1"/>
          <p:nvPr/>
        </p:nvSpPr>
        <p:spPr>
          <a:xfrm>
            <a:off x="5379754" y="432441"/>
            <a:ext cx="1390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</p:txBody>
      </p:sp>
      <p:sp>
        <p:nvSpPr>
          <p:cNvPr id="1219" name="Google Shape;1219;p81"/>
          <p:cNvSpPr/>
          <p:nvPr/>
        </p:nvSpPr>
        <p:spPr>
          <a:xfrm>
            <a:off x="5711700" y="17998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81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81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81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81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0" name="Google Shape;1240;p81"/>
          <p:cNvCxnSpPr>
            <a:stCxn id="1238" idx="0"/>
            <a:endCxn id="1239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1" name="Google Shape;1241;p81"/>
          <p:cNvSpPr txBox="1"/>
          <p:nvPr/>
        </p:nvSpPr>
        <p:spPr>
          <a:xfrm>
            <a:off x="1761178" y="828037"/>
            <a:ext cx="2293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81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81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251520" y="2276872"/>
            <a:ext cx="2223864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first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 : 2018-07-10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301716" y="30597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251520" y="2692728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2464346" y="2531837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>
            <a:stCxn id="150" idx="1"/>
            <a:endCxn id="143" idx="0"/>
          </p:cNvCxnSpPr>
          <p:nvPr/>
        </p:nvCxnSpPr>
        <p:spPr>
          <a:xfrm flipH="1">
            <a:off x="1363421" y="1453422"/>
            <a:ext cx="1918500" cy="823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1" name="Google Shape;151;p19"/>
          <p:cNvSpPr txBox="1"/>
          <p:nvPr/>
        </p:nvSpPr>
        <p:spPr>
          <a:xfrm>
            <a:off x="4695465" y="1661897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153" name="Google Shape;153;p19"/>
          <p:cNvCxnSpPr>
            <a:stCxn id="147" idx="3"/>
            <a:endCxn id="152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19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814035" y="2274807"/>
            <a:ext cx="2317656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second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156176" y="227882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>
            <a:off x="4814035" y="2649474"/>
            <a:ext cx="2317656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9"/>
          <p:cNvCxnSpPr>
            <a:stCxn id="147" idx="2"/>
            <a:endCxn id="155" idx="0"/>
          </p:cNvCxnSpPr>
          <p:nvPr/>
        </p:nvCxnSpPr>
        <p:spPr>
          <a:xfrm flipH="1" rot="-5400000">
            <a:off x="5023973" y="1325954"/>
            <a:ext cx="651900" cy="1245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9" name="Google Shape;159;p19"/>
          <p:cNvSpPr txBox="1"/>
          <p:nvPr/>
        </p:nvSpPr>
        <p:spPr>
          <a:xfrm>
            <a:off x="1338115" y="1414613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018225" y="133018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9"/>
          <p:cNvCxnSpPr>
            <a:stCxn id="160" idx="3"/>
            <a:endCxn id="156" idx="0"/>
          </p:cNvCxnSpPr>
          <p:nvPr/>
        </p:nvCxnSpPr>
        <p:spPr>
          <a:xfrm>
            <a:off x="6156176" y="1407485"/>
            <a:ext cx="69000" cy="871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2" name="Google Shape;162;p19"/>
          <p:cNvSpPr txBox="1"/>
          <p:nvPr/>
        </p:nvSpPr>
        <p:spPr>
          <a:xfrm>
            <a:off x="6181065" y="1422880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9"/>
          <p:cNvCxnSpPr>
            <a:stCxn id="165" idx="1"/>
            <a:endCxn id="163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6" name="Google Shape;166;p19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9"/>
          <p:cNvCxnSpPr>
            <a:stCxn id="147" idx="1"/>
            <a:endCxn id="167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5" name="Google Shape;165;p19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281921" y="137612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018224" y="11861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/>
              <a:t>COMPLETE SET OF ELI-DL DIAGRAMS WITH FRBR-OO REFERENCES</a:t>
            </a:r>
            <a:endParaRPr sz="3600"/>
          </a:p>
        </p:txBody>
      </p:sp>
      <p:sp>
        <p:nvSpPr>
          <p:cNvPr id="1249" name="Google Shape;1249;p8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83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E7_Activity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5" name="Google Shape;1255;p83"/>
          <p:cNvCxnSpPr>
            <a:stCxn id="1254" idx="0"/>
            <a:endCxn id="1256" idx="1"/>
          </p:cNvCxnSpPr>
          <p:nvPr/>
        </p:nvCxnSpPr>
        <p:spPr>
          <a:xfrm rot="5400000">
            <a:off x="3818896" y="1753051"/>
            <a:ext cx="227400" cy="1286400"/>
          </a:xfrm>
          <a:prstGeom prst="bentConnector4">
            <a:avLst>
              <a:gd fmla="val -100527" name="adj1"/>
              <a:gd fmla="val 117778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7" name="Google Shape;1257;p83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83"/>
          <p:cNvSpPr txBox="1"/>
          <p:nvPr/>
        </p:nvSpPr>
        <p:spPr>
          <a:xfrm>
            <a:off x="3302973" y="1175453"/>
            <a:ext cx="2036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P9_consists_of 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forms_part_of </a:t>
            </a: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P9i_forms_part_of</a:t>
            </a:r>
            <a:endParaRPr/>
          </a:p>
        </p:txBody>
      </p:sp>
      <p:cxnSp>
        <p:nvCxnSpPr>
          <p:cNvPr id="1259" name="Google Shape;1259;p83"/>
          <p:cNvCxnSpPr>
            <a:stCxn id="1254" idx="3"/>
            <a:endCxn id="1260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1" name="Google Shape;1261;p83"/>
          <p:cNvSpPr txBox="1"/>
          <p:nvPr/>
        </p:nvSpPr>
        <p:spPr>
          <a:xfrm>
            <a:off x="6368951" y="3409302"/>
            <a:ext cx="2083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 P14_carried_out_by</a:t>
            </a:r>
            <a:endParaRPr/>
          </a:p>
        </p:txBody>
      </p:sp>
      <p:cxnSp>
        <p:nvCxnSpPr>
          <p:cNvPr id="1262" name="Google Shape;1262;p83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3" name="Google Shape;1263;p83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83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83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83"/>
          <p:cNvSpPr/>
          <p:nvPr/>
        </p:nvSpPr>
        <p:spPr>
          <a:xfrm>
            <a:off x="301569" y="4593050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6" name="Google Shape;1266;p83"/>
          <p:cNvCxnSpPr>
            <a:stCxn id="1264" idx="1"/>
            <a:endCxn id="1265" idx="0"/>
          </p:cNvCxnSpPr>
          <p:nvPr/>
        </p:nvCxnSpPr>
        <p:spPr>
          <a:xfrm flipH="1">
            <a:off x="1514621" y="3992581"/>
            <a:ext cx="1767300" cy="600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7" name="Google Shape;1267;p83"/>
          <p:cNvSpPr txBox="1"/>
          <p:nvPr/>
        </p:nvSpPr>
        <p:spPr>
          <a:xfrm>
            <a:off x="963369" y="3523506"/>
            <a:ext cx="13727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cxnSp>
        <p:nvCxnSpPr>
          <p:cNvPr id="1268" name="Google Shape;1268;p83"/>
          <p:cNvCxnSpPr>
            <a:stCxn id="1269" idx="0"/>
            <a:endCxn id="1263" idx="3"/>
          </p:cNvCxnSpPr>
          <p:nvPr/>
        </p:nvCxnSpPr>
        <p:spPr>
          <a:xfrm flipH="1" rot="-5400000">
            <a:off x="5431649" y="2065752"/>
            <a:ext cx="211500" cy="627600"/>
          </a:xfrm>
          <a:prstGeom prst="bentConnector4">
            <a:avLst>
              <a:gd fmla="val -108086" name="adj1"/>
              <a:gd fmla="val 136437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0" name="Google Shape;1270;p83"/>
          <p:cNvSpPr txBox="1"/>
          <p:nvPr/>
        </p:nvSpPr>
        <p:spPr>
          <a:xfrm>
            <a:off x="5223599" y="1265670"/>
            <a:ext cx="20367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was_motivated_by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P17_was_motivated_by 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motivated </a:t>
            </a: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P17i_motivates</a:t>
            </a:r>
            <a:endParaRPr/>
          </a:p>
        </p:txBody>
      </p:sp>
      <p:sp>
        <p:nvSpPr>
          <p:cNvPr id="1271" name="Google Shape;1271;p83"/>
          <p:cNvSpPr/>
          <p:nvPr/>
        </p:nvSpPr>
        <p:spPr>
          <a:xfrm>
            <a:off x="290630" y="620688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272" name="Google Shape;1272;p83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3" name="Google Shape;1273;p83"/>
          <p:cNvCxnSpPr>
            <a:stCxn id="1272" idx="1"/>
            <a:endCxn id="1271" idx="2"/>
          </p:cNvCxnSpPr>
          <p:nvPr/>
        </p:nvCxnSpPr>
        <p:spPr>
          <a:xfrm rot="10800000">
            <a:off x="1514713" y="1340872"/>
            <a:ext cx="1785600" cy="1406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4" name="Google Shape;1274;p83"/>
          <p:cNvSpPr txBox="1"/>
          <p:nvPr/>
        </p:nvSpPr>
        <p:spPr>
          <a:xfrm>
            <a:off x="621679" y="1824307"/>
            <a:ext cx="22456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had_legal_basis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P33_used_specific_technique</a:t>
            </a:r>
            <a:endParaRPr/>
          </a:p>
        </p:txBody>
      </p:sp>
      <p:sp>
        <p:nvSpPr>
          <p:cNvPr id="1269" name="Google Shape;1269;p83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83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1275" name="Google Shape;1275;p83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6" name="Google Shape;1276;p83"/>
          <p:cNvCxnSpPr>
            <a:stCxn id="1257" idx="2"/>
            <a:endCxn id="1275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7" name="Google Shape;1277;p83"/>
          <p:cNvSpPr txBox="1"/>
          <p:nvPr/>
        </p:nvSpPr>
        <p:spPr>
          <a:xfrm>
            <a:off x="4554697" y="5776446"/>
            <a:ext cx="24658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 P14_carried_out_by</a:t>
            </a:r>
            <a:endParaRPr/>
          </a:p>
        </p:txBody>
      </p:sp>
      <p:cxnSp>
        <p:nvCxnSpPr>
          <p:cNvPr id="1278" name="Google Shape;1278;p83"/>
          <p:cNvCxnSpPr>
            <a:stCxn id="1254" idx="3"/>
            <a:endCxn id="1260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9" name="Google Shape;1279;p83"/>
          <p:cNvCxnSpPr>
            <a:stCxn id="1257" idx="2"/>
            <a:endCxn id="1275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0" name="Google Shape;1280;p83"/>
          <p:cNvSpPr txBox="1"/>
          <p:nvPr/>
        </p:nvSpPr>
        <p:spPr>
          <a:xfrm>
            <a:off x="6368951" y="2006450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P11_had_participant</a:t>
            </a:r>
            <a:endParaRPr/>
          </a:p>
        </p:txBody>
      </p:sp>
      <p:sp>
        <p:nvSpPr>
          <p:cNvPr id="1281" name="Google Shape;1281;p83"/>
          <p:cNvSpPr txBox="1"/>
          <p:nvPr/>
        </p:nvSpPr>
        <p:spPr>
          <a:xfrm>
            <a:off x="5277310" y="504058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P11_had_participant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84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E7_Activity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7" name="Google Shape;1287;p84"/>
          <p:cNvCxnSpPr>
            <a:stCxn id="1288" idx="1"/>
            <a:endCxn id="1289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7425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0" name="Google Shape;1290;p84"/>
          <p:cNvSpPr txBox="1"/>
          <p:nvPr/>
        </p:nvSpPr>
        <p:spPr>
          <a:xfrm>
            <a:off x="6387884" y="4181623"/>
            <a:ext cx="25766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R19_created_a_realization_of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84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84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84"/>
          <p:cNvSpPr txBox="1"/>
          <p:nvPr/>
        </p:nvSpPr>
        <p:spPr>
          <a:xfrm>
            <a:off x="2798140" y="4205888"/>
            <a:ext cx="27145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</p:txBody>
      </p:sp>
      <p:cxnSp>
        <p:nvCxnSpPr>
          <p:cNvPr id="1293" name="Google Shape;1293;p84"/>
          <p:cNvCxnSpPr>
            <a:stCxn id="1291" idx="3"/>
            <a:endCxn id="1289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9" name="Google Shape;1289;p84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1294" name="Google Shape;1294;p84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5" name="Google Shape;1295;p84"/>
          <p:cNvSpPr/>
          <p:nvPr/>
        </p:nvSpPr>
        <p:spPr>
          <a:xfrm>
            <a:off x="5850087" y="1207140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6" name="Google Shape;1296;p84"/>
          <p:cNvCxnSpPr>
            <a:stCxn id="1297" idx="1"/>
            <a:endCxn id="1295" idx="2"/>
          </p:cNvCxnSpPr>
          <p:nvPr/>
        </p:nvCxnSpPr>
        <p:spPr>
          <a:xfrm flipH="1" rot="10800000">
            <a:off x="5808878" y="1838179"/>
            <a:ext cx="1481400" cy="1168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8" name="Google Shape;1298;p84"/>
          <p:cNvSpPr txBox="1"/>
          <p:nvPr/>
        </p:nvSpPr>
        <p:spPr>
          <a:xfrm>
            <a:off x="6105379" y="2133210"/>
            <a:ext cx="1904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recorded_in_realization_of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84"/>
          <p:cNvSpPr/>
          <p:nvPr/>
        </p:nvSpPr>
        <p:spPr>
          <a:xfrm>
            <a:off x="679270" y="1207140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cxnSp>
        <p:nvCxnSpPr>
          <p:cNvPr id="1300" name="Google Shape;1300;p84"/>
          <p:cNvCxnSpPr>
            <a:stCxn id="1301" idx="3"/>
            <a:endCxn id="1299" idx="2"/>
          </p:cNvCxnSpPr>
          <p:nvPr/>
        </p:nvCxnSpPr>
        <p:spPr>
          <a:xfrm rot="10800000">
            <a:off x="1773895" y="1753573"/>
            <a:ext cx="1831800" cy="1253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02" name="Google Shape;1302;p84"/>
          <p:cNvSpPr txBox="1"/>
          <p:nvPr/>
        </p:nvSpPr>
        <p:spPr>
          <a:xfrm>
            <a:off x="1763439" y="2060937"/>
            <a:ext cx="24628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</p:txBody>
      </p:sp>
      <p:sp>
        <p:nvSpPr>
          <p:cNvPr id="1301" name="Google Shape;1301;p84"/>
          <p:cNvSpPr/>
          <p:nvPr/>
        </p:nvSpPr>
        <p:spPr>
          <a:xfrm flipH="1">
            <a:off x="3605695" y="2929374"/>
            <a:ext cx="122199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84"/>
          <p:cNvSpPr/>
          <p:nvPr/>
        </p:nvSpPr>
        <p:spPr>
          <a:xfrm flipH="1">
            <a:off x="5686679" y="2929080"/>
            <a:ext cx="122199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85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8" name="Google Shape;1308;p85"/>
          <p:cNvCxnSpPr>
            <a:stCxn id="1309" idx="1"/>
            <a:endCxn id="1310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1" name="Google Shape;1311;p85"/>
          <p:cNvSpPr txBox="1"/>
          <p:nvPr/>
        </p:nvSpPr>
        <p:spPr>
          <a:xfrm>
            <a:off x="727227" y="1476292"/>
            <a:ext cx="127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P9_consists_of</a:t>
            </a:r>
            <a:endParaRPr/>
          </a:p>
        </p:txBody>
      </p:sp>
      <p:cxnSp>
        <p:nvCxnSpPr>
          <p:cNvPr id="1312" name="Google Shape;1312;p85"/>
          <p:cNvCxnSpPr>
            <a:stCxn id="1307" idx="0"/>
            <a:endCxn id="1313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314" name="Google Shape;1314;p85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1313" name="Google Shape;1313;p85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50">
                  <a:solidFill>
                    <a:srgbClr val="B2A0C7"/>
                  </a:solidFill>
                  <a:latin typeface="Calibri"/>
                  <a:ea typeface="Calibri"/>
                  <a:cs typeface="Calibri"/>
                  <a:sym typeface="Calibri"/>
                </a:rPr>
                <a:t>&lt; E7_Activity</a:t>
              </a:r>
              <a:endParaRPr/>
            </a:p>
          </p:txBody>
        </p:sp>
        <p:sp>
          <p:nvSpPr>
            <p:cNvPr id="1315" name="Google Shape;1315;p85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85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85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17" name="Google Shape;1317;p85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9" name="Google Shape;1309;p85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85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85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0" name="Google Shape;1320;p85"/>
          <p:cNvCxnSpPr>
            <a:stCxn id="1319" idx="0"/>
            <a:endCxn id="1318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1" name="Google Shape;1321;p85"/>
          <p:cNvSpPr txBox="1"/>
          <p:nvPr/>
        </p:nvSpPr>
        <p:spPr>
          <a:xfrm>
            <a:off x="3662666" y="1253085"/>
            <a:ext cx="18617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322" name="Google Shape;1322;p85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85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4" name="Google Shape;1324;p85"/>
          <p:cNvCxnSpPr>
            <a:stCxn id="1323" idx="0"/>
            <a:endCxn id="1322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5" name="Google Shape;1325;p85"/>
          <p:cNvSpPr txBox="1"/>
          <p:nvPr/>
        </p:nvSpPr>
        <p:spPr>
          <a:xfrm>
            <a:off x="3703525" y="2210075"/>
            <a:ext cx="191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326" name="Google Shape;1326;p85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85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8" name="Google Shape;1328;p85"/>
          <p:cNvCxnSpPr>
            <a:stCxn id="1307" idx="1"/>
            <a:endCxn id="1315" idx="1"/>
          </p:cNvCxnSpPr>
          <p:nvPr/>
        </p:nvCxnSpPr>
        <p:spPr>
          <a:xfrm rot="10800000">
            <a:off x="1585953" y="595466"/>
            <a:ext cx="2400" cy="3498000"/>
          </a:xfrm>
          <a:prstGeom prst="bentConnector3">
            <a:avLst>
              <a:gd fmla="val 4194733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9" name="Google Shape;1329;p85"/>
          <p:cNvSpPr txBox="1"/>
          <p:nvPr/>
        </p:nvSpPr>
        <p:spPr>
          <a:xfrm>
            <a:off x="-36065" y="3638440"/>
            <a:ext cx="1278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P9_consists_of</a:t>
            </a:r>
            <a:endParaRPr/>
          </a:p>
        </p:txBody>
      </p:sp>
      <p:sp>
        <p:nvSpPr>
          <p:cNvPr id="1330" name="Google Shape;1330;p85"/>
          <p:cNvSpPr/>
          <p:nvPr/>
        </p:nvSpPr>
        <p:spPr>
          <a:xfrm>
            <a:off x="5554510" y="5053346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owl:Thing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1" name="Google Shape;1331;p85"/>
          <p:cNvCxnSpPr>
            <a:stCxn id="1332" idx="3"/>
            <a:endCxn id="1330" idx="0"/>
          </p:cNvCxnSpPr>
          <p:nvPr/>
        </p:nvCxnSpPr>
        <p:spPr>
          <a:xfrm>
            <a:off x="4498210" y="4478579"/>
            <a:ext cx="2338200" cy="574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3" name="Google Shape;1333;p85"/>
          <p:cNvSpPr txBox="1"/>
          <p:nvPr/>
        </p:nvSpPr>
        <p:spPr>
          <a:xfrm>
            <a:off x="4604810" y="4526714"/>
            <a:ext cx="191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is_subject_of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P129i_is_subject_of</a:t>
            </a:r>
            <a:endParaRPr/>
          </a:p>
        </p:txBody>
      </p:sp>
      <p:sp>
        <p:nvSpPr>
          <p:cNvPr id="1332" name="Google Shape;1332;p85"/>
          <p:cNvSpPr/>
          <p:nvPr/>
        </p:nvSpPr>
        <p:spPr>
          <a:xfrm>
            <a:off x="4360259" y="44012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4" name="Google Shape;1334;p85"/>
          <p:cNvCxnSpPr>
            <a:stCxn id="1307" idx="3"/>
            <a:endCxn id="1335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5" name="Google Shape;1335;p85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85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1337" name="Google Shape;1337;p85"/>
          <p:cNvSpPr/>
          <p:nvPr/>
        </p:nvSpPr>
        <p:spPr>
          <a:xfrm>
            <a:off x="1586070" y="6105817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8" name="Google Shape;1338;p85"/>
          <p:cNvCxnSpPr>
            <a:stCxn id="1339" idx="1"/>
            <a:endCxn id="1337" idx="1"/>
          </p:cNvCxnSpPr>
          <p:nvPr/>
        </p:nvCxnSpPr>
        <p:spPr>
          <a:xfrm flipH="1">
            <a:off x="1586078" y="4713184"/>
            <a:ext cx="13500" cy="1707600"/>
          </a:xfrm>
          <a:prstGeom prst="bentConnector3">
            <a:avLst>
              <a:gd fmla="val 76772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9" name="Google Shape;1339;p85"/>
          <p:cNvSpPr/>
          <p:nvPr/>
        </p:nvSpPr>
        <p:spPr>
          <a:xfrm>
            <a:off x="1599578" y="46358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85"/>
          <p:cNvSpPr txBox="1"/>
          <p:nvPr/>
        </p:nvSpPr>
        <p:spPr>
          <a:xfrm>
            <a:off x="-25364" y="4492111"/>
            <a:ext cx="13884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341" name="Google Shape;1341;p85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342" name="Google Shape;1342;p85"/>
          <p:cNvCxnSpPr>
            <a:stCxn id="1343" idx="2"/>
            <a:endCxn id="1341" idx="1"/>
          </p:cNvCxnSpPr>
          <p:nvPr/>
        </p:nvCxnSpPr>
        <p:spPr>
          <a:xfrm flipH="1" rot="-5400000">
            <a:off x="4480286" y="5079026"/>
            <a:ext cx="835200" cy="1331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4" name="Google Shape;1344;p85"/>
          <p:cNvSpPr txBox="1"/>
          <p:nvPr/>
        </p:nvSpPr>
        <p:spPr>
          <a:xfrm>
            <a:off x="3853846" y="5448495"/>
            <a:ext cx="1917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P17_was_motivated_by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 &lt; P11_had_participant </a:t>
            </a:r>
            <a:endParaRPr/>
          </a:p>
        </p:txBody>
      </p:sp>
      <p:sp>
        <p:nvSpPr>
          <p:cNvPr id="1343" name="Google Shape;1343;p85"/>
          <p:cNvSpPr/>
          <p:nvPr/>
        </p:nvSpPr>
        <p:spPr>
          <a:xfrm>
            <a:off x="4163061" y="517267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86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86"/>
          <p:cNvSpPr/>
          <p:nvPr/>
        </p:nvSpPr>
        <p:spPr>
          <a:xfrm>
            <a:off x="1910751" y="5464432"/>
            <a:ext cx="2880320" cy="66436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1351" name="Google Shape;1351;p86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2" name="Google Shape;1352;p86"/>
          <p:cNvCxnSpPr>
            <a:stCxn id="1349" idx="2"/>
            <a:endCxn id="1350" idx="0"/>
          </p:cNvCxnSpPr>
          <p:nvPr/>
        </p:nvCxnSpPr>
        <p:spPr>
          <a:xfrm flipH="1" rot="-5400000">
            <a:off x="2441763" y="4554698"/>
            <a:ext cx="1818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3" name="Google Shape;1353;p86"/>
          <p:cNvSpPr txBox="1"/>
          <p:nvPr/>
        </p:nvSpPr>
        <p:spPr>
          <a:xfrm>
            <a:off x="3350911" y="3893074"/>
            <a:ext cx="25766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R19_created_a_realization_of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86"/>
          <p:cNvSpPr/>
          <p:nvPr/>
        </p:nvSpPr>
        <p:spPr>
          <a:xfrm>
            <a:off x="6625936" y="3259987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86"/>
          <p:cNvSpPr/>
          <p:nvPr/>
        </p:nvSpPr>
        <p:spPr>
          <a:xfrm>
            <a:off x="4667471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6" name="Google Shape;1356;p86"/>
          <p:cNvCxnSpPr>
            <a:stCxn id="1355" idx="3"/>
            <a:endCxn id="1354" idx="1"/>
          </p:cNvCxnSpPr>
          <p:nvPr/>
        </p:nvCxnSpPr>
        <p:spPr>
          <a:xfrm>
            <a:off x="4805422" y="2930235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7" name="Google Shape;1357;p86"/>
          <p:cNvSpPr txBox="1"/>
          <p:nvPr/>
        </p:nvSpPr>
        <p:spPr>
          <a:xfrm>
            <a:off x="4922091" y="2919709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86"/>
          <p:cNvSpPr/>
          <p:nvPr/>
        </p:nvSpPr>
        <p:spPr>
          <a:xfrm>
            <a:off x="1910751" y="474032"/>
            <a:ext cx="2880320" cy="74942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9" name="Google Shape;1359;p86"/>
          <p:cNvCxnSpPr>
            <a:stCxn id="1349" idx="0"/>
            <a:endCxn id="1358" idx="2"/>
          </p:cNvCxnSpPr>
          <p:nvPr/>
        </p:nvCxnSpPr>
        <p:spPr>
          <a:xfrm rot="10800000">
            <a:off x="3350913" y="1223328"/>
            <a:ext cx="0" cy="6645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60" name="Google Shape;1360;p86"/>
          <p:cNvSpPr/>
          <p:nvPr/>
        </p:nvSpPr>
        <p:spPr>
          <a:xfrm>
            <a:off x="6640862" y="1853864"/>
            <a:ext cx="2418402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cxnSp>
        <p:nvCxnSpPr>
          <p:cNvPr id="1361" name="Google Shape;1361;p86"/>
          <p:cNvCxnSpPr>
            <a:stCxn id="1358" idx="3"/>
            <a:endCxn id="1360" idx="0"/>
          </p:cNvCxnSpPr>
          <p:nvPr/>
        </p:nvCxnSpPr>
        <p:spPr>
          <a:xfrm>
            <a:off x="4791071" y="848746"/>
            <a:ext cx="3059100" cy="10050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2" name="Google Shape;1362;p86"/>
          <p:cNvSpPr txBox="1"/>
          <p:nvPr/>
        </p:nvSpPr>
        <p:spPr>
          <a:xfrm>
            <a:off x="4863077" y="381140"/>
            <a:ext cx="27363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R19_created_a_realization_of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87"/>
          <p:cNvSpPr/>
          <p:nvPr/>
        </p:nvSpPr>
        <p:spPr>
          <a:xfrm>
            <a:off x="893069" y="5279033"/>
            <a:ext cx="2844105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sp>
        <p:nvSpPr>
          <p:cNvPr id="1368" name="Google Shape;1368;p87"/>
          <p:cNvSpPr/>
          <p:nvPr/>
        </p:nvSpPr>
        <p:spPr>
          <a:xfrm>
            <a:off x="3847959" y="5279032"/>
            <a:ext cx="3604361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sp>
        <p:nvSpPr>
          <p:cNvPr id="1369" name="Google Shape;1369;p87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1370" name="Google Shape;1370;p87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1371" name="Google Shape;1371;p87"/>
          <p:cNvCxnSpPr>
            <a:stCxn id="1367" idx="0"/>
            <a:endCxn id="1369" idx="2"/>
          </p:cNvCxnSpPr>
          <p:nvPr/>
        </p:nvCxnSpPr>
        <p:spPr>
          <a:xfrm flipH="1" rot="10800000">
            <a:off x="2315122" y="4287233"/>
            <a:ext cx="15009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72" name="Google Shape;1372;p87"/>
          <p:cNvCxnSpPr>
            <a:stCxn id="1368" idx="0"/>
            <a:endCxn id="1369" idx="2"/>
          </p:cNvCxnSpPr>
          <p:nvPr/>
        </p:nvCxnSpPr>
        <p:spPr>
          <a:xfrm rot="10800000">
            <a:off x="3815940" y="4287232"/>
            <a:ext cx="18342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73" name="Google Shape;1373;p87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4" name="Google Shape;1374;p87"/>
          <p:cNvCxnSpPr>
            <a:stCxn id="1369" idx="0"/>
            <a:endCxn id="1373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75" name="Google Shape;1375;p87"/>
          <p:cNvCxnSpPr>
            <a:stCxn id="1370" idx="0"/>
            <a:endCxn id="1373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76" name="Google Shape;1376;p87"/>
          <p:cNvSpPr/>
          <p:nvPr/>
        </p:nvSpPr>
        <p:spPr>
          <a:xfrm>
            <a:off x="5989342" y="404663"/>
            <a:ext cx="2952328" cy="13802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title_alternative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87"/>
          <p:cNvSpPr/>
          <p:nvPr/>
        </p:nvSpPr>
        <p:spPr>
          <a:xfrm>
            <a:off x="5989342" y="2410667"/>
            <a:ext cx="2952328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8" name="Google Shape;1378;p87"/>
          <p:cNvCxnSpPr>
            <a:stCxn id="1379" idx="2"/>
            <a:endCxn id="1380" idx="1"/>
          </p:cNvCxnSpPr>
          <p:nvPr/>
        </p:nvCxnSpPr>
        <p:spPr>
          <a:xfrm flipH="1" rot="5400000">
            <a:off x="2830624" y="1330616"/>
            <a:ext cx="371700" cy="512700"/>
          </a:xfrm>
          <a:prstGeom prst="bentConnector4">
            <a:avLst>
              <a:gd fmla="val -61501" name="adj1"/>
              <a:gd fmla="val 144584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81" name="Google Shape;1381;p87"/>
          <p:cNvSpPr txBox="1"/>
          <p:nvPr/>
        </p:nvSpPr>
        <p:spPr>
          <a:xfrm>
            <a:off x="347803" y="2037179"/>
            <a:ext cx="29566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has_member / is_member_of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R10_has_member / &lt; R10i_is_member_of</a:t>
            </a:r>
            <a:endParaRPr/>
          </a:p>
        </p:txBody>
      </p:sp>
      <p:cxnSp>
        <p:nvCxnSpPr>
          <p:cNvPr id="1382" name="Google Shape;1382;p87"/>
          <p:cNvCxnSpPr>
            <a:stCxn id="1373" idx="0"/>
            <a:endCxn id="1376" idx="0"/>
          </p:cNvCxnSpPr>
          <p:nvPr/>
        </p:nvCxnSpPr>
        <p:spPr>
          <a:xfrm rot="-5400000">
            <a:off x="5349074" y="-1136054"/>
            <a:ext cx="575700" cy="3657000"/>
          </a:xfrm>
          <a:prstGeom prst="bentConnector3">
            <a:avLst>
              <a:gd fmla="val 1396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3" name="Google Shape;1383;p87"/>
          <p:cNvSpPr txBox="1"/>
          <p:nvPr/>
        </p:nvSpPr>
        <p:spPr>
          <a:xfrm>
            <a:off x="2945085" y="201992"/>
            <a:ext cx="29566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 / realizes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R3_is_realized_in / R3i_realizes</a:t>
            </a:r>
            <a:endParaRPr/>
          </a:p>
        </p:txBody>
      </p:sp>
      <p:cxnSp>
        <p:nvCxnSpPr>
          <p:cNvPr id="1384" name="Google Shape;1384;p87"/>
          <p:cNvCxnSpPr>
            <a:stCxn id="1376" idx="2"/>
            <a:endCxn id="1377" idx="0"/>
          </p:cNvCxnSpPr>
          <p:nvPr/>
        </p:nvCxnSpPr>
        <p:spPr>
          <a:xfrm flipH="1" rot="-5400000">
            <a:off x="7152906" y="2097478"/>
            <a:ext cx="625800" cy="600"/>
          </a:xfrm>
          <a:prstGeom prst="bentConnector3">
            <a:avLst>
              <a:gd fmla="val 5101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5" name="Google Shape;1385;p87"/>
          <p:cNvSpPr txBox="1"/>
          <p:nvPr/>
        </p:nvSpPr>
        <p:spPr>
          <a:xfrm>
            <a:off x="3442786" y="1866940"/>
            <a:ext cx="4029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 / embodies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R4_carriers_provided_by / R4i_comprises_carriers_of</a:t>
            </a:r>
            <a:endParaRPr/>
          </a:p>
        </p:txBody>
      </p:sp>
      <p:cxnSp>
        <p:nvCxnSpPr>
          <p:cNvPr id="1386" name="Google Shape;1386;p87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387" name="Google Shape;1387;p87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8" name="Google Shape;1388;p87"/>
          <p:cNvCxnSpPr/>
          <p:nvPr/>
        </p:nvCxnSpPr>
        <p:spPr>
          <a:xfrm>
            <a:off x="5989342" y="836712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9" name="Google Shape;1379;p87"/>
          <p:cNvSpPr/>
          <p:nvPr/>
        </p:nvSpPr>
        <p:spPr>
          <a:xfrm>
            <a:off x="3203848" y="16182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9" name="Google Shape;1389;p87"/>
          <p:cNvCxnSpPr/>
          <p:nvPr/>
        </p:nvCxnSpPr>
        <p:spPr>
          <a:xfrm>
            <a:off x="5982992" y="2843669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0" name="Google Shape;1390;p87"/>
          <p:cNvSpPr/>
          <p:nvPr/>
        </p:nvSpPr>
        <p:spPr>
          <a:xfrm>
            <a:off x="3213619" y="9903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87"/>
          <p:cNvSpPr/>
          <p:nvPr/>
        </p:nvSpPr>
        <p:spPr>
          <a:xfrm>
            <a:off x="2760140" y="132392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87"/>
          <p:cNvSpPr/>
          <p:nvPr/>
        </p:nvSpPr>
        <p:spPr>
          <a:xfrm>
            <a:off x="2730285" y="10052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2" name="Google Shape;1392;p87"/>
          <p:cNvCxnSpPr>
            <a:stCxn id="1390" idx="0"/>
            <a:endCxn id="1391" idx="1"/>
          </p:cNvCxnSpPr>
          <p:nvPr/>
        </p:nvCxnSpPr>
        <p:spPr>
          <a:xfrm rot="5400000">
            <a:off x="2960394" y="760280"/>
            <a:ext cx="92100" cy="552300"/>
          </a:xfrm>
          <a:prstGeom prst="bentConnector4">
            <a:avLst>
              <a:gd fmla="val -248209" name="adj1"/>
              <a:gd fmla="val 141392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93" name="Google Shape;1393;p87"/>
          <p:cNvSpPr txBox="1"/>
          <p:nvPr/>
        </p:nvSpPr>
        <p:spPr>
          <a:xfrm>
            <a:off x="376303" y="384776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has_part / is_part_of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8"/>
          <p:cNvSpPr/>
          <p:nvPr/>
        </p:nvSpPr>
        <p:spPr>
          <a:xfrm>
            <a:off x="958021" y="4744270"/>
            <a:ext cx="2880320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sp>
        <p:nvSpPr>
          <p:cNvPr id="1399" name="Google Shape;1399;p88"/>
          <p:cNvSpPr/>
          <p:nvPr/>
        </p:nvSpPr>
        <p:spPr>
          <a:xfrm>
            <a:off x="5436097" y="4742005"/>
            <a:ext cx="3609402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cxnSp>
        <p:nvCxnSpPr>
          <p:cNvPr id="1400" name="Google Shape;1400;p88"/>
          <p:cNvCxnSpPr>
            <a:stCxn id="1399" idx="1"/>
            <a:endCxn id="1398" idx="3"/>
          </p:cNvCxnSpPr>
          <p:nvPr/>
        </p:nvCxnSpPr>
        <p:spPr>
          <a:xfrm flipH="1">
            <a:off x="3838297" y="5130605"/>
            <a:ext cx="1597800" cy="2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1" name="Google Shape;1401;p88"/>
          <p:cNvSpPr txBox="1"/>
          <p:nvPr/>
        </p:nvSpPr>
        <p:spPr>
          <a:xfrm>
            <a:off x="3615373" y="4062199"/>
            <a:ext cx="25805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amends_draft / draft amended_by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P67_refers_to / P67i_referred_to_by</a:t>
            </a:r>
            <a:endParaRPr/>
          </a:p>
        </p:txBody>
      </p:sp>
      <p:sp>
        <p:nvSpPr>
          <p:cNvPr id="1402" name="Google Shape;1402;p88"/>
          <p:cNvSpPr/>
          <p:nvPr/>
        </p:nvSpPr>
        <p:spPr>
          <a:xfrm>
            <a:off x="6597228" y="839374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sp>
        <p:nvSpPr>
          <p:cNvPr id="1403" name="Google Shape;1403;p88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4" name="Google Shape;1404;p88"/>
          <p:cNvCxnSpPr>
            <a:stCxn id="1405" idx="3"/>
            <a:endCxn id="1402" idx="2"/>
          </p:cNvCxnSpPr>
          <p:nvPr/>
        </p:nvCxnSpPr>
        <p:spPr>
          <a:xfrm flipH="1" rot="10800000">
            <a:off x="5849651" y="1559479"/>
            <a:ext cx="1971600" cy="31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6" name="Google Shape;1406;p88"/>
          <p:cNvSpPr txBox="1"/>
          <p:nvPr/>
        </p:nvSpPr>
        <p:spPr>
          <a:xfrm>
            <a:off x="6129781" y="1947304"/>
            <a:ext cx="244827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foresees_change_of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foresees_repeal_of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foresees_amendment_of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foresees_commencement_of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foresees_transposition_of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foresees_application_of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foresees_citation_of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foresees_based_on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foresees_consolidation_of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P67_refers_to</a:t>
            </a:r>
            <a:endParaRPr/>
          </a:p>
        </p:txBody>
      </p:sp>
      <p:cxnSp>
        <p:nvCxnSpPr>
          <p:cNvPr id="1407" name="Google Shape;1407;p88"/>
          <p:cNvCxnSpPr>
            <a:stCxn id="1398" idx="0"/>
            <a:endCxn id="1403" idx="2"/>
          </p:cNvCxnSpPr>
          <p:nvPr/>
        </p:nvCxnSpPr>
        <p:spPr>
          <a:xfrm flipH="1" rot="10800000">
            <a:off x="2398181" y="3544870"/>
            <a:ext cx="2245800" cy="11994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08" name="Google Shape;1408;p88"/>
          <p:cNvCxnSpPr>
            <a:stCxn id="1399" idx="0"/>
            <a:endCxn id="1403" idx="2"/>
          </p:cNvCxnSpPr>
          <p:nvPr/>
        </p:nvCxnSpPr>
        <p:spPr>
          <a:xfrm rot="10800000">
            <a:off x="4643998" y="3544705"/>
            <a:ext cx="2596800" cy="11973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09" name="Google Shape;1409;p88"/>
          <p:cNvCxnSpPr>
            <a:stCxn id="1399" idx="2"/>
            <a:endCxn id="1398" idx="2"/>
          </p:cNvCxnSpPr>
          <p:nvPr/>
        </p:nvCxnSpPr>
        <p:spPr>
          <a:xfrm rot="5400000">
            <a:off x="4818298" y="3099104"/>
            <a:ext cx="2400" cy="4842600"/>
          </a:xfrm>
          <a:prstGeom prst="bentConnector3">
            <a:avLst>
              <a:gd fmla="val 961937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410" name="Google Shape;1410;p88"/>
          <p:cNvSpPr txBox="1"/>
          <p:nvPr/>
        </p:nvSpPr>
        <p:spPr>
          <a:xfrm>
            <a:off x="3629569" y="5779228"/>
            <a:ext cx="32539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includes_amendment / amendment_included_in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P67_refers_to / P67i_referred_to_by</a:t>
            </a:r>
            <a:endParaRPr/>
          </a:p>
        </p:txBody>
      </p:sp>
      <p:cxnSp>
        <p:nvCxnSpPr>
          <p:cNvPr id="1411" name="Google Shape;1411;p88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2" name="Google Shape;1412;p88"/>
          <p:cNvCxnSpPr>
            <a:stCxn id="1413" idx="0"/>
            <a:endCxn id="1414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15" name="Google Shape;1415;p88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416" name="Google Shape;1416;p88"/>
          <p:cNvCxnSpPr>
            <a:stCxn id="1417" idx="1"/>
            <a:endCxn id="1415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18" name="Google Shape;1418;p88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88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88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1" name="Google Shape;1421;p88"/>
          <p:cNvCxnSpPr>
            <a:stCxn id="1420" idx="1"/>
            <a:endCxn id="1419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2" name="Google Shape;1422;p88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414" name="Google Shape;1414;p88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423" name="Google Shape;1423;p88"/>
          <p:cNvSpPr txBox="1"/>
          <p:nvPr/>
        </p:nvSpPr>
        <p:spPr>
          <a:xfrm>
            <a:off x="5379754" y="432441"/>
            <a:ext cx="1390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P67_refers_to</a:t>
            </a:r>
            <a:endParaRPr/>
          </a:p>
        </p:txBody>
      </p:sp>
      <p:sp>
        <p:nvSpPr>
          <p:cNvPr id="1405" name="Google Shape;1405;p88"/>
          <p:cNvSpPr/>
          <p:nvPr/>
        </p:nvSpPr>
        <p:spPr>
          <a:xfrm>
            <a:off x="5711700" y="17998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88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88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88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88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6" name="Google Shape;1426;p88"/>
          <p:cNvCxnSpPr>
            <a:stCxn id="1424" idx="0"/>
            <a:endCxn id="1425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7" name="Google Shape;1427;p88"/>
          <p:cNvSpPr txBox="1"/>
          <p:nvPr/>
        </p:nvSpPr>
        <p:spPr>
          <a:xfrm>
            <a:off x="1761178" y="828037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428" name="Google Shape;1428;p88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88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251520" y="2276872"/>
            <a:ext cx="2223864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first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 : 2018-07-10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301716" y="30597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>
            <a:off x="251520" y="2692728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0"/>
          <p:cNvSpPr txBox="1"/>
          <p:nvPr/>
        </p:nvSpPr>
        <p:spPr>
          <a:xfrm>
            <a:off x="2464346" y="2531837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0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0"/>
          <p:cNvCxnSpPr>
            <a:stCxn id="182" idx="1"/>
            <a:endCxn id="175" idx="0"/>
          </p:cNvCxnSpPr>
          <p:nvPr/>
        </p:nvCxnSpPr>
        <p:spPr>
          <a:xfrm flipH="1">
            <a:off x="1363421" y="1453422"/>
            <a:ext cx="1918500" cy="823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3" name="Google Shape;183;p20"/>
          <p:cNvSpPr txBox="1"/>
          <p:nvPr/>
        </p:nvSpPr>
        <p:spPr>
          <a:xfrm>
            <a:off x="4695465" y="1661897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984267" y="1741982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first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0"/>
          <p:cNvCxnSpPr>
            <a:stCxn id="175" idx="3"/>
            <a:endCxn id="184" idx="2"/>
          </p:cNvCxnSpPr>
          <p:nvPr/>
        </p:nvCxnSpPr>
        <p:spPr>
          <a:xfrm flipH="1" rot="10800000">
            <a:off x="2475384" y="2347436"/>
            <a:ext cx="620700" cy="461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6" name="Google Shape;186;p20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187" name="Google Shape;187;p20"/>
          <p:cNvCxnSpPr>
            <a:stCxn id="179" idx="3"/>
            <a:endCxn id="186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8" name="Google Shape;188;p20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814035" y="2274807"/>
            <a:ext cx="2317656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second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156176" y="227882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>
            <a:off x="4814035" y="2649474"/>
            <a:ext cx="2317656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7265535" y="2510974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6602405" y="1764097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second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0"/>
          <p:cNvCxnSpPr>
            <a:stCxn id="189" idx="3"/>
            <a:endCxn id="193" idx="2"/>
          </p:cNvCxnSpPr>
          <p:nvPr/>
        </p:nvCxnSpPr>
        <p:spPr>
          <a:xfrm flipH="1" rot="10800000">
            <a:off x="7131691" y="2369371"/>
            <a:ext cx="582600" cy="43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20"/>
          <p:cNvCxnSpPr>
            <a:stCxn id="179" idx="2"/>
            <a:endCxn id="189" idx="0"/>
          </p:cNvCxnSpPr>
          <p:nvPr/>
        </p:nvCxnSpPr>
        <p:spPr>
          <a:xfrm flipH="1" rot="-5400000">
            <a:off x="5023973" y="1325954"/>
            <a:ext cx="651900" cy="1245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6" name="Google Shape;196;p20"/>
          <p:cNvSpPr txBox="1"/>
          <p:nvPr/>
        </p:nvSpPr>
        <p:spPr>
          <a:xfrm>
            <a:off x="1338115" y="1414613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6018225" y="133018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0"/>
          <p:cNvCxnSpPr>
            <a:stCxn id="197" idx="3"/>
            <a:endCxn id="190" idx="0"/>
          </p:cNvCxnSpPr>
          <p:nvPr/>
        </p:nvCxnSpPr>
        <p:spPr>
          <a:xfrm>
            <a:off x="6156176" y="1407485"/>
            <a:ext cx="69000" cy="871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20"/>
          <p:cNvSpPr txBox="1"/>
          <p:nvPr/>
        </p:nvSpPr>
        <p:spPr>
          <a:xfrm>
            <a:off x="6181065" y="1422880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20"/>
          <p:cNvCxnSpPr>
            <a:stCxn id="202" idx="1"/>
            <a:endCxn id="200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3" name="Google Shape;203;p20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0"/>
          <p:cNvCxnSpPr>
            <a:stCxn id="179" idx="1"/>
            <a:endCxn id="204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2" name="Google Shape;202;p20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281921" y="137612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0"/>
          <p:cNvCxnSpPr>
            <a:stCxn id="208" idx="3"/>
            <a:endCxn id="193" idx="0"/>
          </p:cNvCxnSpPr>
          <p:nvPr/>
        </p:nvCxnSpPr>
        <p:spPr>
          <a:xfrm>
            <a:off x="6156175" y="1263469"/>
            <a:ext cx="1558200" cy="500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8" name="Google Shape;208;p20"/>
          <p:cNvSpPr/>
          <p:nvPr/>
        </p:nvSpPr>
        <p:spPr>
          <a:xfrm>
            <a:off x="6018224" y="11861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714337" y="1352031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251520" y="2276872"/>
            <a:ext cx="2223864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first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 : 2018-07-10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2301716" y="30597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>
            <a:off x="251520" y="2692728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21"/>
          <p:cNvSpPr/>
          <p:nvPr/>
        </p:nvSpPr>
        <p:spPr>
          <a:xfrm>
            <a:off x="2442331" y="3501007"/>
            <a:ext cx="2450981" cy="110168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 : 2018-07-10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464346" y="2531837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1"/>
          <p:cNvCxnSpPr>
            <a:stCxn id="214" idx="2"/>
            <a:endCxn id="217" idx="1"/>
          </p:cNvCxnSpPr>
          <p:nvPr/>
        </p:nvCxnSpPr>
        <p:spPr>
          <a:xfrm flipH="1" rot="-5400000">
            <a:off x="1547352" y="3156900"/>
            <a:ext cx="711000" cy="1078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2424832" y="3879525"/>
            <a:ext cx="2450982" cy="10692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21"/>
          <p:cNvSpPr/>
          <p:nvPr/>
        </p:nvSpPr>
        <p:spPr>
          <a:xfrm>
            <a:off x="2442330" y="4784274"/>
            <a:ext cx="2450982" cy="104520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 : « Forestry (Planning Permission) (Amendment) Bill 2018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442331" y="6011067"/>
            <a:ext cx="2433484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 : PDF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1"/>
          <p:cNvCxnSpPr>
            <a:stCxn id="217" idx="2"/>
            <a:endCxn id="221" idx="3"/>
          </p:cNvCxnSpPr>
          <p:nvPr/>
        </p:nvCxnSpPr>
        <p:spPr>
          <a:xfrm flipH="1" rot="-5400000">
            <a:off x="3928522" y="4341988"/>
            <a:ext cx="704100" cy="1225500"/>
          </a:xfrm>
          <a:prstGeom prst="bentConnector4">
            <a:avLst>
              <a:gd fmla="val 12895" name="adj1"/>
              <a:gd fmla="val 118653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4" name="Google Shape;224;p21"/>
          <p:cNvSpPr txBox="1"/>
          <p:nvPr/>
        </p:nvSpPr>
        <p:spPr>
          <a:xfrm>
            <a:off x="4359839" y="4531086"/>
            <a:ext cx="1188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1"/>
          <p:cNvCxnSpPr>
            <a:stCxn id="221" idx="2"/>
            <a:endCxn id="222" idx="3"/>
          </p:cNvCxnSpPr>
          <p:nvPr/>
        </p:nvCxnSpPr>
        <p:spPr>
          <a:xfrm flipH="1" rot="-5400000">
            <a:off x="3998571" y="5498732"/>
            <a:ext cx="546600" cy="1208100"/>
          </a:xfrm>
          <a:prstGeom prst="bentConnector4">
            <a:avLst>
              <a:gd fmla="val 16610" name="adj1"/>
              <a:gd fmla="val 120361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6" name="Google Shape;226;p21"/>
          <p:cNvSpPr txBox="1"/>
          <p:nvPr/>
        </p:nvSpPr>
        <p:spPr>
          <a:xfrm>
            <a:off x="4217322" y="5766688"/>
            <a:ext cx="13344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1"/>
          <p:cNvCxnSpPr/>
          <p:nvPr/>
        </p:nvCxnSpPr>
        <p:spPr>
          <a:xfrm>
            <a:off x="2442330" y="5216322"/>
            <a:ext cx="2450982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21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1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1"/>
          <p:cNvCxnSpPr>
            <a:stCxn id="231" idx="1"/>
            <a:endCxn id="214" idx="0"/>
          </p:cNvCxnSpPr>
          <p:nvPr/>
        </p:nvCxnSpPr>
        <p:spPr>
          <a:xfrm flipH="1">
            <a:off x="1363421" y="1453422"/>
            <a:ext cx="1918500" cy="823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" name="Google Shape;232;p21"/>
          <p:cNvSpPr txBox="1"/>
          <p:nvPr/>
        </p:nvSpPr>
        <p:spPr>
          <a:xfrm>
            <a:off x="4695465" y="1661897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1984267" y="1741982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first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1"/>
          <p:cNvCxnSpPr>
            <a:stCxn id="214" idx="3"/>
            <a:endCxn id="233" idx="2"/>
          </p:cNvCxnSpPr>
          <p:nvPr/>
        </p:nvCxnSpPr>
        <p:spPr>
          <a:xfrm flipH="1" rot="10800000">
            <a:off x="2475384" y="2347436"/>
            <a:ext cx="620700" cy="461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5" name="Google Shape;235;p21"/>
          <p:cNvSpPr txBox="1"/>
          <p:nvPr/>
        </p:nvSpPr>
        <p:spPr>
          <a:xfrm>
            <a:off x="155461" y="3338735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237" name="Google Shape;237;p21"/>
          <p:cNvCxnSpPr>
            <a:stCxn id="228" idx="3"/>
            <a:endCxn id="236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p21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4814035" y="2274807"/>
            <a:ext cx="2317656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second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6156176" y="227882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1"/>
          <p:cNvCxnSpPr/>
          <p:nvPr/>
        </p:nvCxnSpPr>
        <p:spPr>
          <a:xfrm>
            <a:off x="4814035" y="2649474"/>
            <a:ext cx="2317656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1"/>
          <p:cNvSpPr txBox="1"/>
          <p:nvPr/>
        </p:nvSpPr>
        <p:spPr>
          <a:xfrm>
            <a:off x="7265535" y="2510974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6602405" y="1764097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second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1"/>
          <p:cNvCxnSpPr>
            <a:stCxn id="239" idx="3"/>
            <a:endCxn id="243" idx="2"/>
          </p:cNvCxnSpPr>
          <p:nvPr/>
        </p:nvCxnSpPr>
        <p:spPr>
          <a:xfrm flipH="1" rot="10800000">
            <a:off x="7131691" y="2369371"/>
            <a:ext cx="582600" cy="43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5" name="Google Shape;245;p21"/>
          <p:cNvCxnSpPr>
            <a:stCxn id="228" idx="2"/>
            <a:endCxn id="239" idx="0"/>
          </p:cNvCxnSpPr>
          <p:nvPr/>
        </p:nvCxnSpPr>
        <p:spPr>
          <a:xfrm flipH="1" rot="-5400000">
            <a:off x="5023973" y="1325954"/>
            <a:ext cx="651900" cy="1245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6" name="Google Shape;246;p21"/>
          <p:cNvSpPr txBox="1"/>
          <p:nvPr/>
        </p:nvSpPr>
        <p:spPr>
          <a:xfrm>
            <a:off x="1338115" y="1414613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6018225" y="133018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1"/>
          <p:cNvCxnSpPr>
            <a:stCxn id="247" idx="3"/>
            <a:endCxn id="240" idx="0"/>
          </p:cNvCxnSpPr>
          <p:nvPr/>
        </p:nvCxnSpPr>
        <p:spPr>
          <a:xfrm>
            <a:off x="6156176" y="1407485"/>
            <a:ext cx="69000" cy="871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21"/>
          <p:cNvSpPr txBox="1"/>
          <p:nvPr/>
        </p:nvSpPr>
        <p:spPr>
          <a:xfrm>
            <a:off x="6181065" y="1422880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1"/>
          <p:cNvCxnSpPr>
            <a:stCxn id="252" idx="1"/>
            <a:endCxn id="250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3" name="Google Shape;253;p21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1"/>
          <p:cNvCxnSpPr>
            <a:stCxn id="228" idx="1"/>
            <a:endCxn id="254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2" name="Google Shape;252;p21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281921" y="137612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87065" y="4531086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WorkVersion 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as initiated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2439667" y="43093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21"/>
          <p:cNvCxnSpPr>
            <a:stCxn id="258" idx="1"/>
            <a:endCxn id="257" idx="0"/>
          </p:cNvCxnSpPr>
          <p:nvPr/>
        </p:nvCxnSpPr>
        <p:spPr>
          <a:xfrm flipH="1">
            <a:off x="1198867" y="4386669"/>
            <a:ext cx="1240800" cy="1443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Google Shape;260;p21"/>
          <p:cNvSpPr txBox="1"/>
          <p:nvPr/>
        </p:nvSpPr>
        <p:spPr>
          <a:xfrm>
            <a:off x="42407" y="4123173"/>
            <a:ext cx="22630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21"/>
          <p:cNvCxnSpPr>
            <a:stCxn id="262" idx="3"/>
            <a:endCxn id="243" idx="0"/>
          </p:cNvCxnSpPr>
          <p:nvPr/>
        </p:nvCxnSpPr>
        <p:spPr>
          <a:xfrm>
            <a:off x="6156175" y="1263469"/>
            <a:ext cx="1558200" cy="500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21"/>
          <p:cNvSpPr/>
          <p:nvPr/>
        </p:nvSpPr>
        <p:spPr>
          <a:xfrm>
            <a:off x="6018224" y="11861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7714337" y="1352031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