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48F208-8330-A39E-8CF6-B434FC2D5FE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D9F133-706D-04E6-F5E4-B2AA373FA54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DEAAD-5387-FAEA-9202-588E0D4C2F3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CDB30B-9D5E-3DD0-6A55-6450150A3C3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61CABB-55C0-2049-E2BE-2C9FED94AAB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DD9091-2088-130C-B390-550E457CC73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703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98498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5079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6773B5-6772-31B5-56DD-43EEA2154B8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7566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34952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74942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EDDEF-477A-FDBD-909D-712148C03F7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20B6D0-257E-0322-D756-1730E93F7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E8500B-6B80-F5D4-8DA6-FCB3D50BCCF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696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79725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6208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55AFEC-B6EC-57E7-C875-2D563B5D297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8948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91679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56177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6CC9CB-A472-5D1A-A340-CB5EC5F35CB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2735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57290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55160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A9BF94-123A-3239-AF43-363C23C1494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9F6054-43D3-B840-63DB-C3FB9D0C866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14DB20-363A-C05D-CF66-6C63C576940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.bnf.fr/vocabulary/rameau/r166" TargetMode="External"/><Relationship Id="rId4" Type="http://schemas.openxmlformats.org/officeDocument/2006/relationships/hyperlink" Target="https://data.bnf.fr/vocabulary/rameau/r167" TargetMode="External"/><Relationship Id="rId5" Type="http://schemas.openxmlformats.org/officeDocument/2006/relationships/hyperlink" Target="https://data.bnf.fr/vocabulary/rameau/r160" TargetMode="External"/><Relationship Id="rId6" Type="http://schemas.openxmlformats.org/officeDocument/2006/relationships/hyperlink" Target="https://data.bnf.fr/vocabulary/rameau/r161" TargetMode="External"/><Relationship Id="rId7" Type="http://schemas.openxmlformats.org/officeDocument/2006/relationships/hyperlink" Target="https://data.bnf.fr/vocabulary/rameau/genre" TargetMode="External"/><Relationship Id="rId8" Type="http://schemas.openxmlformats.org/officeDocument/2006/relationships/hyperlink" Target="https://data.bnf.fr/vocabulary/rameau/r164" TargetMode="External"/><Relationship Id="rId9" Type="http://schemas.openxmlformats.org/officeDocument/2006/relationships/hyperlink" Target="https://data.bnf.fr/vocabulary/rameau/form" TargetMode="External"/><Relationship Id="rId10" Type="http://schemas.openxmlformats.org/officeDocument/2006/relationships/hyperlink" Target="https://data.bnf.fr/vocabulary/rameau/function" TargetMode="External"/><Relationship Id="rId11" Type="http://schemas.openxmlformats.org/officeDocument/2006/relationships/hyperlink" Target="https://data.bnf.fr/vocabulary/rameau/r163" TargetMode="External"/><Relationship Id="rId12" Type="http://schemas.openxmlformats.org/officeDocument/2006/relationships/hyperlink" Target="https://data.bnf.fr/vocabulary/rameau/r165" TargetMode="External"/><Relationship Id="rId13" Type="http://schemas.openxmlformats.org/officeDocument/2006/relationships/hyperlink" Target="https://data.bnf.fr/vocabulary/rameau/r168" TargetMode="Externa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87447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8522682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/>
              <a:t>Supprimer les concepts de tous les référentiels qui sont alignés avec Geonames (si on a l’info ?)</a:t>
            </a:r>
            <a:endParaRPr/>
          </a:p>
          <a:p>
            <a:pPr>
              <a:defRPr/>
            </a:pPr>
            <a:r>
              <a:rPr/>
              <a:t>Et / ou analyser les reférentiels pou déterminer quelles sont les parties géographiques et enlever celle-là</a:t>
            </a:r>
            <a:endParaRPr/>
          </a:p>
          <a:p>
            <a:pPr>
              <a:defRPr/>
            </a:pPr>
            <a:r>
              <a:rPr/>
              <a:t>Geonames : prendre les pays et le premier niveau des entités administratives sous les pays</a:t>
            </a:r>
            <a:endParaRPr/>
          </a:p>
          <a:p>
            <a:pPr lvl="1">
              <a:defRPr/>
            </a:pPr>
            <a:r>
              <a:rPr/>
              <a:t>Voir les appels du webservice</a:t>
            </a:r>
            <a:endParaRPr/>
          </a:p>
          <a:p>
            <a:pPr>
              <a:defRPr/>
            </a:pPr>
            <a:r>
              <a:rPr/>
              <a:t>La hiérarchie des concepts n’est pas utilisée dans Isidore</a:t>
            </a:r>
            <a:endParaRPr/>
          </a:p>
          <a:p>
            <a:pPr>
              <a:defRPr/>
            </a:pPr>
            <a:r>
              <a:rPr/>
              <a:t>A aligner :</a:t>
            </a:r>
            <a:endParaRPr/>
          </a:p>
          <a:p>
            <a:pPr lvl="1">
              <a:defRPr/>
            </a:pPr>
            <a:r>
              <a:rPr/>
              <a:t>ArchiRes</a:t>
            </a:r>
            <a:endParaRPr/>
          </a:p>
          <a:p>
            <a:pPr lvl="1">
              <a:defRPr/>
            </a:pPr>
            <a:r>
              <a:rPr/>
              <a:t>GeoEthno</a:t>
            </a:r>
            <a:endParaRPr/>
          </a:p>
          <a:p>
            <a:pPr lvl="1">
              <a:defRPr/>
            </a:pPr>
            <a:r>
              <a:rPr/>
              <a:t>GEMET</a:t>
            </a:r>
            <a:endParaRPr/>
          </a:p>
          <a:p>
            <a:pPr lvl="1">
              <a:defRPr/>
            </a:pPr>
            <a:r>
              <a:rPr/>
              <a:t>Calenda disciplines</a:t>
            </a:r>
            <a:endParaRPr/>
          </a:p>
          <a:p>
            <a:pPr lvl="0">
              <a:defRPr/>
            </a:pPr>
            <a:r>
              <a:rPr/>
              <a:t>Exploitation des alignement direct entre les référentiels ?</a:t>
            </a:r>
            <a:endParaRPr/>
          </a:p>
          <a:p>
            <a:pPr lvl="0">
              <a:defRPr/>
            </a:pPr>
            <a:r>
              <a:rPr/>
              <a:t>Voir si dans la LCSH il y aurait un fichier de traduction des concepts en français et en espagnol</a:t>
            </a:r>
            <a:endParaRPr/>
          </a:p>
          <a:p>
            <a:pPr lvl="0">
              <a:defRPr/>
            </a:pPr>
            <a:r>
              <a:rPr/>
              <a:t>Rapport final sur les données intégrées dans Isidore :</a:t>
            </a:r>
            <a:endParaRPr/>
          </a:p>
          <a:p>
            <a:pPr lvl="1">
              <a:defRPr/>
            </a:pPr>
            <a:r>
              <a:rPr/>
              <a:t>Savoir quels sont les concepts avec des libellés anglais / français / espagnol</a:t>
            </a:r>
            <a:endParaRPr/>
          </a:p>
          <a:p>
            <a:pPr lvl="1">
              <a:defRPr/>
            </a:pPr>
            <a:r>
              <a:rPr/>
              <a:t>Aussi : voir si on peut avoir le comptage des concepts enlevés 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8847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Dédoublonnage</a:t>
            </a:r>
            <a:endParaRPr/>
          </a:p>
        </p:txBody>
      </p:sp>
      <p:sp>
        <p:nvSpPr>
          <p:cNvPr id="1540824926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Dédoublonnage d’abord par rapport aux concepts existants</a:t>
            </a:r>
            <a:endParaRPr/>
          </a:p>
          <a:p>
            <a:pPr lvl="1">
              <a:defRPr/>
            </a:pPr>
            <a:r>
              <a:rPr/>
              <a:t>Sur la base des libellés</a:t>
            </a:r>
            <a:endParaRPr/>
          </a:p>
          <a:p>
            <a:pPr lvl="1">
              <a:defRPr/>
            </a:pPr>
            <a:r>
              <a:rPr/>
              <a:t>Evaluation de ce que l’on trouve en doublon en comparant les libellés identiques entre référentiels (BNE vs. Rameau+LCSH, Pactols vs. BNE+Rameau+LCSH)</a:t>
            </a:r>
            <a:endParaRPr/>
          </a:p>
          <a:p>
            <a:pPr lvl="0">
              <a:defRPr/>
            </a:pPr>
            <a:r>
              <a:rPr/>
              <a:t>Puis en utilisant l’alignement Wikidata</a:t>
            </a:r>
            <a:endParaRPr/>
          </a:p>
          <a:p>
            <a:pPr lvl="0">
              <a:defRPr/>
            </a:pPr>
            <a:r>
              <a:rPr/>
              <a:t>Et si ce n’est pas un doublon si sur la base du libellé ni sur la base de Wikidata, on le garde</a:t>
            </a:r>
            <a:endParaRPr/>
          </a:p>
          <a:p>
            <a:pPr lvl="0">
              <a:defRPr/>
            </a:pPr>
            <a:r>
              <a:rPr/>
              <a:t>HAL et Calenda doivent pris tels quels sans être dédoublonnés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371462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Rapport d’intégration d’un référentiel par rapport aux autres	</a:t>
            </a:r>
            <a:endParaRPr/>
          </a:p>
        </p:txBody>
      </p:sp>
      <p:sp>
        <p:nvSpPr>
          <p:cNvPr id="1875473387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5644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URI</a:t>
            </a:r>
            <a:endParaRPr/>
          </a:p>
          <a:p>
            <a:pPr>
              <a:defRPr/>
            </a:pPr>
            <a:r>
              <a:rPr/>
              <a:t>Label @fr</a:t>
            </a:r>
            <a:endParaRPr/>
          </a:p>
          <a:p>
            <a:pPr>
              <a:defRPr/>
            </a:pPr>
            <a:r>
              <a:rPr/>
              <a:t>Label @en</a:t>
            </a:r>
            <a:endParaRPr/>
          </a:p>
          <a:p>
            <a:pPr>
              <a:defRPr/>
            </a:pPr>
            <a:r>
              <a:rPr/>
              <a:t>Label @es</a:t>
            </a:r>
            <a:endParaRPr/>
          </a:p>
          <a:p>
            <a:pPr>
              <a:defRPr/>
            </a:pPr>
            <a:r>
              <a:rPr/>
              <a:t>Synonymes</a:t>
            </a:r>
            <a:endParaRPr/>
          </a:p>
          <a:p>
            <a:pPr>
              <a:defRPr/>
            </a:pPr>
            <a:r>
              <a:rPr/>
              <a:t>Description / définition</a:t>
            </a:r>
            <a:endParaRPr/>
          </a:p>
          <a:p>
            <a:pPr>
              <a:defRPr/>
            </a:pPr>
            <a:r>
              <a:rPr/>
              <a:t>Pas la hiérarchie</a:t>
            </a:r>
            <a:endParaRPr/>
          </a:p>
          <a:p>
            <a:pPr>
              <a:defRPr/>
            </a:pPr>
            <a:r>
              <a:rPr/>
              <a:t>Doublon trouvé Wikidata</a:t>
            </a:r>
            <a:endParaRPr/>
          </a:p>
          <a:p>
            <a:pPr>
              <a:defRPr/>
            </a:pPr>
            <a:r>
              <a:rPr/>
              <a:t>Doublon trouvé libellé</a:t>
            </a:r>
            <a:endParaRPr/>
          </a:p>
          <a:p>
            <a:pPr>
              <a:defRPr/>
            </a:pPr>
            <a:r>
              <a:rPr/>
              <a:t>Ne pas intégrer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30878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Sous-parties de Rameau</a:t>
            </a:r>
            <a:endParaRPr/>
          </a:p>
        </p:txBody>
      </p:sp>
      <p:sp>
        <p:nvSpPr>
          <p:cNvPr id="822066554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ata.bnf.fr/vocabulary/rameau/r166"/>
              </a:rPr>
              <a:t>https://data.bnf.fr/vocabulary/rameau/r166</a:t>
            </a:r>
            <a:r>
              <a:rPr/>
              <a:t> (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130303</a:t>
            </a:r>
            <a:r>
              <a:rPr/>
              <a:t> concepts)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Noms communs (et noms de peuples, de batailles, etc.)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1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data.bnf.fr/vocabulary/rameau/r167"/>
              </a:rPr>
              <a:t>https://data.bnf.fr/vocabulary/rameau/r167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fr-FR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67179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 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Noms géographiques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ata.bnf.fr/vocabulary/rameau/r160"/>
              </a:rPr>
              <a:t>https://data.bnf.fr/vocabulary/rameau/r160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3558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Personnages fictifs, mythologiques ou légendaires, divinités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6" tooltip="https://data.bnf.fr/vocabulary/rameau/r161"/>
              </a:rPr>
              <a:t>https://data.bnf.fr/vocabulary/rameau/r161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7590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 de collectivité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7" tooltip="https://data.bnf.fr/vocabulary/rameau/genre"/>
              </a:rPr>
              <a:t>https://data.bnf.fr/vocabulary/rameau/genre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17339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Genre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8" tooltip="https://data.bnf.fr/vocabulary/rameau/r164"/>
              </a:rPr>
              <a:t>https://data.bnf.fr/vocabulary/rameau/r164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3145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Titres de publications en série (périodiques et collections de monographies)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9" tooltip="https://data.bnf.fr/vocabulary/rameau/form"/>
              </a:rPr>
              <a:t>https://data.bnf.fr/vocabulary/rameau/form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664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Forme</a:t>
            </a:r>
            <a:endParaRPr/>
          </a:p>
          <a:p>
            <a:pPr>
              <a:defRPr/>
            </a:pPr>
            <a:r>
              <a:rPr lang="fr-FR" sz="2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0" tooltip="https://data.bnf.fr/vocabulary/rameau/function"/>
              </a:rPr>
              <a:t>https://data.bnf.fr/vocabulary/rameau/function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86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Fonction</a:t>
            </a:r>
            <a:endParaRPr/>
          </a:p>
          <a:p>
            <a:pPr>
              <a:defRPr/>
            </a:pPr>
            <a:r>
              <a:rPr lang="fr-FR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1" tooltip="https://data.bnf.fr/vocabulary/rameau/r163"/>
              </a:rPr>
              <a:t>https://data.bnf.fr/vocabulary/rameau/r163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76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 propre d’anonyme</a:t>
            </a:r>
            <a:endParaRPr/>
          </a:p>
          <a:p>
            <a:pPr>
              <a:defRPr/>
            </a:pPr>
            <a:r>
              <a:rPr lang="fr-FR" sz="2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2" tooltip="https://data.bnf.fr/vocabulary/rameau/r165"/>
              </a:rPr>
              <a:t>https://data.bnf.fr/vocabulary/rameau/r165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309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 uniforme textuel</a:t>
            </a:r>
            <a:endParaRPr/>
          </a:p>
          <a:p>
            <a:pPr>
              <a:defRPr/>
            </a:pPr>
            <a:r>
              <a:rPr lang="fr-FR" sz="20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3" tooltip="https://data.bnf.fr/vocabulary/rameau/r168"/>
              </a:rPr>
              <a:t>https://data.bnf.fr/vocabulary/rameau/r168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142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Subdivisions chronologiques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02199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Domaines de Rameau</a:t>
            </a:r>
            <a:endParaRPr/>
          </a:p>
        </p:txBody>
      </p:sp>
      <p:sp>
        <p:nvSpPr>
          <p:cNvPr id="1369728299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525849"/>
            <a:ext cx="10515600" cy="50491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Commande :</a:t>
            </a:r>
            <a:endParaRPr/>
          </a:p>
          <a:p>
            <a:pPr lvl="1"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sed work/rameau/databnf_rameau/* -n -e 's/&lt;.*&gt; &lt;.*domaineLitteral&gt;//p' &gt; domaines_rameau.txt</a:t>
            </a:r>
            <a:endParaRPr lang="fr-FR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sort domaines_rameau.txt | uniq -c</a:t>
            </a:r>
            <a:endParaRPr lang="fr-FR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lang="fr-FR" sz="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2914  "Agriculture. Pêche"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1403  "Anthropologie. Ethnologie"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6427  "Archéologie. Préhistoire. Histoire ancienne"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960  "Biologie des procaryotes"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4776  "Catégories de personnes"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2373  "Dessin. Arts décoratifs"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2302  "Économie domestique. Cuisine"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5104  "Économie politique. Travail"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392  "Ésotérisme. Parapsychologie"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12236  "Géographie de la France"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10391  "Géographie de l'Europe"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6918  "Géographie du reste du monde"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1058  "Histoire de la France"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3529  "Histoire de l'Europe"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3198  "Histoire du reste du monde"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5922  "Langues"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1186  "Linguistique générale"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1503  "Littérature générale"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9449  "Littératures"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1450  "Problèmes et services sociaux. Criminologie"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1930  "Savoir et érudition. Musées"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8104  "Sciences de l'information et de la documentation"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4113  "Sciences sociales. Sociologie"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2002  "Sports et jeux"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1123  "Urbanisme. Architecture du paysage"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759408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Anciens diagrammes</a:t>
            </a:r>
            <a:endParaRPr/>
          </a:p>
        </p:txBody>
      </p:sp>
      <p:sp>
        <p:nvSpPr>
          <p:cNvPr id="195952175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817974" name=""/>
          <p:cNvSpPr/>
          <p:nvPr/>
        </p:nvSpPr>
        <p:spPr bwMode="auto">
          <a:xfrm flipH="0" flipV="0">
            <a:off x="694513" y="619587"/>
            <a:ext cx="2145435" cy="436919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Prepare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>
                <a:solidFill>
                  <a:schemeClr val="tx1"/>
                </a:solidFill>
              </a:rPr>
              <a:t>Scripts bash</a:t>
            </a:r>
            <a:endParaRPr/>
          </a:p>
        </p:txBody>
      </p:sp>
      <p:sp>
        <p:nvSpPr>
          <p:cNvPr id="738072758" name=""/>
          <p:cNvSpPr/>
          <p:nvPr/>
        </p:nvSpPr>
        <p:spPr bwMode="auto">
          <a:xfrm flipH="0" flipV="0">
            <a:off x="967131" y="1581333"/>
            <a:ext cx="1567647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</a:t>
            </a:r>
            <a:endParaRPr/>
          </a:p>
        </p:txBody>
      </p:sp>
      <p:sp>
        <p:nvSpPr>
          <p:cNvPr id="1374967576" name=""/>
          <p:cNvSpPr/>
          <p:nvPr/>
        </p:nvSpPr>
        <p:spPr bwMode="auto">
          <a:xfrm flipH="0" flipV="0">
            <a:off x="967131" y="3994950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Nettoyage syntaxique</a:t>
            </a:r>
            <a:endParaRPr/>
          </a:p>
        </p:txBody>
      </p:sp>
      <p:sp>
        <p:nvSpPr>
          <p:cNvPr id="127382216" name=""/>
          <p:cNvSpPr/>
          <p:nvPr/>
        </p:nvSpPr>
        <p:spPr bwMode="auto">
          <a:xfrm flipH="0" flipV="0">
            <a:off x="967131" y="2750967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/>
          </a:p>
        </p:txBody>
      </p:sp>
      <p:sp>
        <p:nvSpPr>
          <p:cNvPr id="1815064280" name=""/>
          <p:cNvSpPr/>
          <p:nvPr/>
        </p:nvSpPr>
        <p:spPr bwMode="auto">
          <a:xfrm rot="5399942" flipH="0" flipV="0">
            <a:off x="1505895" y="2439508"/>
            <a:ext cx="490120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899770" name=""/>
          <p:cNvSpPr/>
          <p:nvPr/>
        </p:nvSpPr>
        <p:spPr bwMode="auto">
          <a:xfrm rot="5399942" flipH="0" flipV="0">
            <a:off x="1487214" y="3578809"/>
            <a:ext cx="490119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979054" name=""/>
          <p:cNvSpPr/>
          <p:nvPr/>
        </p:nvSpPr>
        <p:spPr bwMode="auto">
          <a:xfrm rot="5399942" flipH="0" flipV="0">
            <a:off x="1417673" y="4831669"/>
            <a:ext cx="490119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9655852" name=""/>
          <p:cNvSpPr/>
          <p:nvPr/>
        </p:nvSpPr>
        <p:spPr bwMode="auto">
          <a:xfrm flipH="0" flipV="0">
            <a:off x="1360338" y="5382086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brute RDF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918215970" name=""/>
          <p:cNvSpPr/>
          <p:nvPr/>
        </p:nvSpPr>
        <p:spPr bwMode="auto">
          <a:xfrm flipH="0" flipV="0">
            <a:off x="3353005" y="619587"/>
            <a:ext cx="2145434" cy="489196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Analyze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Scripts bash + utilitaires Java / partie optionnelle</a:t>
            </a:r>
            <a:endParaRPr/>
          </a:p>
        </p:txBody>
      </p:sp>
      <p:sp>
        <p:nvSpPr>
          <p:cNvPr id="1299981635" name=""/>
          <p:cNvSpPr/>
          <p:nvPr/>
        </p:nvSpPr>
        <p:spPr bwMode="auto">
          <a:xfrm flipH="0" flipV="0">
            <a:off x="3625623" y="1581332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SHACL</a:t>
            </a:r>
            <a:endParaRPr/>
          </a:p>
        </p:txBody>
      </p:sp>
      <p:sp>
        <p:nvSpPr>
          <p:cNvPr id="290567221" name=""/>
          <p:cNvSpPr/>
          <p:nvPr/>
        </p:nvSpPr>
        <p:spPr bwMode="auto">
          <a:xfrm flipH="0" flipV="0">
            <a:off x="3625623" y="4549804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d’une doc</a:t>
            </a:r>
            <a:endParaRPr/>
          </a:p>
        </p:txBody>
      </p:sp>
      <p:sp>
        <p:nvSpPr>
          <p:cNvPr id="918611259" name=""/>
          <p:cNvSpPr/>
          <p:nvPr/>
        </p:nvSpPr>
        <p:spPr bwMode="auto">
          <a:xfrm flipH="0" flipV="0">
            <a:off x="3625623" y="2566013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Calcul des stats</a:t>
            </a:r>
            <a:endParaRPr/>
          </a:p>
        </p:txBody>
      </p:sp>
      <p:sp>
        <p:nvSpPr>
          <p:cNvPr id="1682316262" name=""/>
          <p:cNvSpPr/>
          <p:nvPr/>
        </p:nvSpPr>
        <p:spPr bwMode="auto">
          <a:xfrm rot="5399942" flipH="0" flipV="0">
            <a:off x="4216727" y="2340929"/>
            <a:ext cx="385438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383497" name=""/>
          <p:cNvSpPr/>
          <p:nvPr/>
        </p:nvSpPr>
        <p:spPr bwMode="auto">
          <a:xfrm flipH="0" flipV="0">
            <a:off x="3625623" y="3564752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d’un Excel</a:t>
            </a:r>
            <a:endParaRPr/>
          </a:p>
        </p:txBody>
      </p:sp>
      <p:sp>
        <p:nvSpPr>
          <p:cNvPr id="677663156" name=""/>
          <p:cNvSpPr/>
          <p:nvPr/>
        </p:nvSpPr>
        <p:spPr bwMode="auto">
          <a:xfrm rot="5399942" flipH="0" flipV="0">
            <a:off x="4233003" y="3333749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155221" name=""/>
          <p:cNvSpPr/>
          <p:nvPr/>
        </p:nvSpPr>
        <p:spPr bwMode="auto">
          <a:xfrm rot="5399942" flipH="0" flipV="0">
            <a:off x="4216727" y="4309182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99722170" name=""/>
          <p:cNvCxnSpPr>
            <a:cxnSpLocks/>
            <a:stCxn id="1519655852" idx="3"/>
            <a:endCxn id="918215970" idx="0"/>
          </p:cNvCxnSpPr>
          <p:nvPr/>
        </p:nvCxnSpPr>
        <p:spPr bwMode="auto">
          <a:xfrm rot="0" flipH="0" flipV="1">
            <a:off x="2035411" y="619587"/>
            <a:ext cx="2390310" cy="5183263"/>
          </a:xfrm>
          <a:prstGeom prst="bentConnector4">
            <a:avLst>
              <a:gd name="adj1" fmla="val 42169"/>
              <a:gd name="adj2" fmla="val 104410"/>
            </a:avLst>
          </a:prstGeom>
          <a:ln w="28575" cap="flat" cmpd="sng" algn="ctr">
            <a:solidFill>
              <a:srgbClr val="767171"/>
            </a:solidFill>
            <a:prstDash val="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61866" name=""/>
          <p:cNvSpPr/>
          <p:nvPr/>
        </p:nvSpPr>
        <p:spPr bwMode="auto">
          <a:xfrm flipH="0" flipV="0">
            <a:off x="6192009" y="619587"/>
            <a:ext cx="2145434" cy="48919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Process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cxnSp>
        <p:nvCxnSpPr>
          <p:cNvPr id="1036584272" name=""/>
          <p:cNvCxnSpPr>
            <a:cxnSpLocks/>
            <a:stCxn id="1519655852" idx="3"/>
            <a:endCxn id="75761866" idx="0"/>
          </p:cNvCxnSpPr>
          <p:nvPr/>
        </p:nvCxnSpPr>
        <p:spPr bwMode="auto">
          <a:xfrm rot="0" flipH="0" flipV="1">
            <a:off x="2035408" y="619585"/>
            <a:ext cx="5229316" cy="5183262"/>
          </a:xfrm>
          <a:prstGeom prst="bentConnector4">
            <a:avLst>
              <a:gd name="adj1" fmla="val 73766"/>
              <a:gd name="adj2" fmla="val 10441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474469" name=""/>
          <p:cNvSpPr/>
          <p:nvPr/>
        </p:nvSpPr>
        <p:spPr bwMode="auto">
          <a:xfrm flipH="0" flipV="0">
            <a:off x="3332106" y="5710189"/>
            <a:ext cx="857989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« profil » du dataset en HTML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1686202150" name=""/>
          <p:cNvSpPr/>
          <p:nvPr/>
        </p:nvSpPr>
        <p:spPr bwMode="auto">
          <a:xfrm flipH="0" flipV="0">
            <a:off x="4584966" y="5710189"/>
            <a:ext cx="857988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« profil » du dataset en Excel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1208430738" name=""/>
          <p:cNvSpPr/>
          <p:nvPr/>
        </p:nvSpPr>
        <p:spPr bwMode="auto">
          <a:xfrm flipH="0" flipV="0">
            <a:off x="6755682" y="5765491"/>
            <a:ext cx="1077075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i="1">
                <a:solidFill>
                  <a:schemeClr val="tx1"/>
                </a:solidFill>
              </a:rPr>
              <a:t>Data filtrée avec ou sans traitement sur les alignements</a:t>
            </a:r>
            <a:endParaRPr sz="1000" i="1">
              <a:solidFill>
                <a:schemeClr val="tx1"/>
              </a:solidFill>
            </a:endParaRPr>
          </a:p>
        </p:txBody>
      </p:sp>
      <p:sp>
        <p:nvSpPr>
          <p:cNvPr id="1311052528" name=""/>
          <p:cNvSpPr/>
          <p:nvPr/>
        </p:nvSpPr>
        <p:spPr bwMode="auto">
          <a:xfrm rot="5399942" flipH="0" flipV="0">
            <a:off x="3568381" y="5439051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9108768" name=""/>
          <p:cNvSpPr/>
          <p:nvPr/>
        </p:nvSpPr>
        <p:spPr bwMode="auto">
          <a:xfrm rot="5399942" flipH="0" flipV="0">
            <a:off x="4829473" y="5439051"/>
            <a:ext cx="385437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545895" name=""/>
          <p:cNvSpPr/>
          <p:nvPr/>
        </p:nvSpPr>
        <p:spPr bwMode="auto">
          <a:xfrm flipH="0" flipV="0">
            <a:off x="6480902" y="2039865"/>
            <a:ext cx="1567647" cy="69241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Filtrage SPARQL</a:t>
            </a:r>
            <a:endParaRPr/>
          </a:p>
        </p:txBody>
      </p:sp>
      <p:sp>
        <p:nvSpPr>
          <p:cNvPr id="995069514" name=""/>
          <p:cNvSpPr/>
          <p:nvPr/>
        </p:nvSpPr>
        <p:spPr bwMode="auto">
          <a:xfrm flipH="0" flipV="0">
            <a:off x="6480902" y="2825943"/>
            <a:ext cx="1567647" cy="81378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600" b="1" i="1">
                <a:solidFill>
                  <a:schemeClr val="tx1"/>
                </a:solidFill>
              </a:rPr>
              <a:t>Filtrage unitaire par URI</a:t>
            </a:r>
            <a:endParaRPr/>
          </a:p>
        </p:txBody>
      </p:sp>
      <p:sp>
        <p:nvSpPr>
          <p:cNvPr id="1350691979" name=""/>
          <p:cNvSpPr/>
          <p:nvPr/>
        </p:nvSpPr>
        <p:spPr bwMode="auto">
          <a:xfrm flipH="0" flipV="0">
            <a:off x="6517986" y="4808736"/>
            <a:ext cx="1567647" cy="47313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800" b="1" i="1">
                <a:solidFill>
                  <a:schemeClr val="tx1"/>
                </a:solidFill>
              </a:rPr>
              <a:t>Serialisation</a:t>
            </a:r>
            <a:endParaRPr sz="2200"/>
          </a:p>
        </p:txBody>
      </p:sp>
      <p:sp>
        <p:nvSpPr>
          <p:cNvPr id="354227394" name=""/>
          <p:cNvSpPr/>
          <p:nvPr/>
        </p:nvSpPr>
        <p:spPr bwMode="auto">
          <a:xfrm rot="5399942" flipH="0" flipV="0">
            <a:off x="6953960" y="5387495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1219692" name=""/>
          <p:cNvSpPr/>
          <p:nvPr/>
        </p:nvSpPr>
        <p:spPr bwMode="auto">
          <a:xfrm flipH="0" flipV="0">
            <a:off x="6480902" y="1221126"/>
            <a:ext cx="1567647" cy="7303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b="1" i="1">
                <a:solidFill>
                  <a:schemeClr val="tx1"/>
                </a:solidFill>
              </a:rPr>
              <a:t>Extraction des alignements Wikidata</a:t>
            </a:r>
            <a:endParaRPr sz="1800"/>
          </a:p>
        </p:txBody>
      </p:sp>
      <p:sp>
        <p:nvSpPr>
          <p:cNvPr id="1767191381" name=""/>
          <p:cNvSpPr/>
          <p:nvPr/>
        </p:nvSpPr>
        <p:spPr bwMode="auto">
          <a:xfrm flipH="0" flipV="0">
            <a:off x="8492771" y="1179513"/>
            <a:ext cx="856075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Triplets d’alignement Wikidata</a:t>
            </a:r>
            <a:endParaRPr sz="1000" i="1">
              <a:solidFill>
                <a:schemeClr val="tx1"/>
              </a:solidFill>
            </a:endParaRPr>
          </a:p>
        </p:txBody>
      </p:sp>
      <p:sp>
        <p:nvSpPr>
          <p:cNvPr id="1783692478" name=""/>
          <p:cNvSpPr/>
          <p:nvPr/>
        </p:nvSpPr>
        <p:spPr bwMode="auto">
          <a:xfrm rot="0" flipH="0" flipV="0">
            <a:off x="7949280" y="1415234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6961744" name=""/>
          <p:cNvSpPr/>
          <p:nvPr/>
        </p:nvSpPr>
        <p:spPr bwMode="auto">
          <a:xfrm flipH="0" flipV="0">
            <a:off x="6480902" y="3736018"/>
            <a:ext cx="1567647" cy="49543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b="1" i="1">
                <a:solidFill>
                  <a:schemeClr val="tx1"/>
                </a:solidFill>
              </a:rPr>
              <a:t>Dédoublonnage en utilisant Wikidata</a:t>
            </a:r>
            <a:endParaRPr sz="1400"/>
          </a:p>
        </p:txBody>
      </p:sp>
      <p:cxnSp>
        <p:nvCxnSpPr>
          <p:cNvPr id="35121297" name=""/>
          <p:cNvCxnSpPr>
            <a:cxnSpLocks/>
            <a:endCxn id="1459171155" idx="0"/>
          </p:cNvCxnSpPr>
          <p:nvPr/>
        </p:nvCxnSpPr>
        <p:spPr bwMode="auto">
          <a:xfrm rot="5399942" flipH="0" flipV="0">
            <a:off x="8602881" y="2326876"/>
            <a:ext cx="635855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171155" name=""/>
          <p:cNvSpPr/>
          <p:nvPr/>
        </p:nvSpPr>
        <p:spPr bwMode="auto">
          <a:xfrm flipH="0" flipV="0">
            <a:off x="8492771" y="2644804"/>
            <a:ext cx="856074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CSV alignement Wikidata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1193921083" name=""/>
          <p:cNvCxnSpPr>
            <a:cxnSpLocks/>
            <a:stCxn id="1459171155" idx="2"/>
            <a:endCxn id="1326961744" idx="3"/>
          </p:cNvCxnSpPr>
          <p:nvPr/>
        </p:nvCxnSpPr>
        <p:spPr bwMode="auto">
          <a:xfrm rot="5399942" flipH="0" flipV="0">
            <a:off x="8235978" y="3298906"/>
            <a:ext cx="497405" cy="872258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1596131" name=""/>
          <p:cNvSpPr/>
          <p:nvPr/>
        </p:nvSpPr>
        <p:spPr bwMode="auto">
          <a:xfrm flipH="0" flipV="0">
            <a:off x="9606920" y="2644804"/>
            <a:ext cx="856074" cy="919944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CSV alignement Wikidata autres référentiels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1292241907" name=""/>
          <p:cNvCxnSpPr>
            <a:cxnSpLocks/>
            <a:stCxn id="1821596131" idx="2"/>
            <a:endCxn id="1326961744" idx="3"/>
          </p:cNvCxnSpPr>
          <p:nvPr/>
        </p:nvCxnSpPr>
        <p:spPr bwMode="auto">
          <a:xfrm rot="5399942" flipH="0" flipV="0">
            <a:off x="8832260" y="2781041"/>
            <a:ext cx="418986" cy="1986405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182412" name=""/>
          <p:cNvSpPr/>
          <p:nvPr/>
        </p:nvSpPr>
        <p:spPr bwMode="auto">
          <a:xfrm flipH="0" flipV="0">
            <a:off x="694512" y="619587"/>
            <a:ext cx="1618324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Prepare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>
                <a:solidFill>
                  <a:schemeClr val="tx1"/>
                </a:solidFill>
              </a:rPr>
              <a:t>Scripts bash</a:t>
            </a:r>
            <a:endParaRPr/>
          </a:p>
        </p:txBody>
      </p:sp>
      <p:sp>
        <p:nvSpPr>
          <p:cNvPr id="1561098754" name=""/>
          <p:cNvSpPr/>
          <p:nvPr/>
        </p:nvSpPr>
        <p:spPr bwMode="auto">
          <a:xfrm flipH="0" flipV="0">
            <a:off x="840069" y="1405072"/>
            <a:ext cx="1327212" cy="49936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</a:t>
            </a:r>
            <a:endParaRPr/>
          </a:p>
        </p:txBody>
      </p:sp>
      <p:sp>
        <p:nvSpPr>
          <p:cNvPr id="962987184" name=""/>
          <p:cNvSpPr/>
          <p:nvPr/>
        </p:nvSpPr>
        <p:spPr bwMode="auto">
          <a:xfrm rot="16199969" flipH="0" flipV="0">
            <a:off x="-124650" y="3175831"/>
            <a:ext cx="2160586" cy="25444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LCSH</a:t>
            </a:r>
            <a:endParaRPr sz="1000" b="0" i="1"/>
          </a:p>
        </p:txBody>
      </p:sp>
      <p:sp>
        <p:nvSpPr>
          <p:cNvPr id="1685220543" name=""/>
          <p:cNvSpPr/>
          <p:nvPr/>
        </p:nvSpPr>
        <p:spPr bwMode="auto">
          <a:xfrm flipH="0" flipV="0">
            <a:off x="1237716" y="5048696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RDF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238665431" name=""/>
          <p:cNvSpPr/>
          <p:nvPr/>
        </p:nvSpPr>
        <p:spPr bwMode="auto">
          <a:xfrm flipH="0" flipV="0">
            <a:off x="2631693" y="1683057"/>
            <a:ext cx="2145434" cy="16802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Clean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cxnSp>
        <p:nvCxnSpPr>
          <p:cNvPr id="77611646" name=""/>
          <p:cNvCxnSpPr>
            <a:cxnSpLocks/>
            <a:stCxn id="1685220543" idx="3"/>
            <a:endCxn id="238665431" idx="0"/>
          </p:cNvCxnSpPr>
          <p:nvPr/>
        </p:nvCxnSpPr>
        <p:spPr bwMode="auto">
          <a:xfrm rot="0" flipH="0" flipV="1">
            <a:off x="1912787" y="1683056"/>
            <a:ext cx="1791621" cy="3786403"/>
          </a:xfrm>
          <a:prstGeom prst="bentConnector4">
            <a:avLst>
              <a:gd name="adj1" fmla="val 20063"/>
              <a:gd name="adj2" fmla="val 106037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566183" name=""/>
          <p:cNvSpPr/>
          <p:nvPr/>
        </p:nvSpPr>
        <p:spPr bwMode="auto">
          <a:xfrm flipH="0" flipV="0">
            <a:off x="3334080" y="3777263"/>
            <a:ext cx="75429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filtrée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2108637508" name=""/>
          <p:cNvSpPr/>
          <p:nvPr/>
        </p:nvSpPr>
        <p:spPr bwMode="auto">
          <a:xfrm flipH="0" flipV="0">
            <a:off x="2920587" y="2456006"/>
            <a:ext cx="1567647" cy="69241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Nettoyage SPARQL</a:t>
            </a:r>
            <a:endParaRPr/>
          </a:p>
        </p:txBody>
      </p:sp>
      <p:sp>
        <p:nvSpPr>
          <p:cNvPr id="2059992741" name=""/>
          <p:cNvSpPr/>
          <p:nvPr/>
        </p:nvSpPr>
        <p:spPr bwMode="auto">
          <a:xfrm rot="5399942" flipH="0" flipV="0">
            <a:off x="3393645" y="3399267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5127233" name=""/>
          <p:cNvSpPr/>
          <p:nvPr/>
        </p:nvSpPr>
        <p:spPr bwMode="auto">
          <a:xfrm flipH="0" flipV="0">
            <a:off x="4009583" y="337536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Config yml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571648093" name=""/>
          <p:cNvSpPr/>
          <p:nvPr/>
        </p:nvSpPr>
        <p:spPr bwMode="auto">
          <a:xfrm rot="5399942" flipH="0" flipV="0">
            <a:off x="3949566" y="1236863"/>
            <a:ext cx="735181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3411645" name=""/>
          <p:cNvSpPr/>
          <p:nvPr/>
        </p:nvSpPr>
        <p:spPr bwMode="auto">
          <a:xfrm flipH="0" flipV="0">
            <a:off x="5102802" y="1696743"/>
            <a:ext cx="2145432" cy="300987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Report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sp>
        <p:nvSpPr>
          <p:cNvPr id="1950223753" name=""/>
          <p:cNvSpPr/>
          <p:nvPr/>
        </p:nvSpPr>
        <p:spPr bwMode="auto">
          <a:xfrm flipH="0" flipV="0">
            <a:off x="5798372" y="4820983"/>
            <a:ext cx="754290" cy="750676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i="1">
                <a:solidFill>
                  <a:schemeClr val="tx1"/>
                </a:solidFill>
              </a:rPr>
              <a:t>Rapport d’analyse</a:t>
            </a:r>
            <a:endParaRPr sz="1000" i="1">
              <a:solidFill>
                <a:schemeClr val="tx1"/>
              </a:solidFill>
            </a:endParaRPr>
          </a:p>
        </p:txBody>
      </p:sp>
      <p:sp>
        <p:nvSpPr>
          <p:cNvPr id="470759154" name=""/>
          <p:cNvSpPr/>
          <p:nvPr/>
        </p:nvSpPr>
        <p:spPr bwMode="auto">
          <a:xfrm flipH="0" flipV="0">
            <a:off x="5384878" y="2284740"/>
            <a:ext cx="1567647" cy="25212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Doublons libellés</a:t>
            </a:r>
            <a:endParaRPr sz="1200"/>
          </a:p>
        </p:txBody>
      </p:sp>
      <p:sp>
        <p:nvSpPr>
          <p:cNvPr id="842278243" name=""/>
          <p:cNvSpPr/>
          <p:nvPr/>
        </p:nvSpPr>
        <p:spPr bwMode="auto">
          <a:xfrm flipH="0" flipV="0">
            <a:off x="6473876" y="351222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lang="fr-FR" sz="1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yml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853800617" name=""/>
          <p:cNvSpPr/>
          <p:nvPr/>
        </p:nvSpPr>
        <p:spPr bwMode="auto">
          <a:xfrm rot="5399942" flipH="0" flipV="0">
            <a:off x="6413859" y="1250550"/>
            <a:ext cx="735180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8515843" name=""/>
          <p:cNvSpPr/>
          <p:nvPr/>
        </p:nvSpPr>
        <p:spPr bwMode="auto">
          <a:xfrm flipH="0" flipV="0">
            <a:off x="5391694" y="2588990"/>
            <a:ext cx="1567647" cy="4018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Doublons alignement Wikidata</a:t>
            </a:r>
            <a:endParaRPr sz="1200"/>
          </a:p>
        </p:txBody>
      </p:sp>
      <p:sp>
        <p:nvSpPr>
          <p:cNvPr id="1110176021" name=""/>
          <p:cNvSpPr/>
          <p:nvPr/>
        </p:nvSpPr>
        <p:spPr bwMode="auto">
          <a:xfrm flipH="0" flipV="0">
            <a:off x="5373531" y="3463198"/>
            <a:ext cx="1567647" cy="26760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Analyse statistique</a:t>
            </a:r>
            <a:endParaRPr sz="1200"/>
          </a:p>
        </p:txBody>
      </p:sp>
      <p:cxnSp>
        <p:nvCxnSpPr>
          <p:cNvPr id="1377071299" name=""/>
          <p:cNvCxnSpPr>
            <a:cxnSpLocks/>
            <a:stCxn id="1220566183" idx="3"/>
            <a:endCxn id="1133411645" idx="0"/>
          </p:cNvCxnSpPr>
          <p:nvPr/>
        </p:nvCxnSpPr>
        <p:spPr bwMode="auto">
          <a:xfrm rot="0" flipH="0" flipV="1">
            <a:off x="4088371" y="1696743"/>
            <a:ext cx="2087146" cy="2501282"/>
          </a:xfrm>
          <a:prstGeom prst="bentConnector4">
            <a:avLst>
              <a:gd name="adj1" fmla="val 43864"/>
              <a:gd name="adj2" fmla="val 109139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408062" name=""/>
          <p:cNvSpPr/>
          <p:nvPr/>
        </p:nvSpPr>
        <p:spPr bwMode="auto">
          <a:xfrm flipH="0" flipV="0">
            <a:off x="8901176" y="1710430"/>
            <a:ext cx="2145433" cy="16528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Integrate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pic>
        <p:nvPicPr>
          <p:cNvPr id="1387229002" name="Image 2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6741892" y="4923366"/>
            <a:ext cx="535961" cy="5347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7609258" name=""/>
          <p:cNvCxnSpPr>
            <a:cxnSpLocks/>
            <a:stCxn id="1950223753" idx="3"/>
            <a:endCxn id="1387229002" idx="1"/>
          </p:cNvCxnSpPr>
          <p:nvPr/>
        </p:nvCxnSpPr>
        <p:spPr bwMode="auto">
          <a:xfrm rot="0" flipH="0" flipV="1">
            <a:off x="6552663" y="5193539"/>
            <a:ext cx="189228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910739" name=""/>
          <p:cNvSpPr/>
          <p:nvPr/>
        </p:nvSpPr>
        <p:spPr bwMode="auto">
          <a:xfrm flipH="0" flipV="0">
            <a:off x="7522859" y="4830890"/>
            <a:ext cx="754290" cy="740769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Concepts validés</a:t>
            </a:r>
            <a:endParaRPr sz="1100" i="1">
              <a:solidFill>
                <a:schemeClr val="tx1"/>
              </a:solidFill>
            </a:endParaRPr>
          </a:p>
        </p:txBody>
      </p:sp>
      <p:cxnSp>
        <p:nvCxnSpPr>
          <p:cNvPr id="950226332" name=""/>
          <p:cNvCxnSpPr>
            <a:cxnSpLocks/>
            <a:stCxn id="1387229002" idx="3"/>
            <a:endCxn id="1187910739" idx="1"/>
          </p:cNvCxnSpPr>
          <p:nvPr/>
        </p:nvCxnSpPr>
        <p:spPr bwMode="auto">
          <a:xfrm rot="0" flipH="0" flipV="0">
            <a:off x="7277853" y="5196016"/>
            <a:ext cx="245005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272688" name=""/>
          <p:cNvCxnSpPr>
            <a:cxnSpLocks/>
            <a:stCxn id="1220566183" idx="2"/>
            <a:endCxn id="222896170" idx="0"/>
          </p:cNvCxnSpPr>
          <p:nvPr/>
        </p:nvCxnSpPr>
        <p:spPr bwMode="auto">
          <a:xfrm rot="5399976" flipH="0" flipV="1">
            <a:off x="3259220" y="5079043"/>
            <a:ext cx="920505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960420" name=""/>
          <p:cNvCxnSpPr>
            <a:cxnSpLocks/>
            <a:stCxn id="1187910739" idx="0"/>
            <a:endCxn id="1595672425" idx="0"/>
          </p:cNvCxnSpPr>
          <p:nvPr/>
        </p:nvCxnSpPr>
        <p:spPr bwMode="auto">
          <a:xfrm rot="16199969" flipH="0" flipV="0">
            <a:off x="7649524" y="1974597"/>
            <a:ext cx="3106774" cy="2605812"/>
          </a:xfrm>
          <a:prstGeom prst="bentConnector3">
            <a:avLst>
              <a:gd name="adj1" fmla="val 107358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896170" name=""/>
          <p:cNvSpPr/>
          <p:nvPr/>
        </p:nvSpPr>
        <p:spPr bwMode="auto">
          <a:xfrm flipH="0" flipV="0">
            <a:off x="3589004" y="5539294"/>
            <a:ext cx="277427" cy="295922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31579368" name=""/>
          <p:cNvCxnSpPr>
            <a:cxnSpLocks/>
            <a:stCxn id="222896170" idx="3"/>
            <a:endCxn id="900275136" idx="0"/>
          </p:cNvCxnSpPr>
          <p:nvPr/>
        </p:nvCxnSpPr>
        <p:spPr bwMode="auto">
          <a:xfrm rot="0" flipH="0" flipV="1">
            <a:off x="3866431" y="1710430"/>
            <a:ext cx="5654705" cy="3976826"/>
          </a:xfrm>
          <a:prstGeom prst="bentConnector4">
            <a:avLst>
              <a:gd name="adj1" fmla="val 81932"/>
              <a:gd name="adj2" fmla="val 105748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0275136" name=""/>
          <p:cNvSpPr/>
          <p:nvPr/>
        </p:nvSpPr>
        <p:spPr bwMode="auto">
          <a:xfrm flipH="0" flipV="0">
            <a:off x="9382424" y="1710430"/>
            <a:ext cx="277426" cy="295921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95672425" name=""/>
          <p:cNvSpPr/>
          <p:nvPr/>
        </p:nvSpPr>
        <p:spPr bwMode="auto">
          <a:xfrm flipH="0" flipV="0">
            <a:off x="10367105" y="1724116"/>
            <a:ext cx="277426" cy="295921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8070578" name=""/>
          <p:cNvSpPr/>
          <p:nvPr/>
        </p:nvSpPr>
        <p:spPr bwMode="auto">
          <a:xfrm flipH="0" flipV="0">
            <a:off x="9337999" y="3619684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Référentiel intégré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333349391" name=""/>
          <p:cNvSpPr/>
          <p:nvPr/>
        </p:nvSpPr>
        <p:spPr bwMode="auto">
          <a:xfrm rot="5399942" flipH="0" flipV="0">
            <a:off x="9493868" y="3343598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1731701" name=""/>
          <p:cNvSpPr/>
          <p:nvPr/>
        </p:nvSpPr>
        <p:spPr bwMode="auto">
          <a:xfrm flipH="0" flipV="0">
            <a:off x="9083914" y="2410800"/>
            <a:ext cx="1812511" cy="37912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Conservation uniquement des concepts validés</a:t>
            </a:r>
            <a:endParaRPr sz="1000"/>
          </a:p>
        </p:txBody>
      </p:sp>
      <p:sp>
        <p:nvSpPr>
          <p:cNvPr id="1461532808" name=""/>
          <p:cNvSpPr/>
          <p:nvPr/>
        </p:nvSpPr>
        <p:spPr bwMode="auto">
          <a:xfrm flipH="0" flipV="0">
            <a:off x="8758397" y="4633033"/>
            <a:ext cx="184951" cy="1498105"/>
          </a:xfrm>
          <a:prstGeom prst="leftBrace">
            <a:avLst>
              <a:gd name="adj1" fmla="val 15000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  <a:endCxn id="470759154" idx="3"/>
          </p:cNvCxnSpPr>
          <p:nvPr/>
        </p:nvCxnSpPr>
        <p:spPr bwMode="auto">
          <a:xfrm rot="16199969" flipH="0" flipV="1">
            <a:off x="6360581" y="3002744"/>
            <a:ext cx="2999019" cy="1815131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997663" name=""/>
          <p:cNvCxnSpPr>
            <a:cxnSpLocks/>
            <a:stCxn id="875105521" idx="1"/>
            <a:endCxn id="2108515843" idx="3"/>
          </p:cNvCxnSpPr>
          <p:nvPr/>
        </p:nvCxnSpPr>
        <p:spPr bwMode="auto">
          <a:xfrm rot="10799990" flipH="0" flipV="0">
            <a:off x="6959341" y="2789922"/>
            <a:ext cx="1821987" cy="2587354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701933" name=""/>
          <p:cNvSpPr/>
          <p:nvPr/>
        </p:nvSpPr>
        <p:spPr bwMode="auto">
          <a:xfrm flipH="0" flipV="0">
            <a:off x="5391694" y="3056319"/>
            <a:ext cx="1567647" cy="37268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900" b="1" i="1">
                <a:solidFill>
                  <a:schemeClr val="tx1"/>
                </a:solidFill>
              </a:rPr>
              <a:t>Doublons alignement vers autre référentiel</a:t>
            </a:r>
            <a:endParaRPr sz="900"/>
          </a:p>
        </p:txBody>
      </p:sp>
      <p:sp>
        <p:nvSpPr>
          <p:cNvPr id="258917653" name=""/>
          <p:cNvSpPr txBox="1"/>
          <p:nvPr/>
        </p:nvSpPr>
        <p:spPr bwMode="auto">
          <a:xfrm flipH="0" flipV="0">
            <a:off x="8844819" y="6269008"/>
            <a:ext cx="160069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Accumulation de tous les référentiels traités</a:t>
            </a:r>
            <a:endParaRPr sz="1100" i="1"/>
          </a:p>
        </p:txBody>
      </p:sp>
      <p:sp>
        <p:nvSpPr>
          <p:cNvPr id="1556630777" name=""/>
          <p:cNvSpPr/>
          <p:nvPr/>
        </p:nvSpPr>
        <p:spPr bwMode="auto">
          <a:xfrm rot="5399942" flipH="0" flipV="0">
            <a:off x="9501298" y="4559468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49030" name=""/>
          <p:cNvSpPr txBox="1"/>
          <p:nvPr/>
        </p:nvSpPr>
        <p:spPr bwMode="auto">
          <a:xfrm flipH="0" flipV="0">
            <a:off x="644886" y="40581"/>
            <a:ext cx="2316362" cy="594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Étape optionnelle, les données peuvent aussi être récupérées directement</a:t>
            </a:r>
            <a:endParaRPr sz="1100" i="1"/>
          </a:p>
        </p:txBody>
      </p:sp>
      <p:sp>
        <p:nvSpPr>
          <p:cNvPr id="1828430021" name=""/>
          <p:cNvSpPr/>
          <p:nvPr/>
        </p:nvSpPr>
        <p:spPr bwMode="auto">
          <a:xfrm flipH="0" flipV="0">
            <a:off x="10417781" y="364908"/>
            <a:ext cx="675072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 lang="fr-FR" sz="1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yml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453899172" name=""/>
          <p:cNvSpPr/>
          <p:nvPr/>
        </p:nvSpPr>
        <p:spPr bwMode="auto">
          <a:xfrm rot="5399942" flipH="0" flipV="0">
            <a:off x="10357764" y="1264236"/>
            <a:ext cx="735180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511907" name=""/>
          <p:cNvSpPr/>
          <p:nvPr/>
        </p:nvSpPr>
        <p:spPr bwMode="auto">
          <a:xfrm flipH="0" flipV="0">
            <a:off x="10230205" y="3587132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2122055791" name=""/>
          <p:cNvSpPr/>
          <p:nvPr/>
        </p:nvSpPr>
        <p:spPr bwMode="auto">
          <a:xfrm rot="5399942" flipH="0" flipV="0">
            <a:off x="10432310" y="3365908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270557" name=""/>
          <p:cNvSpPr/>
          <p:nvPr/>
        </p:nvSpPr>
        <p:spPr bwMode="auto">
          <a:xfrm flipH="0" flipV="0">
            <a:off x="10243891" y="4941716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880476891" name=""/>
          <p:cNvSpPr/>
          <p:nvPr/>
        </p:nvSpPr>
        <p:spPr bwMode="auto">
          <a:xfrm flipH="0" flipV="0">
            <a:off x="10396290" y="5094115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495729566" name=""/>
          <p:cNvSpPr/>
          <p:nvPr/>
        </p:nvSpPr>
        <p:spPr bwMode="auto">
          <a:xfrm flipH="0" flipV="0">
            <a:off x="10548690" y="5246514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Fichiers de travail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893422137" name=""/>
          <p:cNvSpPr/>
          <p:nvPr/>
        </p:nvSpPr>
        <p:spPr bwMode="auto">
          <a:xfrm flipH="0" flipV="0">
            <a:off x="9397923" y="4974268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Référentiel filtré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577888209" name=""/>
          <p:cNvSpPr/>
          <p:nvPr/>
        </p:nvSpPr>
        <p:spPr bwMode="auto">
          <a:xfrm flipH="0" flipV="0">
            <a:off x="9550323" y="5126668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Référentiel filtré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696335592" name=""/>
          <p:cNvSpPr/>
          <p:nvPr/>
        </p:nvSpPr>
        <p:spPr bwMode="auto">
          <a:xfrm flipH="0" flipV="0">
            <a:off x="9702723" y="5279067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lang="fr-FR" sz="1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Référentiel intégré</a:t>
            </a:r>
            <a:endParaRPr sz="1200" i="1">
              <a:solidFill>
                <a:schemeClr val="tx1"/>
              </a:solidFill>
            </a:endParaRPr>
          </a:p>
        </p:txBody>
      </p:sp>
      <p:sp>
        <p:nvSpPr>
          <p:cNvPr id="1054043883" name=""/>
          <p:cNvSpPr/>
          <p:nvPr/>
        </p:nvSpPr>
        <p:spPr bwMode="auto">
          <a:xfrm rot="5399942" flipH="0" flipV="0">
            <a:off x="10399759" y="4535541"/>
            <a:ext cx="41770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1246396" name=""/>
          <p:cNvSpPr txBox="1"/>
          <p:nvPr/>
        </p:nvSpPr>
        <p:spPr bwMode="auto">
          <a:xfrm flipH="0" flipV="0">
            <a:off x="10327036" y="6269007"/>
            <a:ext cx="162409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Extraction des libellés et alignement wikidata</a:t>
            </a:r>
            <a:endParaRPr sz="1100" i="1"/>
          </a:p>
        </p:txBody>
      </p:sp>
      <p:sp>
        <p:nvSpPr>
          <p:cNvPr id="1376393533" name=""/>
          <p:cNvSpPr/>
          <p:nvPr/>
        </p:nvSpPr>
        <p:spPr bwMode="auto">
          <a:xfrm flipH="0" flipV="0">
            <a:off x="7957868" y="198823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Statistiques Isidore</a:t>
            </a:r>
            <a:endParaRPr sz="1200" i="1">
              <a:solidFill>
                <a:schemeClr val="tx1"/>
              </a:solidFill>
            </a:endParaRPr>
          </a:p>
        </p:txBody>
      </p:sp>
      <p:cxnSp>
        <p:nvCxnSpPr>
          <p:cNvPr id="1281128224" name=""/>
          <p:cNvCxnSpPr>
            <a:cxnSpLocks/>
            <a:stCxn id="1376393533" idx="2"/>
            <a:endCxn id="1110176021" idx="3"/>
          </p:cNvCxnSpPr>
          <p:nvPr/>
        </p:nvCxnSpPr>
        <p:spPr bwMode="auto">
          <a:xfrm rot="5399978" flipH="0" flipV="0">
            <a:off x="6359769" y="1621758"/>
            <a:ext cx="2556652" cy="1393834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311052" name=""/>
          <p:cNvSpPr/>
          <p:nvPr/>
        </p:nvSpPr>
        <p:spPr bwMode="auto">
          <a:xfrm flipH="0" flipV="0">
            <a:off x="6321292" y="5973931"/>
            <a:ext cx="2145433" cy="54315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Merge »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163869509" name=""/>
          <p:cNvSpPr/>
          <p:nvPr/>
        </p:nvSpPr>
        <p:spPr bwMode="auto">
          <a:xfrm flipH="0" flipV="0">
            <a:off x="5092966" y="5808323"/>
            <a:ext cx="754291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200" i="1">
                <a:solidFill>
                  <a:schemeClr val="tx1"/>
                </a:solidFill>
              </a:rPr>
              <a:t>Fichier unique</a:t>
            </a:r>
            <a:endParaRPr sz="1200" i="1">
              <a:solidFill>
                <a:schemeClr val="tx1"/>
              </a:solidFill>
            </a:endParaRPr>
          </a:p>
        </p:txBody>
      </p:sp>
      <p:cxnSp>
        <p:nvCxnSpPr>
          <p:cNvPr id="921609906" name=""/>
          <p:cNvCxnSpPr>
            <a:cxnSpLocks/>
            <a:endCxn id="1138311052" idx="3"/>
          </p:cNvCxnSpPr>
          <p:nvPr/>
        </p:nvCxnSpPr>
        <p:spPr bwMode="auto">
          <a:xfrm rot="5399976" flipH="0" flipV="0">
            <a:off x="8171047" y="5658158"/>
            <a:ext cx="883028" cy="291671"/>
          </a:xfrm>
          <a:prstGeom prst="bentConnector2">
            <a:avLst/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105521" name=""/>
          <p:cNvSpPr/>
          <p:nvPr/>
        </p:nvSpPr>
        <p:spPr bwMode="auto">
          <a:xfrm flipH="0" flipV="0">
            <a:off x="8781330" y="5229317"/>
            <a:ext cx="277426" cy="295921"/>
          </a:xfrm>
          <a:prstGeom prst="rect">
            <a:avLst/>
          </a:prstGeom>
          <a:noFill/>
          <a:ln w="6349" cap="flat" cmpd="sng" algn="ctr">
            <a:solidFill>
              <a:srgbClr val="595959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425198" name=""/>
          <p:cNvSpPr/>
          <p:nvPr/>
        </p:nvSpPr>
        <p:spPr bwMode="auto">
          <a:xfrm rot="10799989" flipH="0" flipV="0">
            <a:off x="5719224" y="6048511"/>
            <a:ext cx="62153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987285" name=""/>
          <p:cNvSpPr/>
          <p:nvPr/>
        </p:nvSpPr>
        <p:spPr bwMode="auto">
          <a:xfrm flipH="0" flipV="0">
            <a:off x="842104" y="6088041"/>
            <a:ext cx="1327211" cy="68820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b="1" i="1">
                <a:solidFill>
                  <a:schemeClr val="tx1"/>
                </a:solidFill>
              </a:rPr>
              <a:t>Geonames : récupération</a:t>
            </a:r>
            <a:endParaRPr sz="1100"/>
          </a:p>
        </p:txBody>
      </p:sp>
      <p:sp>
        <p:nvSpPr>
          <p:cNvPr id="940311017" name=""/>
          <p:cNvSpPr/>
          <p:nvPr/>
        </p:nvSpPr>
        <p:spPr bwMode="auto">
          <a:xfrm rot="5399942" flipH="0" flipV="0">
            <a:off x="1272907" y="4653101"/>
            <a:ext cx="604981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222422" name=""/>
          <p:cNvSpPr/>
          <p:nvPr/>
        </p:nvSpPr>
        <p:spPr bwMode="auto">
          <a:xfrm rot="16199969" flipH="0" flipV="0">
            <a:off x="1288397" y="5857223"/>
            <a:ext cx="490119" cy="3421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1856434" name=""/>
          <p:cNvSpPr/>
          <p:nvPr/>
        </p:nvSpPr>
        <p:spPr bwMode="auto">
          <a:xfrm rot="0" flipH="0" flipV="0">
            <a:off x="2127888" y="489933"/>
            <a:ext cx="351407" cy="360655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1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586060399" name=""/>
          <p:cNvSpPr/>
          <p:nvPr/>
        </p:nvSpPr>
        <p:spPr bwMode="auto">
          <a:xfrm rot="0" flipH="0" flipV="0">
            <a:off x="4592180" y="1520853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2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125351942" name=""/>
          <p:cNvSpPr/>
          <p:nvPr/>
        </p:nvSpPr>
        <p:spPr bwMode="auto">
          <a:xfrm rot="0" flipH="0" flipV="0">
            <a:off x="7065716" y="1543788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3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299857094" name=""/>
          <p:cNvSpPr/>
          <p:nvPr/>
        </p:nvSpPr>
        <p:spPr bwMode="auto">
          <a:xfrm rot="0" flipH="0" flipV="0">
            <a:off x="10963382" y="1557473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4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988783905" name=""/>
          <p:cNvSpPr/>
          <p:nvPr/>
        </p:nvSpPr>
        <p:spPr bwMode="auto">
          <a:xfrm rot="0" flipH="0" flipV="0">
            <a:off x="8261155" y="5808323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5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785838531" name=""/>
          <p:cNvSpPr txBox="1"/>
          <p:nvPr/>
        </p:nvSpPr>
        <p:spPr bwMode="auto">
          <a:xfrm flipH="0" flipV="0">
            <a:off x="130377" y="4820983"/>
            <a:ext cx="1232000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LCSH</a:t>
            </a:r>
            <a:endParaRPr sz="1100" i="1"/>
          </a:p>
          <a:p>
            <a:pPr>
              <a:defRPr/>
            </a:pPr>
            <a:r>
              <a:rPr sz="1100" i="1"/>
              <a:t>Rameau</a:t>
            </a:r>
            <a:endParaRPr sz="1100" i="1"/>
          </a:p>
          <a:p>
            <a:pPr>
              <a:defRPr/>
            </a:pPr>
            <a:r>
              <a:rPr sz="1100" i="1"/>
              <a:t>BNE</a:t>
            </a:r>
            <a:endParaRPr sz="1100" i="1"/>
          </a:p>
          <a:p>
            <a:pPr>
              <a:defRPr/>
            </a:pPr>
            <a:r>
              <a:rPr sz="1100" i="1"/>
              <a:t>Geonames</a:t>
            </a:r>
            <a:endParaRPr sz="1100" i="1"/>
          </a:p>
          <a:p>
            <a:pPr>
              <a:defRPr/>
            </a:pPr>
            <a:r>
              <a:rPr sz="1100" i="1"/>
              <a:t>Calenda (conversion) ?</a:t>
            </a:r>
            <a:endParaRPr sz="1100" i="1"/>
          </a:p>
        </p:txBody>
      </p:sp>
      <p:sp>
        <p:nvSpPr>
          <p:cNvPr id="2028717821" name=""/>
          <p:cNvSpPr/>
          <p:nvPr/>
        </p:nvSpPr>
        <p:spPr bwMode="auto">
          <a:xfrm flipH="0" flipV="0">
            <a:off x="2711611" y="5934716"/>
            <a:ext cx="742960" cy="841527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sz="900" i="1">
                <a:solidFill>
                  <a:schemeClr val="tx1"/>
                </a:solidFill>
              </a:rPr>
              <a:t>Data récupérée à la main</a:t>
            </a:r>
            <a:endParaRPr sz="900" i="1">
              <a:solidFill>
                <a:schemeClr val="tx1"/>
              </a:solidFill>
            </a:endParaRPr>
          </a:p>
        </p:txBody>
      </p:sp>
      <p:pic>
        <p:nvPicPr>
          <p:cNvPr id="1887999508" name="Image 2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3736859" y="6083697"/>
            <a:ext cx="535960" cy="5347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1431123" name=""/>
          <p:cNvCxnSpPr>
            <a:cxnSpLocks/>
            <a:stCxn id="1887999508" idx="1"/>
            <a:endCxn id="2028717821" idx="3"/>
          </p:cNvCxnSpPr>
          <p:nvPr/>
        </p:nvCxnSpPr>
        <p:spPr bwMode="auto">
          <a:xfrm rot="10799990" flipH="0" flipV="1">
            <a:off x="3454572" y="6353283"/>
            <a:ext cx="28228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47314" name=""/>
          <p:cNvCxnSpPr>
            <a:cxnSpLocks/>
            <a:stCxn id="2028717821" idx="1"/>
            <a:endCxn id="238665431" idx="0"/>
          </p:cNvCxnSpPr>
          <p:nvPr/>
        </p:nvCxnSpPr>
        <p:spPr bwMode="auto">
          <a:xfrm rot="10799990" flipH="1" flipV="0">
            <a:off x="2711611" y="1683056"/>
            <a:ext cx="992797" cy="4672423"/>
          </a:xfrm>
          <a:prstGeom prst="bentConnector4">
            <a:avLst>
              <a:gd name="adj1" fmla="val -26565"/>
              <a:gd name="adj2" fmla="val 104893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099319" name=""/>
          <p:cNvSpPr/>
          <p:nvPr/>
        </p:nvSpPr>
        <p:spPr bwMode="auto">
          <a:xfrm flipH="0" flipV="0">
            <a:off x="5373531" y="4251430"/>
            <a:ext cx="1567647" cy="38159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Consolidation des jugements</a:t>
            </a:r>
            <a:endParaRPr sz="1000"/>
          </a:p>
        </p:txBody>
      </p:sp>
      <p:sp>
        <p:nvSpPr>
          <p:cNvPr id="2089984316" name=""/>
          <p:cNvSpPr/>
          <p:nvPr/>
        </p:nvSpPr>
        <p:spPr bwMode="auto">
          <a:xfrm rot="5399942" flipH="0" flipV="0">
            <a:off x="6007237" y="4609174"/>
            <a:ext cx="322925" cy="3421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3950557" name=""/>
          <p:cNvCxnSpPr>
            <a:cxnSpLocks/>
            <a:stCxn id="875105521" idx="1"/>
            <a:endCxn id="1228701933" idx="3"/>
          </p:cNvCxnSpPr>
          <p:nvPr/>
        </p:nvCxnSpPr>
        <p:spPr bwMode="auto">
          <a:xfrm rot="10799990" flipH="0" flipV="0">
            <a:off x="6959341" y="3242659"/>
            <a:ext cx="1821987" cy="2134617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6432076" name=""/>
          <p:cNvSpPr/>
          <p:nvPr/>
        </p:nvSpPr>
        <p:spPr bwMode="auto">
          <a:xfrm flipH="0" flipV="0">
            <a:off x="9083914" y="2843439"/>
            <a:ext cx="1812510" cy="3791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LLM : traductions et définitions auto</a:t>
            </a:r>
            <a:endParaRPr sz="1000"/>
          </a:p>
        </p:txBody>
      </p:sp>
      <p:sp>
        <p:nvSpPr>
          <p:cNvPr id="824599234" name=""/>
          <p:cNvSpPr/>
          <p:nvPr/>
        </p:nvSpPr>
        <p:spPr bwMode="auto">
          <a:xfrm flipH="0" flipV="0">
            <a:off x="5373531" y="3804634"/>
            <a:ext cx="1567647" cy="3791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699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1" i="1">
                <a:solidFill>
                  <a:schemeClr val="tx1"/>
                </a:solidFill>
              </a:rPr>
              <a:t>LLM : détection de doublons</a:t>
            </a:r>
            <a:endParaRPr sz="1000"/>
          </a:p>
        </p:txBody>
      </p:sp>
      <p:cxnSp>
        <p:nvCxnSpPr>
          <p:cNvPr id="200288498" name=""/>
          <p:cNvCxnSpPr>
            <a:cxnSpLocks/>
            <a:stCxn id="875105521" idx="1"/>
            <a:endCxn id="824599234" idx="3"/>
          </p:cNvCxnSpPr>
          <p:nvPr/>
        </p:nvCxnSpPr>
        <p:spPr bwMode="auto">
          <a:xfrm rot="10799990" flipH="0" flipV="0">
            <a:off x="6941178" y="3994195"/>
            <a:ext cx="1840151" cy="1383081"/>
          </a:xfrm>
          <a:prstGeom prst="line">
            <a:avLst/>
          </a:prstGeom>
          <a:ln w="19049" cap="flat" cmpd="sng" algn="ctr">
            <a:solidFill>
              <a:schemeClr val="tx1">
                <a:lumMod val="50196"/>
                <a:lumOff val="49804"/>
              </a:schemeClr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522565" name=""/>
          <p:cNvSpPr/>
          <p:nvPr/>
        </p:nvSpPr>
        <p:spPr bwMode="auto">
          <a:xfrm rot="16199969" flipH="0" flipV="0">
            <a:off x="223730" y="3177410"/>
            <a:ext cx="2157429" cy="2544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Rameau</a:t>
            </a:r>
            <a:endParaRPr sz="1000" b="0" i="1"/>
          </a:p>
        </p:txBody>
      </p:sp>
      <p:sp>
        <p:nvSpPr>
          <p:cNvPr id="1577368875" name=""/>
          <p:cNvSpPr/>
          <p:nvPr/>
        </p:nvSpPr>
        <p:spPr bwMode="auto">
          <a:xfrm rot="16199969" flipH="0" flipV="0">
            <a:off x="540533" y="3174252"/>
            <a:ext cx="2157428" cy="2544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BNE</a:t>
            </a:r>
            <a:endParaRPr sz="1000" b="0" i="1"/>
          </a:p>
        </p:txBody>
      </p:sp>
      <p:sp>
        <p:nvSpPr>
          <p:cNvPr id="1609788381" name=""/>
          <p:cNvSpPr/>
          <p:nvPr/>
        </p:nvSpPr>
        <p:spPr bwMode="auto">
          <a:xfrm rot="16199969" flipH="0" flipV="0">
            <a:off x="905291" y="3178599"/>
            <a:ext cx="2157428" cy="25444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000" b="0" i="1">
                <a:solidFill>
                  <a:schemeClr val="tx1"/>
                </a:solidFill>
              </a:rPr>
              <a:t>Traitements spécifiques ...</a:t>
            </a:r>
            <a:endParaRPr sz="1000" b="0" i="1"/>
          </a:p>
        </p:txBody>
      </p:sp>
      <p:sp>
        <p:nvSpPr>
          <p:cNvPr id="920471577" name=""/>
          <p:cNvSpPr/>
          <p:nvPr/>
        </p:nvSpPr>
        <p:spPr bwMode="auto">
          <a:xfrm rot="5399909" flipH="0" flipV="0">
            <a:off x="1237529" y="1911644"/>
            <a:ext cx="421286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468553" name=""/>
          <p:cNvSpPr/>
          <p:nvPr/>
        </p:nvSpPr>
        <p:spPr bwMode="auto">
          <a:xfrm flipH="0" flipV="0">
            <a:off x="509563" y="443882"/>
            <a:ext cx="2293398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Récupération des données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En fonction des référentiels, les données peuvent être récupérées soit :</a:t>
            </a:r>
            <a:endParaRPr sz="1200" b="0">
              <a:solidFill>
                <a:schemeClr val="tx1"/>
              </a:solidFill>
            </a:endParaRPr>
          </a:p>
          <a:p>
            <a:pPr>
              <a:defRPr/>
            </a:pP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par un script bash qui va télécharger, pré-traiter, éventuellement convertir les fichiers (LCSH, Rameau, BNE, Calenda)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Par un script python d’appel d’API custom (Geonames)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Manuellement</a:t>
            </a:r>
            <a:endParaRPr sz="1200" b="0"/>
          </a:p>
        </p:txBody>
      </p:sp>
      <p:sp>
        <p:nvSpPr>
          <p:cNvPr id="1068312729" name=""/>
          <p:cNvSpPr/>
          <p:nvPr/>
        </p:nvSpPr>
        <p:spPr bwMode="auto">
          <a:xfrm flipH="0" flipV="0">
            <a:off x="3861622" y="510376"/>
            <a:ext cx="2570824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Nettoyage structurel des données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Certains référentiels peuvent nécessité un nettoyage structurel massif, par exemple :</a:t>
            </a:r>
            <a:endParaRPr sz="1200" b="0">
              <a:solidFill>
                <a:schemeClr val="tx1"/>
              </a:solidFill>
            </a:endParaRPr>
          </a:p>
          <a:p>
            <a:pPr>
              <a:defRPr/>
            </a:pPr>
            <a:endParaRPr sz="1200" b="0"/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Suppression des concepts coordonnées (LCSH, Rameau, BNE)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Conservation uniquement d’un certain ConceptScheme (BNE)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>
                <a:solidFill>
                  <a:schemeClr val="tx1"/>
                </a:solidFill>
              </a:rPr>
              <a:t>...</a:t>
            </a:r>
            <a:endParaRPr sz="1200" b="0">
              <a:solidFill>
                <a:schemeClr val="tx1"/>
              </a:solidFill>
            </a:endParaRPr>
          </a:p>
          <a:p>
            <a:pPr marL="217793" indent="-217793">
              <a:buFont typeface="Arial"/>
              <a:buChar char="–"/>
              <a:defRPr/>
            </a:pPr>
            <a:endParaRPr sz="1200" b="0"/>
          </a:p>
          <a:p>
            <a:pPr>
              <a:defRPr/>
            </a:pPr>
            <a:r>
              <a:rPr sz="1200" b="0">
                <a:solidFill>
                  <a:schemeClr val="tx1"/>
                </a:solidFill>
              </a:rPr>
              <a:t>Ce nettoyage s’effectue à partir de requêtes SPARQL</a:t>
            </a:r>
            <a:endParaRPr sz="1200" b="0"/>
          </a:p>
        </p:txBody>
      </p:sp>
      <p:sp>
        <p:nvSpPr>
          <p:cNvPr id="1183211704" name=""/>
          <p:cNvSpPr/>
          <p:nvPr/>
        </p:nvSpPr>
        <p:spPr bwMode="auto">
          <a:xfrm flipH="0" flipV="0">
            <a:off x="7583584" y="490120"/>
            <a:ext cx="2570824" cy="398773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>
                <a:solidFill>
                  <a:schemeClr val="tx1"/>
                </a:solidFill>
              </a:rPr>
              <a:t>Analyse des doublons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Avant l’intégration, le référentiel est analysé pour déterminer quels concepts conserver et quels concept supprimer. L’analyse s’effectue avec plusieurs algorithmes.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résultat des algorithmes est consolidé dans une colonne de décision finale.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résultat de l’analyse est un rapport Excel qu’un humain peut consulter.</a:t>
            </a:r>
            <a:endParaRPr lang="fr-FR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</p:txBody>
      </p:sp>
      <p:sp>
        <p:nvSpPr>
          <p:cNvPr id="344245950" name=""/>
          <p:cNvSpPr/>
          <p:nvPr/>
        </p:nvSpPr>
        <p:spPr bwMode="auto">
          <a:xfrm rot="0" flipH="0" flipV="0">
            <a:off x="2627257" y="263555"/>
            <a:ext cx="351406" cy="360654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1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183904404" name=""/>
          <p:cNvSpPr/>
          <p:nvPr/>
        </p:nvSpPr>
        <p:spPr bwMode="auto">
          <a:xfrm rot="0" flipH="0" flipV="0">
            <a:off x="6256744" y="309793"/>
            <a:ext cx="351405" cy="360653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2</a:t>
            </a:r>
            <a:endParaRPr sz="1400" b="1">
              <a:solidFill>
                <a:schemeClr val="tx1"/>
              </a:solidFill>
            </a:endParaRPr>
          </a:p>
        </p:txBody>
      </p:sp>
      <p:sp>
        <p:nvSpPr>
          <p:cNvPr id="169557779" name=""/>
          <p:cNvSpPr/>
          <p:nvPr/>
        </p:nvSpPr>
        <p:spPr bwMode="auto">
          <a:xfrm rot="0" flipH="0" flipV="0">
            <a:off x="10024939" y="309793"/>
            <a:ext cx="351405" cy="360653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sz="1400" b="1">
                <a:solidFill>
                  <a:schemeClr val="tx1"/>
                </a:solidFill>
              </a:rPr>
              <a:t>3</a:t>
            </a:r>
            <a:endParaRPr sz="1400" b="1">
              <a:solidFill>
                <a:schemeClr val="tx1"/>
              </a:solidFill>
            </a:endParaRPr>
          </a:p>
        </p:txBody>
      </p:sp>
      <p:pic>
        <p:nvPicPr>
          <p:cNvPr id="1597511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69975" y="2037241"/>
            <a:ext cx="996425" cy="996425"/>
          </a:xfrm>
          <a:prstGeom prst="rect">
            <a:avLst/>
          </a:prstGeom>
        </p:spPr>
      </p:pic>
      <p:pic>
        <p:nvPicPr>
          <p:cNvPr id="4615616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938068" y="1970747"/>
            <a:ext cx="841526" cy="841526"/>
          </a:xfrm>
          <a:prstGeom prst="rect">
            <a:avLst/>
          </a:prstGeom>
        </p:spPr>
      </p:pic>
      <p:sp>
        <p:nvSpPr>
          <p:cNvPr id="1430847011" name=""/>
          <p:cNvSpPr txBox="1"/>
          <p:nvPr/>
        </p:nvSpPr>
        <p:spPr bwMode="auto">
          <a:xfrm flipH="0" flipV="0">
            <a:off x="3006407" y="2903737"/>
            <a:ext cx="743045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data RDF</a:t>
            </a:r>
            <a:endParaRPr sz="1000"/>
          </a:p>
        </p:txBody>
      </p:sp>
      <p:sp>
        <p:nvSpPr>
          <p:cNvPr id="385528500" name=""/>
          <p:cNvSpPr/>
          <p:nvPr/>
        </p:nvSpPr>
        <p:spPr bwMode="auto">
          <a:xfrm rot="0" flipH="0" flipV="0">
            <a:off x="2784465" y="2266670"/>
            <a:ext cx="307205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9977586" name=""/>
          <p:cNvSpPr/>
          <p:nvPr/>
        </p:nvSpPr>
        <p:spPr bwMode="auto">
          <a:xfrm rot="0" flipH="0" flipV="0">
            <a:off x="3630433" y="2247991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46432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6049" y="1979627"/>
            <a:ext cx="841525" cy="841525"/>
          </a:xfrm>
          <a:prstGeom prst="rect">
            <a:avLst/>
          </a:prstGeom>
        </p:spPr>
      </p:pic>
      <p:sp>
        <p:nvSpPr>
          <p:cNvPr id="920098839" name=""/>
          <p:cNvSpPr txBox="1"/>
          <p:nvPr/>
        </p:nvSpPr>
        <p:spPr bwMode="auto">
          <a:xfrm flipH="0" flipV="0">
            <a:off x="6654388" y="2912617"/>
            <a:ext cx="7466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data RDF nettoyée</a:t>
            </a:r>
            <a:endParaRPr sz="1000"/>
          </a:p>
        </p:txBody>
      </p:sp>
      <p:sp>
        <p:nvSpPr>
          <p:cNvPr id="1885027881" name=""/>
          <p:cNvSpPr/>
          <p:nvPr/>
        </p:nvSpPr>
        <p:spPr bwMode="auto">
          <a:xfrm rot="0" flipH="0" flipV="0">
            <a:off x="6432447" y="2275551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4784537" name=""/>
          <p:cNvSpPr/>
          <p:nvPr/>
        </p:nvSpPr>
        <p:spPr bwMode="auto">
          <a:xfrm rot="0" flipH="0" flipV="0">
            <a:off x="7278414" y="2256871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954555" name=""/>
          <p:cNvSpPr/>
          <p:nvPr/>
        </p:nvSpPr>
        <p:spPr bwMode="auto">
          <a:xfrm rot="0" flipH="0" flipV="0">
            <a:off x="10069140" y="2312908"/>
            <a:ext cx="307204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9150872" name=""/>
          <p:cNvSpPr txBox="1"/>
          <p:nvPr/>
        </p:nvSpPr>
        <p:spPr bwMode="auto">
          <a:xfrm flipH="0" flipV="0">
            <a:off x="10812556" y="3033667"/>
            <a:ext cx="7538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Rapport d’analyse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45828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Détail des traitements de l’étape « prepare » pour LCSH</a:t>
            </a:r>
            <a:endParaRPr/>
          </a:p>
        </p:txBody>
      </p:sp>
      <p:sp>
        <p:nvSpPr>
          <p:cNvPr id="1420755083" name=""/>
          <p:cNvSpPr/>
          <p:nvPr/>
        </p:nvSpPr>
        <p:spPr bwMode="auto">
          <a:xfrm flipH="0" flipV="0">
            <a:off x="4640821" y="2107888"/>
            <a:ext cx="1935149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subjects.skosrdf.nt.gz</a:t>
            </a:r>
            <a:endParaRPr/>
          </a:p>
        </p:txBody>
      </p:sp>
      <p:sp>
        <p:nvSpPr>
          <p:cNvPr id="1778900512" name=""/>
          <p:cNvSpPr/>
          <p:nvPr/>
        </p:nvSpPr>
        <p:spPr bwMode="auto">
          <a:xfrm flipH="0" flipV="0">
            <a:off x="4640821" y="2805894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externallinks.nt.zip</a:t>
            </a:r>
            <a:endParaRPr/>
          </a:p>
        </p:txBody>
      </p:sp>
      <p:sp>
        <p:nvSpPr>
          <p:cNvPr id="1217459515" name=""/>
          <p:cNvSpPr/>
          <p:nvPr/>
        </p:nvSpPr>
        <p:spPr bwMode="auto">
          <a:xfrm flipH="0" flipV="0">
            <a:off x="4640821" y="3517957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subjects.skosrdf.nt.gz</a:t>
            </a:r>
            <a:endParaRPr/>
          </a:p>
        </p:txBody>
      </p:sp>
      <p:sp>
        <p:nvSpPr>
          <p:cNvPr id="1098223880" name=""/>
          <p:cNvSpPr/>
          <p:nvPr/>
        </p:nvSpPr>
        <p:spPr bwMode="auto">
          <a:xfrm flipH="0" flipV="0">
            <a:off x="4640821" y="4215963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externallinks.nt.zip</a:t>
            </a:r>
            <a:endParaRPr/>
          </a:p>
        </p:txBody>
      </p:sp>
      <p:sp>
        <p:nvSpPr>
          <p:cNvPr id="259057764" name=""/>
          <p:cNvSpPr/>
          <p:nvPr/>
        </p:nvSpPr>
        <p:spPr bwMode="auto">
          <a:xfrm flipH="0" flipV="0">
            <a:off x="4640821" y="4867731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Filter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subjects.skosrdf.nt.gz</a:t>
            </a:r>
            <a:endParaRPr/>
          </a:p>
        </p:txBody>
      </p:sp>
      <p:sp>
        <p:nvSpPr>
          <p:cNvPr id="997266914" name=""/>
          <p:cNvSpPr/>
          <p:nvPr/>
        </p:nvSpPr>
        <p:spPr bwMode="auto">
          <a:xfrm flipH="0" flipV="0">
            <a:off x="4640821" y="5565737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Filter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externallinks.nt.zip</a:t>
            </a:r>
            <a:endParaRPr/>
          </a:p>
        </p:txBody>
      </p:sp>
      <p:sp>
        <p:nvSpPr>
          <p:cNvPr id="1798405162" name=""/>
          <p:cNvSpPr txBox="1"/>
          <p:nvPr/>
        </p:nvSpPr>
        <p:spPr bwMode="auto">
          <a:xfrm flipH="0" flipV="0">
            <a:off x="6773011" y="4909540"/>
            <a:ext cx="489909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Suppresion de tous les « ChangeSet » sur la base d’une regex qui supprime des lignes dans le fichier nt contenant certains prédicats</a:t>
            </a:r>
            <a:endParaRPr sz="1200"/>
          </a:p>
        </p:txBody>
      </p:sp>
      <p:sp>
        <p:nvSpPr>
          <p:cNvPr id="1984566253" name=""/>
          <p:cNvSpPr txBox="1"/>
          <p:nvPr/>
        </p:nvSpPr>
        <p:spPr bwMode="auto">
          <a:xfrm flipH="0" flipV="0">
            <a:off x="6851430" y="5586642"/>
            <a:ext cx="493905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Conservation uniquement des liens d’alignement Wikidata (suppression de tout le reste)</a:t>
            </a:r>
            <a:endParaRPr sz="1200"/>
          </a:p>
        </p:txBody>
      </p:sp>
      <p:sp>
        <p:nvSpPr>
          <p:cNvPr id="1699269290" name=""/>
          <p:cNvSpPr/>
          <p:nvPr/>
        </p:nvSpPr>
        <p:spPr bwMode="auto">
          <a:xfrm flipH="0" flipV="0">
            <a:off x="4640821" y="6217506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Copie finale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531084777" name=""/>
          <p:cNvSpPr/>
          <p:nvPr/>
        </p:nvSpPr>
        <p:spPr bwMode="auto">
          <a:xfrm rot="5399909" flipH="0" flipV="0">
            <a:off x="1762346" y="4211994"/>
            <a:ext cx="4550362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71160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Détail des traitements de l’étape « prepare » pour BNE</a:t>
            </a:r>
            <a:endParaRPr/>
          </a:p>
        </p:txBody>
      </p:sp>
      <p:sp>
        <p:nvSpPr>
          <p:cNvPr id="170504345" name=""/>
          <p:cNvSpPr/>
          <p:nvPr/>
        </p:nvSpPr>
        <p:spPr bwMode="auto">
          <a:xfrm flipH="0" flipV="0">
            <a:off x="4640820" y="2107887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materias.nt.bz2 </a:t>
            </a:r>
            <a:endParaRPr/>
          </a:p>
        </p:txBody>
      </p:sp>
      <p:sp>
        <p:nvSpPr>
          <p:cNvPr id="1637676660" name=""/>
          <p:cNvSpPr/>
          <p:nvPr/>
        </p:nvSpPr>
        <p:spPr bwMode="auto">
          <a:xfrm flipH="0" flipV="0">
            <a:off x="4640820" y="2796646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materias.nt.bz2</a:t>
            </a:r>
            <a:endParaRPr/>
          </a:p>
        </p:txBody>
      </p:sp>
      <p:sp>
        <p:nvSpPr>
          <p:cNvPr id="1378806103" name=""/>
          <p:cNvSpPr/>
          <p:nvPr/>
        </p:nvSpPr>
        <p:spPr bwMode="auto">
          <a:xfrm flipH="0" flipV="0">
            <a:off x="4640820" y="3526833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Filter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materias.nt.bz2</a:t>
            </a:r>
            <a:endParaRPr/>
          </a:p>
        </p:txBody>
      </p:sp>
      <p:sp>
        <p:nvSpPr>
          <p:cNvPr id="1825984407" name=""/>
          <p:cNvSpPr txBox="1"/>
          <p:nvPr/>
        </p:nvSpPr>
        <p:spPr bwMode="auto">
          <a:xfrm flipH="0" flipV="0">
            <a:off x="6773010" y="3429928"/>
            <a:ext cx="49746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Conservation uniquement des lignes qui ont une tête de triplet correct, et suppression des autres (problèmes de sauts de lignes dans les valeurs, d’espace dans les IRI, etc.)</a:t>
            </a:r>
            <a:endParaRPr sz="1200"/>
          </a:p>
        </p:txBody>
      </p:sp>
      <p:sp>
        <p:nvSpPr>
          <p:cNvPr id="644821318" name=""/>
          <p:cNvSpPr/>
          <p:nvPr/>
        </p:nvSpPr>
        <p:spPr bwMode="auto">
          <a:xfrm flipH="0" flipV="0">
            <a:off x="4640820" y="4284763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Copie finale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576255113" name=""/>
          <p:cNvSpPr/>
          <p:nvPr/>
        </p:nvSpPr>
        <p:spPr bwMode="auto">
          <a:xfrm rot="5399909" flipH="0" flipV="0">
            <a:off x="2626978" y="3347346"/>
            <a:ext cx="2821066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73622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Détail des traitements de l’étape « prepare » pour Rameau</a:t>
            </a:r>
            <a:endParaRPr/>
          </a:p>
        </p:txBody>
      </p:sp>
      <p:sp>
        <p:nvSpPr>
          <p:cNvPr id="758238230" name=""/>
          <p:cNvSpPr/>
          <p:nvPr/>
        </p:nvSpPr>
        <p:spPr bwMode="auto">
          <a:xfrm flipH="0" flipV="0">
            <a:off x="4640820" y="2477790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databnf_rameau_nt.tar.gz</a:t>
            </a:r>
            <a:endParaRPr/>
          </a:p>
        </p:txBody>
      </p:sp>
      <p:sp>
        <p:nvSpPr>
          <p:cNvPr id="1239808244" name=""/>
          <p:cNvSpPr/>
          <p:nvPr/>
        </p:nvSpPr>
        <p:spPr bwMode="auto">
          <a:xfrm flipH="0" flipV="0">
            <a:off x="4640820" y="3305262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databnf_rameau_nt.tar.gz</a:t>
            </a:r>
            <a:endParaRPr/>
          </a:p>
        </p:txBody>
      </p:sp>
      <p:sp>
        <p:nvSpPr>
          <p:cNvPr id="553625077" name=""/>
          <p:cNvSpPr/>
          <p:nvPr/>
        </p:nvSpPr>
        <p:spPr bwMode="auto">
          <a:xfrm flipH="0" flipV="0">
            <a:off x="4640820" y="4174162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Merge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965727892" name=""/>
          <p:cNvSpPr txBox="1"/>
          <p:nvPr/>
        </p:nvSpPr>
        <p:spPr bwMode="auto">
          <a:xfrm flipH="0" flipV="0">
            <a:off x="6773010" y="4286507"/>
            <a:ext cx="498909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Tous les fichiers sont mergés en un seul</a:t>
            </a:r>
            <a:endParaRPr sz="1200"/>
          </a:p>
        </p:txBody>
      </p:sp>
      <p:sp>
        <p:nvSpPr>
          <p:cNvPr id="1172170681" name=""/>
          <p:cNvSpPr/>
          <p:nvPr/>
        </p:nvSpPr>
        <p:spPr bwMode="auto">
          <a:xfrm flipH="0" flipV="0">
            <a:off x="4640820" y="5070806"/>
            <a:ext cx="1935148" cy="49936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Copie finale</a:t>
            </a:r>
            <a:endParaRPr b="1" i="1">
              <a:solidFill>
                <a:schemeClr val="tx1"/>
              </a:solidFill>
            </a:endParaRPr>
          </a:p>
        </p:txBody>
      </p:sp>
      <p:sp>
        <p:nvSpPr>
          <p:cNvPr id="1141423022" name=""/>
          <p:cNvSpPr/>
          <p:nvPr/>
        </p:nvSpPr>
        <p:spPr bwMode="auto">
          <a:xfrm rot="5399909" flipH="0" flipV="0">
            <a:off x="2465149" y="3879080"/>
            <a:ext cx="3144729" cy="34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502331" name=""/>
          <p:cNvSpPr txBox="1"/>
          <p:nvPr/>
        </p:nvSpPr>
        <p:spPr bwMode="auto">
          <a:xfrm flipH="0" flipV="0">
            <a:off x="6773010" y="2135006"/>
            <a:ext cx="5400013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3 URLs pérennes ont été fournies par la BNF pour récupérer les variantes syntaxiques :</a:t>
            </a:r>
            <a:endParaRPr sz="1100"/>
          </a:p>
          <a:p>
            <a:pPr marL="217793" indent="-217793">
              <a:buFont typeface="Arial"/>
              <a:buChar char="–"/>
              <a:defRPr/>
            </a:pPr>
            <a:r>
              <a:rPr sz="1100"/>
              <a:t>RDF/XML :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https://transfert.bnf.fr/link/38c12c30-a86b-42fe-99e4-b0bc0740e30f</a:t>
            </a:r>
            <a:endParaRPr sz="1100"/>
          </a:p>
          <a:p>
            <a:pPr marL="217793" indent="-217793">
              <a:buFont typeface="Arial"/>
              <a:buChar char="–"/>
              <a:defRPr/>
            </a:pPr>
            <a:r>
              <a:rPr sz="1100"/>
              <a:t>N3 :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https://transfert.bnf.fr/link/8510b2f1-1ad9-4d0f-8d66-6d691c1af307</a:t>
            </a:r>
            <a:endParaRPr sz="1100"/>
          </a:p>
          <a:p>
            <a:pPr marL="217793" indent="-217793">
              <a:buFont typeface="Arial"/>
              <a:buChar char="–"/>
              <a:defRPr/>
            </a:pPr>
            <a:r>
              <a:rPr sz="1100"/>
              <a:t>NT : 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https://transfert.bnf.fr/link/7da54f6e-34e0-48c5-b7c3-f3912cdcf355</a:t>
            </a:r>
            <a:endParaRPr lang="fr-FR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 script prend le « NT »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619369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Tableau récapitulatif des étapes de traitement pour chaque référentiel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4865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Documentation du dédoublonnage</a:t>
            </a:r>
            <a:endParaRPr/>
          </a:p>
        </p:txBody>
      </p:sp>
      <p:sp>
        <p:nvSpPr>
          <p:cNvPr id="1971423368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40958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Documentation du processus général (analyse et choix des morceaux à garder)</a:t>
            </a:r>
            <a:endParaRPr/>
          </a:p>
        </p:txBody>
      </p:sp>
      <p:sp>
        <p:nvSpPr>
          <p:cNvPr id="132766858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2024-10-02T15:51:45Z</dcterms:modified>
  <cp:category/>
  <cp:contentStatus/>
  <cp:version/>
</cp:coreProperties>
</file>