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8"/>
  </p:notesMasterIdLst>
  <p:sldIdLst>
    <p:sldId id="256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fr-F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 /><Relationship Id="rId10" Type="http://schemas.openxmlformats.org/officeDocument/2006/relationships/tableStyles" Target="tableStyles.xml" /><Relationship Id="rId11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'en-tête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pour la date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fr-FR"/>
              <a:t>10/30/2013</a:t>
            </a:fld>
            <a:endParaRPr lang="fr-FR"/>
          </a:p>
        </p:txBody>
      </p:sp>
      <p:sp>
        <p:nvSpPr>
          <p:cNvPr id="4" name="Espace réservé pour l'image de la diapositive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fr-FR"/>
          </a:p>
        </p:txBody>
      </p:sp>
      <p:sp>
        <p:nvSpPr>
          <p:cNvPr id="5" name="Remarques Espace réservé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fr-FR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pour l'image de la diapositiv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Remarques Espace réservé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4" name="Espace réservé pour le numéro de diapositive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fr-FR"/>
              <a:t>1</a:t>
            </a:fld>
            <a:endParaRPr lang="fr-FR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D73C3F7-D14E-2493-89CA-F0BBFD55C8F8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2CDB30B-9D5E-3DD0-6A55-6450150A3C3B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161CABB-55C0-2049-E2BE-2C9FED94AABC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Diapositive de titr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fr-FR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re et texte vertic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Titre vertical et tex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re et contenu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Titre de sec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Deux contenu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a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re seu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V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u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Image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pour une image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fr-FR"/>
              <a:t>Click icon to add picture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ata.bnf.fr/vocabulary/rameau/r166" TargetMode="External"/><Relationship Id="rId4" Type="http://schemas.openxmlformats.org/officeDocument/2006/relationships/hyperlink" Target="https://data.bnf.fr/vocabulary/rameau/r167" TargetMode="External"/><Relationship Id="rId5" Type="http://schemas.openxmlformats.org/officeDocument/2006/relationships/hyperlink" Target="https://data.bnf.fr/vocabulary/rameau/r160" TargetMode="External"/><Relationship Id="rId6" Type="http://schemas.openxmlformats.org/officeDocument/2006/relationships/hyperlink" Target="https://data.bnf.fr/vocabulary/rameau/r161" TargetMode="External"/><Relationship Id="rId7" Type="http://schemas.openxmlformats.org/officeDocument/2006/relationships/hyperlink" Target="https://data.bnf.fr/vocabulary/rameau/genre" TargetMode="External"/><Relationship Id="rId8" Type="http://schemas.openxmlformats.org/officeDocument/2006/relationships/hyperlink" Target="https://data.bnf.fr/vocabulary/rameau/r164" TargetMode="External"/><Relationship Id="rId9" Type="http://schemas.openxmlformats.org/officeDocument/2006/relationships/hyperlink" Target="https://data.bnf.fr/vocabulary/rameau/form" TargetMode="External"/><Relationship Id="rId10" Type="http://schemas.openxmlformats.org/officeDocument/2006/relationships/hyperlink" Target="https://data.bnf.fr/vocabulary/rameau/function" TargetMode="External"/><Relationship Id="rId11" Type="http://schemas.openxmlformats.org/officeDocument/2006/relationships/hyperlink" Target="https://data.bnf.fr/vocabulary/rameau/r163" TargetMode="External"/><Relationship Id="rId12" Type="http://schemas.openxmlformats.org/officeDocument/2006/relationships/hyperlink" Target="https://data.bnf.fr/vocabulary/rameau/r165" TargetMode="External"/><Relationship Id="rId13" Type="http://schemas.openxmlformats.org/officeDocument/2006/relationships/hyperlink" Target="https://data.bnf.fr/vocabulary/rameau/r168" TargetMode="Externa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3729798" name=""/>
          <p:cNvSpPr/>
          <p:nvPr/>
        </p:nvSpPr>
        <p:spPr bwMode="auto">
          <a:xfrm flipH="0" flipV="0">
            <a:off x="694514" y="619587"/>
            <a:ext cx="2145436" cy="4369199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/>
          <a:p>
            <a:pPr>
              <a:defRPr/>
            </a:pPr>
            <a:r>
              <a:rPr b="1" i="1">
                <a:solidFill>
                  <a:schemeClr val="tx1"/>
                </a:solidFill>
              </a:rPr>
              <a:t>« Prepare »</a:t>
            </a:r>
            <a:endParaRPr b="1" i="1">
              <a:solidFill>
                <a:schemeClr val="tx1"/>
              </a:solidFill>
            </a:endParaRPr>
          </a:p>
          <a:p>
            <a:pPr>
              <a:defRPr/>
            </a:pPr>
            <a:r>
              <a:rPr sz="1200" b="0" i="0">
                <a:solidFill>
                  <a:schemeClr val="tx1"/>
                </a:solidFill>
              </a:rPr>
              <a:t>Scripts bash</a:t>
            </a:r>
            <a:endParaRPr/>
          </a:p>
        </p:txBody>
      </p:sp>
      <p:sp>
        <p:nvSpPr>
          <p:cNvPr id="543014454" name=""/>
          <p:cNvSpPr/>
          <p:nvPr/>
        </p:nvSpPr>
        <p:spPr bwMode="auto">
          <a:xfrm flipH="0" flipV="0">
            <a:off x="967132" y="1581334"/>
            <a:ext cx="1567648" cy="813786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b="1" i="1">
                <a:solidFill>
                  <a:schemeClr val="tx1"/>
                </a:solidFill>
              </a:rPr>
              <a:t>Download</a:t>
            </a:r>
            <a:endParaRPr/>
          </a:p>
        </p:txBody>
      </p:sp>
      <p:sp>
        <p:nvSpPr>
          <p:cNvPr id="1761291934" name=""/>
          <p:cNvSpPr/>
          <p:nvPr/>
        </p:nvSpPr>
        <p:spPr bwMode="auto">
          <a:xfrm flipH="0" flipV="0">
            <a:off x="967132" y="3994951"/>
            <a:ext cx="1567648" cy="81378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b="1" i="1">
                <a:solidFill>
                  <a:schemeClr val="tx1"/>
                </a:solidFill>
              </a:rPr>
              <a:t>Nettoyage syntaxique</a:t>
            </a:r>
            <a:endParaRPr/>
          </a:p>
        </p:txBody>
      </p:sp>
      <p:sp>
        <p:nvSpPr>
          <p:cNvPr id="1762237505" name=""/>
          <p:cNvSpPr/>
          <p:nvPr/>
        </p:nvSpPr>
        <p:spPr bwMode="auto">
          <a:xfrm flipH="0" flipV="0">
            <a:off x="967132" y="2750967"/>
            <a:ext cx="1567648" cy="81378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b="1" i="1">
                <a:solidFill>
                  <a:schemeClr val="tx1"/>
                </a:solidFill>
              </a:rPr>
              <a:t>Unzip</a:t>
            </a:r>
            <a:endParaRPr/>
          </a:p>
        </p:txBody>
      </p:sp>
      <p:sp>
        <p:nvSpPr>
          <p:cNvPr id="63387831" name=""/>
          <p:cNvSpPr/>
          <p:nvPr/>
        </p:nvSpPr>
        <p:spPr bwMode="auto">
          <a:xfrm rot="5399977" flipH="0" flipV="0">
            <a:off x="1505896" y="2439509"/>
            <a:ext cx="490121" cy="34215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 w="12699" cap="flat" cmpd="sng" algn="ctr">
            <a:solidFill>
              <a:schemeClr val="tx1">
                <a:lumMod val="85098"/>
                <a:lumOff val="14902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4863303" name=""/>
          <p:cNvSpPr/>
          <p:nvPr/>
        </p:nvSpPr>
        <p:spPr bwMode="auto">
          <a:xfrm rot="5399977" flipH="0" flipV="0">
            <a:off x="1487215" y="3578810"/>
            <a:ext cx="490120" cy="34215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 w="12699" cap="flat" cmpd="sng" algn="ctr">
            <a:solidFill>
              <a:schemeClr val="tx1">
                <a:lumMod val="85098"/>
                <a:lumOff val="14902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88505559" name=""/>
          <p:cNvSpPr/>
          <p:nvPr/>
        </p:nvSpPr>
        <p:spPr bwMode="auto">
          <a:xfrm rot="5399977" flipH="0" flipV="0">
            <a:off x="1417674" y="4831671"/>
            <a:ext cx="490120" cy="34215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 w="12699" cap="flat" cmpd="sng" algn="ctr">
            <a:solidFill>
              <a:schemeClr val="tx1">
                <a:lumMod val="85098"/>
                <a:lumOff val="14902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447065" name=""/>
          <p:cNvSpPr/>
          <p:nvPr/>
        </p:nvSpPr>
        <p:spPr bwMode="auto">
          <a:xfrm flipH="0" flipV="0">
            <a:off x="1360339" y="5382087"/>
            <a:ext cx="675072" cy="841528"/>
          </a:xfrm>
          <a:prstGeom prst="foldedCorner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accent2">
                <a:lumMod val="74901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sz="1400" i="1">
                <a:solidFill>
                  <a:schemeClr val="tx1"/>
                </a:solidFill>
              </a:rPr>
              <a:t>Data brute RDF</a:t>
            </a:r>
            <a:endParaRPr sz="1400" i="1">
              <a:solidFill>
                <a:schemeClr val="tx1"/>
              </a:solidFill>
            </a:endParaRPr>
          </a:p>
        </p:txBody>
      </p:sp>
      <p:sp>
        <p:nvSpPr>
          <p:cNvPr id="1729431874" name=""/>
          <p:cNvSpPr/>
          <p:nvPr/>
        </p:nvSpPr>
        <p:spPr bwMode="auto">
          <a:xfrm flipH="0" flipV="0">
            <a:off x="3353006" y="619587"/>
            <a:ext cx="2145435" cy="489196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rgbClr val="43739E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/>
          <a:p>
            <a:pPr>
              <a:defRPr/>
            </a:pPr>
            <a:r>
              <a:rPr b="1" i="1">
                <a:solidFill>
                  <a:schemeClr val="tx1"/>
                </a:solidFill>
              </a:rPr>
              <a:t>« Analyze »</a:t>
            </a:r>
            <a:endParaRPr b="1" i="1">
              <a:solidFill>
                <a:schemeClr val="tx1"/>
              </a:solidFill>
            </a:endParaRPr>
          </a:p>
          <a:p>
            <a:pPr>
              <a:defRPr/>
            </a:pPr>
            <a:r>
              <a:rPr lang="fr-FR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Scripts bash + utilitaires Java / partie optionnelle</a:t>
            </a:r>
            <a:endParaRPr/>
          </a:p>
        </p:txBody>
      </p:sp>
      <p:sp>
        <p:nvSpPr>
          <p:cNvPr id="1116390161" name=""/>
          <p:cNvSpPr/>
          <p:nvPr/>
        </p:nvSpPr>
        <p:spPr bwMode="auto">
          <a:xfrm flipH="0" flipV="0">
            <a:off x="3625624" y="1581333"/>
            <a:ext cx="1567648" cy="81378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b="1" i="1">
                <a:solidFill>
                  <a:schemeClr val="tx1"/>
                </a:solidFill>
              </a:rPr>
              <a:t>Generation SHACL</a:t>
            </a:r>
            <a:endParaRPr/>
          </a:p>
        </p:txBody>
      </p:sp>
      <p:sp>
        <p:nvSpPr>
          <p:cNvPr id="1196863616" name=""/>
          <p:cNvSpPr/>
          <p:nvPr/>
        </p:nvSpPr>
        <p:spPr bwMode="auto">
          <a:xfrm flipH="0" flipV="0">
            <a:off x="3625624" y="4549805"/>
            <a:ext cx="1567648" cy="81378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b="1" i="1">
                <a:solidFill>
                  <a:schemeClr val="tx1"/>
                </a:solidFill>
              </a:rPr>
              <a:t>Generation d’une doc</a:t>
            </a:r>
            <a:endParaRPr/>
          </a:p>
        </p:txBody>
      </p:sp>
      <p:sp>
        <p:nvSpPr>
          <p:cNvPr id="1282316212" name=""/>
          <p:cNvSpPr/>
          <p:nvPr/>
        </p:nvSpPr>
        <p:spPr bwMode="auto">
          <a:xfrm flipH="0" flipV="0">
            <a:off x="3625624" y="2566014"/>
            <a:ext cx="1567648" cy="81378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b="1" i="1">
                <a:solidFill>
                  <a:schemeClr val="tx1"/>
                </a:solidFill>
              </a:rPr>
              <a:t>Calcul des stats</a:t>
            </a:r>
            <a:endParaRPr/>
          </a:p>
        </p:txBody>
      </p:sp>
      <p:sp>
        <p:nvSpPr>
          <p:cNvPr id="1768350140" name=""/>
          <p:cNvSpPr/>
          <p:nvPr/>
        </p:nvSpPr>
        <p:spPr bwMode="auto">
          <a:xfrm rot="5399977" flipH="0" flipV="0">
            <a:off x="4216728" y="2340930"/>
            <a:ext cx="385439" cy="34215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 w="12699" cap="flat" cmpd="sng" algn="ctr">
            <a:solidFill>
              <a:schemeClr val="tx1">
                <a:lumMod val="85098"/>
                <a:lumOff val="14902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7862990" name=""/>
          <p:cNvSpPr/>
          <p:nvPr/>
        </p:nvSpPr>
        <p:spPr bwMode="auto">
          <a:xfrm flipH="0" flipV="0">
            <a:off x="3625624" y="3564753"/>
            <a:ext cx="1567648" cy="81378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b="1" i="1">
                <a:solidFill>
                  <a:schemeClr val="tx1"/>
                </a:solidFill>
              </a:rPr>
              <a:t>Generation d’un Excel</a:t>
            </a:r>
            <a:endParaRPr/>
          </a:p>
        </p:txBody>
      </p:sp>
      <p:sp>
        <p:nvSpPr>
          <p:cNvPr id="1509446210" name=""/>
          <p:cNvSpPr/>
          <p:nvPr/>
        </p:nvSpPr>
        <p:spPr bwMode="auto">
          <a:xfrm rot="5399977" flipH="0" flipV="0">
            <a:off x="4233004" y="3333750"/>
            <a:ext cx="385438" cy="34215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 w="12699" cap="flat" cmpd="sng" algn="ctr">
            <a:solidFill>
              <a:schemeClr val="tx1">
                <a:lumMod val="85098"/>
                <a:lumOff val="14902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0786209" name=""/>
          <p:cNvSpPr/>
          <p:nvPr/>
        </p:nvSpPr>
        <p:spPr bwMode="auto">
          <a:xfrm rot="5399977" flipH="0" flipV="0">
            <a:off x="4216728" y="4309183"/>
            <a:ext cx="385438" cy="34215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 w="12699" cap="flat" cmpd="sng" algn="ctr">
            <a:solidFill>
              <a:schemeClr val="tx1">
                <a:lumMod val="85098"/>
                <a:lumOff val="14902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0" name=""/>
          <p:cNvCxnSpPr>
            <a:cxnSpLocks/>
            <a:stCxn id="50447065" idx="3"/>
            <a:endCxn id="1729431874" idx="0"/>
          </p:cNvCxnSpPr>
          <p:nvPr/>
        </p:nvCxnSpPr>
        <p:spPr bwMode="auto">
          <a:xfrm rot="0" flipH="0" flipV="1">
            <a:off x="2035412" y="619587"/>
            <a:ext cx="2390311" cy="5183264"/>
          </a:xfrm>
          <a:prstGeom prst="bentConnector4">
            <a:avLst>
              <a:gd name="adj1" fmla="val 42169"/>
              <a:gd name="adj2" fmla="val 104410"/>
            </a:avLst>
          </a:prstGeom>
          <a:ln w="28575" cap="flat" cmpd="sng" algn="ctr">
            <a:solidFill>
              <a:srgbClr val="767171"/>
            </a:solidFill>
            <a:prstDash val="dash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0274776" name=""/>
          <p:cNvSpPr/>
          <p:nvPr/>
        </p:nvSpPr>
        <p:spPr bwMode="auto">
          <a:xfrm flipH="0" flipV="0">
            <a:off x="6192010" y="619587"/>
            <a:ext cx="2145435" cy="4383163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/>
          <a:p>
            <a:pPr>
              <a:defRPr/>
            </a:pPr>
            <a:r>
              <a:rPr b="1" i="1">
                <a:solidFill>
                  <a:schemeClr val="tx1"/>
                </a:solidFill>
              </a:rPr>
              <a:t>« Process »</a:t>
            </a:r>
            <a:endParaRPr b="1" i="1">
              <a:solidFill>
                <a:schemeClr val="tx1"/>
              </a:solidFill>
            </a:endParaRPr>
          </a:p>
          <a:p>
            <a:pPr>
              <a:defRPr/>
            </a:pPr>
            <a:r>
              <a:rPr lang="fr-FR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Script Python</a:t>
            </a:r>
            <a:endParaRPr/>
          </a:p>
        </p:txBody>
      </p:sp>
      <p:cxnSp>
        <p:nvCxnSpPr>
          <p:cNvPr id="1087666958" name=""/>
          <p:cNvCxnSpPr>
            <a:cxnSpLocks/>
            <a:stCxn id="50447065" idx="3"/>
            <a:endCxn id="880274776" idx="0"/>
          </p:cNvCxnSpPr>
          <p:nvPr/>
        </p:nvCxnSpPr>
        <p:spPr bwMode="auto">
          <a:xfrm rot="0" flipH="0" flipV="1">
            <a:off x="2035412" y="619587"/>
            <a:ext cx="5229316" cy="5183264"/>
          </a:xfrm>
          <a:prstGeom prst="bentConnector4">
            <a:avLst>
              <a:gd name="adj1" fmla="val 72504"/>
              <a:gd name="adj2" fmla="val 104410"/>
            </a:avLst>
          </a:prstGeom>
          <a:ln w="28575" cap="flat" cmpd="sng" algn="ctr">
            <a:solidFill>
              <a:srgbClr val="76717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6330603" name=""/>
          <p:cNvSpPr/>
          <p:nvPr/>
        </p:nvSpPr>
        <p:spPr bwMode="auto">
          <a:xfrm flipH="0" flipV="0">
            <a:off x="3332106" y="5710190"/>
            <a:ext cx="857990" cy="841528"/>
          </a:xfrm>
          <a:prstGeom prst="foldedCorner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accent2">
                <a:lumMod val="74901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sz="1100" i="1">
                <a:solidFill>
                  <a:schemeClr val="tx1"/>
                </a:solidFill>
              </a:rPr>
              <a:t>« profil » du dataset en HTML</a:t>
            </a:r>
            <a:endParaRPr sz="1100" i="1">
              <a:solidFill>
                <a:schemeClr val="tx1"/>
              </a:solidFill>
            </a:endParaRPr>
          </a:p>
        </p:txBody>
      </p:sp>
      <p:sp>
        <p:nvSpPr>
          <p:cNvPr id="479259331" name=""/>
          <p:cNvSpPr/>
          <p:nvPr/>
        </p:nvSpPr>
        <p:spPr bwMode="auto">
          <a:xfrm flipH="0" flipV="0">
            <a:off x="4584967" y="5710190"/>
            <a:ext cx="857989" cy="841528"/>
          </a:xfrm>
          <a:prstGeom prst="foldedCorner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accent2">
                <a:lumMod val="74901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sz="1100" i="1">
                <a:solidFill>
                  <a:schemeClr val="tx1"/>
                </a:solidFill>
              </a:rPr>
              <a:t>« profil » du dataset en Excel</a:t>
            </a:r>
            <a:endParaRPr sz="1100" i="1">
              <a:solidFill>
                <a:schemeClr val="tx1"/>
              </a:solidFill>
            </a:endParaRPr>
          </a:p>
        </p:txBody>
      </p:sp>
      <p:sp>
        <p:nvSpPr>
          <p:cNvPr id="2037519057" name=""/>
          <p:cNvSpPr/>
          <p:nvPr/>
        </p:nvSpPr>
        <p:spPr bwMode="auto">
          <a:xfrm rot="5399977" flipH="0" flipV="0">
            <a:off x="7019668" y="4947450"/>
            <a:ext cx="490120" cy="34215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 w="12699" cap="flat" cmpd="sng" algn="ctr">
            <a:solidFill>
              <a:schemeClr val="tx1">
                <a:lumMod val="85098"/>
                <a:lumOff val="14902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3809202" name=""/>
          <p:cNvSpPr/>
          <p:nvPr/>
        </p:nvSpPr>
        <p:spPr bwMode="auto">
          <a:xfrm flipH="0" flipV="0">
            <a:off x="6880955" y="5428325"/>
            <a:ext cx="841714" cy="841528"/>
          </a:xfrm>
          <a:prstGeom prst="foldedCorner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accent2">
                <a:lumMod val="74901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sz="1100" i="1">
                <a:solidFill>
                  <a:schemeClr val="tx1"/>
                </a:solidFill>
              </a:rPr>
              <a:t>Data préparée pour Isidore</a:t>
            </a:r>
            <a:endParaRPr sz="1100" i="1">
              <a:solidFill>
                <a:schemeClr val="tx1"/>
              </a:solidFill>
            </a:endParaRPr>
          </a:p>
        </p:txBody>
      </p:sp>
      <p:sp>
        <p:nvSpPr>
          <p:cNvPr id="571320070" name=""/>
          <p:cNvSpPr/>
          <p:nvPr/>
        </p:nvSpPr>
        <p:spPr bwMode="auto">
          <a:xfrm rot="5399977" flipH="0" flipV="0">
            <a:off x="3568382" y="5439052"/>
            <a:ext cx="385438" cy="34215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 w="12699" cap="flat" cmpd="sng" algn="ctr">
            <a:solidFill>
              <a:schemeClr val="tx1">
                <a:lumMod val="85098"/>
                <a:lumOff val="14902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44382493" name=""/>
          <p:cNvSpPr/>
          <p:nvPr/>
        </p:nvSpPr>
        <p:spPr bwMode="auto">
          <a:xfrm rot="5399977" flipH="0" flipV="0">
            <a:off x="4829473" y="5439052"/>
            <a:ext cx="385438" cy="34215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2">
              <a:lumMod val="75000"/>
            </a:schemeClr>
          </a:solidFill>
          <a:ln w="12699" cap="flat" cmpd="sng" algn="ctr">
            <a:solidFill>
              <a:schemeClr val="tx1">
                <a:lumMod val="85098"/>
                <a:lumOff val="14902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579001" name=""/>
          <p:cNvSpPr/>
          <p:nvPr/>
        </p:nvSpPr>
        <p:spPr bwMode="auto">
          <a:xfrm flipH="0" flipV="0">
            <a:off x="6480904" y="1581334"/>
            <a:ext cx="1567648" cy="81378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b="1" i="1">
                <a:solidFill>
                  <a:schemeClr val="tx1"/>
                </a:solidFill>
              </a:rPr>
              <a:t>Filtrage SPARQL</a:t>
            </a:r>
            <a:endParaRPr/>
          </a:p>
        </p:txBody>
      </p:sp>
      <p:sp>
        <p:nvSpPr>
          <p:cNvPr id="1602720173" name=""/>
          <p:cNvSpPr/>
          <p:nvPr/>
        </p:nvSpPr>
        <p:spPr bwMode="auto">
          <a:xfrm flipH="0" flipV="0">
            <a:off x="6480904" y="2658677"/>
            <a:ext cx="1567648" cy="81378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sz="1600" b="1" i="1">
                <a:solidFill>
                  <a:schemeClr val="tx1"/>
                </a:solidFill>
              </a:rPr>
              <a:t>Filtrage unitaire par URI</a:t>
            </a:r>
            <a:endParaRPr/>
          </a:p>
        </p:txBody>
      </p:sp>
      <p:sp>
        <p:nvSpPr>
          <p:cNvPr id="1987389568" name=""/>
          <p:cNvSpPr/>
          <p:nvPr/>
        </p:nvSpPr>
        <p:spPr bwMode="auto">
          <a:xfrm flipH="0" flipV="0">
            <a:off x="6480904" y="3749890"/>
            <a:ext cx="1567648" cy="81378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>
              <a:defRPr/>
            </a:pPr>
            <a:r>
              <a:rPr sz="1800" b="1" i="1">
                <a:solidFill>
                  <a:schemeClr val="tx1"/>
                </a:solidFill>
              </a:rPr>
              <a:t>Serialisation</a:t>
            </a: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5308781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Sous-parties de Rameau</a:t>
            </a:r>
            <a:endParaRPr/>
          </a:p>
        </p:txBody>
      </p:sp>
      <p:sp>
        <p:nvSpPr>
          <p:cNvPr id="822066554" name="Espace réservé du contenu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60000" lnSpcReduction="8000"/>
          </a:bodyPr>
          <a:lstStyle/>
          <a:p>
            <a:pPr>
              <a:defRPr/>
            </a:pPr>
            <a:r>
              <a:rPr lang="fr-FR" sz="28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3" tooltip="https://data.bnf.fr/vocabulary/rameau/r166"/>
              </a:rPr>
              <a:t>https://data.bnf.fr/vocabulary/rameau/r166</a:t>
            </a:r>
            <a:r>
              <a:rPr/>
              <a:t> (</a:t>
            </a:r>
            <a:r>
              <a:rPr lang="fr-FR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130303</a:t>
            </a:r>
            <a:r>
              <a:rPr/>
              <a:t> concepts) : </a:t>
            </a: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Noms communs (et noms de peuples, de batailles, etc.)</a:t>
            </a:r>
            <a:endParaRPr sz="2400" b="1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228600" marR="0" indent="-228600" algn="l">
              <a:lnSpc>
                <a:spcPct val="82000"/>
              </a:lnSpc>
              <a:spcBef>
                <a:spcPts val="99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fr-FR" sz="17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4" tooltip="https://data.bnf.fr/vocabulary/rameau/r167"/>
              </a:rPr>
              <a:t>https://data.bnf.fr/vocabulary/rameau/r167</a:t>
            </a: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(</a:t>
            </a:r>
            <a:r>
              <a:rPr lang="fr-FR" sz="14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67179</a:t>
            </a: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fr-FR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concepts</a:t>
            </a: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 : </a:t>
            </a: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Noms géographiques</a:t>
            </a:r>
            <a:endParaRPr/>
          </a:p>
          <a:p>
            <a:pPr>
              <a:defRPr/>
            </a:pPr>
            <a:r>
              <a:rPr lang="fr-FR" sz="28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5" tooltip="https://data.bnf.fr/vocabulary/rameau/r160"/>
              </a:rPr>
              <a:t>https://data.bnf.fr/vocabulary/rameau/r160</a:t>
            </a:r>
            <a:r>
              <a:rPr/>
              <a:t> (</a:t>
            </a: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3558</a:t>
            </a:r>
            <a:r>
              <a:rPr/>
              <a:t> </a:t>
            </a:r>
            <a:r>
              <a:rPr lang="fr-FR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concepts</a:t>
            </a:r>
            <a:r>
              <a:rPr/>
              <a:t>) : </a:t>
            </a: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Personnages fictifs, mythologiques ou légendaires, divinités</a:t>
            </a:r>
            <a:endParaRPr/>
          </a:p>
          <a:p>
            <a:pPr>
              <a:defRPr/>
            </a:pPr>
            <a:r>
              <a:rPr lang="fr-FR" sz="28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6" tooltip="https://data.bnf.fr/vocabulary/rameau/r161"/>
              </a:rPr>
              <a:t>https://data.bnf.fr/vocabulary/rameau/r161</a:t>
            </a:r>
            <a:r>
              <a:rPr/>
              <a:t> (</a:t>
            </a: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7590</a:t>
            </a:r>
            <a:r>
              <a:rPr/>
              <a:t> </a:t>
            </a:r>
            <a:r>
              <a:rPr lang="fr-FR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concepts</a:t>
            </a:r>
            <a:r>
              <a:rPr/>
              <a:t>) : </a:t>
            </a: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Nom de collectivité</a:t>
            </a:r>
            <a:endParaRPr/>
          </a:p>
          <a:p>
            <a:pPr>
              <a:defRPr/>
            </a:pPr>
            <a:r>
              <a:rPr lang="fr-FR" sz="28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7" tooltip="https://data.bnf.fr/vocabulary/rameau/genre"/>
              </a:rPr>
              <a:t>https://data.bnf.fr/vocabulary/rameau/genre</a:t>
            </a:r>
            <a:r>
              <a:rPr/>
              <a:t> (</a:t>
            </a: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17339</a:t>
            </a:r>
            <a:r>
              <a:rPr/>
              <a:t> </a:t>
            </a:r>
            <a:r>
              <a:rPr lang="fr-FR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concepts</a:t>
            </a:r>
            <a:r>
              <a:rPr/>
              <a:t>) : </a:t>
            </a: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Genre</a:t>
            </a:r>
            <a:endParaRPr/>
          </a:p>
          <a:p>
            <a:pPr>
              <a:defRPr/>
            </a:pPr>
            <a:r>
              <a:rPr lang="fr-FR" sz="28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8" tooltip="https://data.bnf.fr/vocabulary/rameau/r164"/>
              </a:rPr>
              <a:t>https://data.bnf.fr/vocabulary/rameau/r164</a:t>
            </a:r>
            <a:r>
              <a:rPr/>
              <a:t> (</a:t>
            </a: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3145</a:t>
            </a:r>
            <a:r>
              <a:rPr/>
              <a:t> </a:t>
            </a:r>
            <a:r>
              <a:rPr lang="fr-FR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concepts</a:t>
            </a:r>
            <a:r>
              <a:rPr/>
              <a:t>) : </a:t>
            </a: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Titres de publications en série (périodiques et collections de monographies)</a:t>
            </a:r>
            <a:endParaRPr/>
          </a:p>
          <a:p>
            <a:pPr>
              <a:defRPr/>
            </a:pPr>
            <a:r>
              <a:rPr lang="fr-FR" sz="28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9" tooltip="https://data.bnf.fr/vocabulary/rameau/form"/>
              </a:rPr>
              <a:t>https://data.bnf.fr/vocabulary/rameau/form</a:t>
            </a:r>
            <a:r>
              <a:rPr/>
              <a:t> (</a:t>
            </a: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664 </a:t>
            </a:r>
            <a:r>
              <a:rPr lang="fr-FR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concepts</a:t>
            </a:r>
            <a:r>
              <a:rPr/>
              <a:t>) : </a:t>
            </a: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Forme</a:t>
            </a:r>
            <a:endParaRPr/>
          </a:p>
          <a:p>
            <a:pPr>
              <a:defRPr/>
            </a:pPr>
            <a:r>
              <a:rPr lang="fr-FR" sz="27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10" tooltip="https://data.bnf.fr/vocabulary/rameau/function"/>
              </a:rPr>
              <a:t>https://data.bnf.fr/vocabulary/rameau/function</a:t>
            </a:r>
            <a:r>
              <a:rPr/>
              <a:t> (</a:t>
            </a: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86 </a:t>
            </a:r>
            <a:r>
              <a:rPr lang="fr-FR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concepts</a:t>
            </a:r>
            <a:r>
              <a:rPr/>
              <a:t>) : </a:t>
            </a: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Fonction</a:t>
            </a:r>
            <a:endParaRPr/>
          </a:p>
          <a:p>
            <a:pPr>
              <a:defRPr/>
            </a:pPr>
            <a:r>
              <a:rPr lang="fr-FR" sz="24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11" tooltip="https://data.bnf.fr/vocabulary/rameau/r163"/>
              </a:rPr>
              <a:t>https://data.bnf.fr/vocabulary/rameau/r163</a:t>
            </a:r>
            <a:r>
              <a:rPr/>
              <a:t> (</a:t>
            </a: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76 </a:t>
            </a:r>
            <a:r>
              <a:rPr lang="fr-FR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concepts</a:t>
            </a:r>
            <a:r>
              <a:rPr/>
              <a:t>) : </a:t>
            </a: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Titre propre d’anonyme</a:t>
            </a:r>
            <a:endParaRPr/>
          </a:p>
          <a:p>
            <a:pPr>
              <a:defRPr/>
            </a:pPr>
            <a:r>
              <a:rPr lang="fr-FR" sz="21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12" tooltip="https://data.bnf.fr/vocabulary/rameau/r165"/>
              </a:rPr>
              <a:t>https://data.bnf.fr/vocabulary/rameau/r165</a:t>
            </a:r>
            <a:r>
              <a:rPr/>
              <a:t> (</a:t>
            </a: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309 </a:t>
            </a:r>
            <a:r>
              <a:rPr lang="fr-FR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concepts</a:t>
            </a:r>
            <a:r>
              <a:rPr/>
              <a:t>) : </a:t>
            </a: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Titre uniforme textuel</a:t>
            </a:r>
            <a:endParaRPr/>
          </a:p>
          <a:p>
            <a:pPr>
              <a:defRPr/>
            </a:pPr>
            <a:r>
              <a:rPr lang="fr-FR" sz="20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13" tooltip="https://data.bnf.fr/vocabulary/rameau/r168"/>
              </a:rPr>
              <a:t>https://data.bnf.fr/vocabulary/rameau/r168</a:t>
            </a:r>
            <a:r>
              <a:rPr/>
              <a:t> (</a:t>
            </a: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142</a:t>
            </a:r>
            <a:r>
              <a:rPr/>
              <a:t> </a:t>
            </a:r>
            <a:r>
              <a:rPr lang="fr-FR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concepts</a:t>
            </a:r>
            <a:r>
              <a:rPr/>
              <a:t>) : </a:t>
            </a: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Subdivisions chronologiques</a:t>
            </a:r>
            <a:r>
              <a:rPr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002199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Domaines de Rameau</a:t>
            </a:r>
            <a:endParaRPr/>
          </a:p>
        </p:txBody>
      </p:sp>
      <p:sp>
        <p:nvSpPr>
          <p:cNvPr id="1369728299" name="Espace réservé du contenu 2"/>
          <p:cNvSpPr>
            <a:spLocks noGrp="1"/>
          </p:cNvSpPr>
          <p:nvPr>
            <p:ph idx="1"/>
          </p:nvPr>
        </p:nvSpPr>
        <p:spPr bwMode="auto">
          <a:xfrm flipH="0" flipV="0">
            <a:off x="838199" y="1525849"/>
            <a:ext cx="10515600" cy="504917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Commande :</a:t>
            </a:r>
            <a:endParaRPr/>
          </a:p>
          <a:p>
            <a:pPr lvl="1">
              <a:defRPr/>
            </a:pPr>
            <a:r>
              <a:rPr lang="fr-FR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sed work/rameau/databnf_rameau/* -n -e 's/&lt;.*&gt; &lt;.*domaineLitteral&gt;//p' &gt; domaines_rameau.txt</a:t>
            </a:r>
            <a:endParaRPr lang="fr-FR"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fr-FR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sort domaines_rameau.txt | uniq -c</a:t>
            </a:r>
            <a:endParaRPr lang="fr-FR" sz="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lnSpc>
                <a:spcPct val="75000"/>
              </a:lnSpc>
              <a:spcBef>
                <a:spcPts val="283"/>
              </a:spcBef>
              <a:spcAft>
                <a:spcPts val="0"/>
              </a:spcAft>
              <a:defRPr/>
            </a:pPr>
            <a:r>
              <a:rPr lang="fr-FR" sz="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</a:t>
            </a:r>
            <a:endParaRPr lang="fr-FR" sz="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l">
              <a:lnSpc>
                <a:spcPct val="75000"/>
              </a:lnSpc>
              <a:spcBef>
                <a:spcPts val="283"/>
              </a:spcBef>
              <a:spcAft>
                <a:spcPts val="0"/>
              </a:spcAft>
              <a:defRPr/>
            </a:pPr>
            <a:r>
              <a:rPr lang="fr-FR" sz="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2914  "Agriculture. Pêche" .</a:t>
            </a:r>
            <a:endParaRPr sz="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lnSpc>
                <a:spcPct val="75000"/>
              </a:lnSpc>
              <a:spcBef>
                <a:spcPts val="283"/>
              </a:spcBef>
              <a:spcAft>
                <a:spcPts val="0"/>
              </a:spcAft>
              <a:defRPr/>
            </a:pPr>
            <a:r>
              <a:rPr lang="fr-FR" sz="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1403  "Anthropologie. Ethnologie" .</a:t>
            </a:r>
            <a:endParaRPr sz="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lnSpc>
                <a:spcPct val="75000"/>
              </a:lnSpc>
              <a:spcBef>
                <a:spcPts val="283"/>
              </a:spcBef>
              <a:spcAft>
                <a:spcPts val="0"/>
              </a:spcAft>
              <a:defRPr/>
            </a:pPr>
            <a:r>
              <a:rPr lang="fr-FR" sz="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6427  "Archéologie. Préhistoire. Histoire ancienne" .</a:t>
            </a:r>
            <a:endParaRPr sz="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lnSpc>
                <a:spcPct val="75000"/>
              </a:lnSpc>
              <a:spcBef>
                <a:spcPts val="283"/>
              </a:spcBef>
              <a:spcAft>
                <a:spcPts val="0"/>
              </a:spcAft>
              <a:defRPr/>
            </a:pPr>
            <a:r>
              <a:rPr lang="fr-FR" sz="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960  "Biologie des procaryotes" .</a:t>
            </a:r>
            <a:endParaRPr sz="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lnSpc>
                <a:spcPct val="75000"/>
              </a:lnSpc>
              <a:spcBef>
                <a:spcPts val="283"/>
              </a:spcBef>
              <a:spcAft>
                <a:spcPts val="0"/>
              </a:spcAft>
              <a:defRPr/>
            </a:pPr>
            <a:r>
              <a:rPr lang="fr-FR" sz="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4776  "Catégories de personnes" .</a:t>
            </a:r>
            <a:endParaRPr sz="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lnSpc>
                <a:spcPct val="75000"/>
              </a:lnSpc>
              <a:spcBef>
                <a:spcPts val="283"/>
              </a:spcBef>
              <a:spcAft>
                <a:spcPts val="0"/>
              </a:spcAft>
              <a:defRPr/>
            </a:pPr>
            <a:r>
              <a:rPr lang="fr-FR" sz="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2373  "Dessin. Arts décoratifs" .</a:t>
            </a:r>
            <a:endParaRPr sz="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lnSpc>
                <a:spcPct val="75000"/>
              </a:lnSpc>
              <a:spcBef>
                <a:spcPts val="283"/>
              </a:spcBef>
              <a:spcAft>
                <a:spcPts val="0"/>
              </a:spcAft>
              <a:defRPr/>
            </a:pPr>
            <a:r>
              <a:rPr lang="fr-FR" sz="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2302  "Économie domestique. Cuisine" .</a:t>
            </a:r>
            <a:endParaRPr sz="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lnSpc>
                <a:spcPct val="75000"/>
              </a:lnSpc>
              <a:spcBef>
                <a:spcPts val="283"/>
              </a:spcBef>
              <a:spcAft>
                <a:spcPts val="0"/>
              </a:spcAft>
              <a:defRPr/>
            </a:pPr>
            <a:r>
              <a:rPr lang="fr-FR" sz="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5104  "Économie politique. Travail" .</a:t>
            </a:r>
            <a:endParaRPr sz="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lnSpc>
                <a:spcPct val="75000"/>
              </a:lnSpc>
              <a:spcBef>
                <a:spcPts val="283"/>
              </a:spcBef>
              <a:spcAft>
                <a:spcPts val="0"/>
              </a:spcAft>
              <a:defRPr/>
            </a:pPr>
            <a:r>
              <a:rPr lang="fr-FR" sz="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392  "Ésotérisme. Parapsychologie" .</a:t>
            </a:r>
            <a:endParaRPr sz="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lnSpc>
                <a:spcPct val="75000"/>
              </a:lnSpc>
              <a:spcBef>
                <a:spcPts val="283"/>
              </a:spcBef>
              <a:spcAft>
                <a:spcPts val="0"/>
              </a:spcAft>
              <a:defRPr/>
            </a:pPr>
            <a:r>
              <a:rPr lang="fr-FR" sz="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12236  "Géographie de la France" .</a:t>
            </a:r>
            <a:endParaRPr sz="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lnSpc>
                <a:spcPct val="75000"/>
              </a:lnSpc>
              <a:spcBef>
                <a:spcPts val="283"/>
              </a:spcBef>
              <a:spcAft>
                <a:spcPts val="0"/>
              </a:spcAft>
              <a:defRPr/>
            </a:pPr>
            <a:r>
              <a:rPr lang="fr-FR" sz="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10391  "Géographie de l'Europe" .</a:t>
            </a:r>
            <a:endParaRPr sz="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lnSpc>
                <a:spcPct val="75000"/>
              </a:lnSpc>
              <a:spcBef>
                <a:spcPts val="283"/>
              </a:spcBef>
              <a:spcAft>
                <a:spcPts val="0"/>
              </a:spcAft>
              <a:defRPr/>
            </a:pPr>
            <a:r>
              <a:rPr lang="fr-FR" sz="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6918  "Géographie du reste du monde" .</a:t>
            </a:r>
            <a:endParaRPr sz="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lnSpc>
                <a:spcPct val="75000"/>
              </a:lnSpc>
              <a:spcBef>
                <a:spcPts val="283"/>
              </a:spcBef>
              <a:spcAft>
                <a:spcPts val="0"/>
              </a:spcAft>
              <a:defRPr/>
            </a:pPr>
            <a:r>
              <a:rPr lang="fr-FR" sz="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1058  "Histoire de la France" .</a:t>
            </a:r>
            <a:endParaRPr sz="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lnSpc>
                <a:spcPct val="75000"/>
              </a:lnSpc>
              <a:spcBef>
                <a:spcPts val="283"/>
              </a:spcBef>
              <a:spcAft>
                <a:spcPts val="0"/>
              </a:spcAft>
              <a:defRPr/>
            </a:pPr>
            <a:r>
              <a:rPr lang="fr-FR" sz="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3529  "Histoire de l'Europe" .</a:t>
            </a:r>
            <a:endParaRPr sz="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lnSpc>
                <a:spcPct val="75000"/>
              </a:lnSpc>
              <a:spcBef>
                <a:spcPts val="283"/>
              </a:spcBef>
              <a:spcAft>
                <a:spcPts val="0"/>
              </a:spcAft>
              <a:defRPr/>
            </a:pPr>
            <a:r>
              <a:rPr lang="fr-FR" sz="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3198  "Histoire du reste du monde" .</a:t>
            </a:r>
            <a:endParaRPr sz="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lnSpc>
                <a:spcPct val="75000"/>
              </a:lnSpc>
              <a:spcBef>
                <a:spcPts val="283"/>
              </a:spcBef>
              <a:spcAft>
                <a:spcPts val="0"/>
              </a:spcAft>
              <a:defRPr/>
            </a:pPr>
            <a:r>
              <a:rPr lang="fr-FR" sz="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5922  "Langues" .</a:t>
            </a:r>
            <a:endParaRPr sz="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lnSpc>
                <a:spcPct val="75000"/>
              </a:lnSpc>
              <a:spcBef>
                <a:spcPts val="283"/>
              </a:spcBef>
              <a:spcAft>
                <a:spcPts val="0"/>
              </a:spcAft>
              <a:defRPr/>
            </a:pPr>
            <a:r>
              <a:rPr lang="fr-FR" sz="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1186  "Linguistique générale" .</a:t>
            </a:r>
            <a:endParaRPr sz="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lnSpc>
                <a:spcPct val="75000"/>
              </a:lnSpc>
              <a:spcBef>
                <a:spcPts val="283"/>
              </a:spcBef>
              <a:spcAft>
                <a:spcPts val="0"/>
              </a:spcAft>
              <a:defRPr/>
            </a:pPr>
            <a:r>
              <a:rPr lang="fr-FR" sz="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1503  "Littérature générale" .</a:t>
            </a:r>
            <a:endParaRPr sz="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lnSpc>
                <a:spcPct val="75000"/>
              </a:lnSpc>
              <a:spcBef>
                <a:spcPts val="283"/>
              </a:spcBef>
              <a:spcAft>
                <a:spcPts val="0"/>
              </a:spcAft>
              <a:defRPr/>
            </a:pPr>
            <a:r>
              <a:rPr lang="fr-FR" sz="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9449  "Littératures" .</a:t>
            </a:r>
            <a:endParaRPr sz="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lnSpc>
                <a:spcPct val="75000"/>
              </a:lnSpc>
              <a:spcBef>
                <a:spcPts val="283"/>
              </a:spcBef>
              <a:spcAft>
                <a:spcPts val="0"/>
              </a:spcAft>
              <a:defRPr/>
            </a:pPr>
            <a:r>
              <a:rPr lang="fr-FR" sz="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1450  "Problèmes et services sociaux. Criminologie" .</a:t>
            </a:r>
            <a:endParaRPr sz="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lnSpc>
                <a:spcPct val="75000"/>
              </a:lnSpc>
              <a:spcBef>
                <a:spcPts val="283"/>
              </a:spcBef>
              <a:spcAft>
                <a:spcPts val="0"/>
              </a:spcAft>
              <a:defRPr/>
            </a:pPr>
            <a:r>
              <a:rPr lang="fr-FR" sz="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1930  "Savoir et érudition. Musées" .</a:t>
            </a:r>
            <a:endParaRPr sz="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lnSpc>
                <a:spcPct val="75000"/>
              </a:lnSpc>
              <a:spcBef>
                <a:spcPts val="283"/>
              </a:spcBef>
              <a:spcAft>
                <a:spcPts val="0"/>
              </a:spcAft>
              <a:defRPr/>
            </a:pPr>
            <a:r>
              <a:rPr lang="fr-FR" sz="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8104  "Sciences de l'information et de la documentation" .</a:t>
            </a:r>
            <a:endParaRPr sz="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lnSpc>
                <a:spcPct val="75000"/>
              </a:lnSpc>
              <a:spcBef>
                <a:spcPts val="283"/>
              </a:spcBef>
              <a:spcAft>
                <a:spcPts val="0"/>
              </a:spcAft>
              <a:defRPr/>
            </a:pPr>
            <a:r>
              <a:rPr lang="fr-FR" sz="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4113  "Sciences sociales. Sociologie" .</a:t>
            </a:r>
            <a:endParaRPr sz="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lnSpc>
                <a:spcPct val="75000"/>
              </a:lnSpc>
              <a:spcBef>
                <a:spcPts val="283"/>
              </a:spcBef>
              <a:spcAft>
                <a:spcPts val="0"/>
              </a:spcAft>
              <a:defRPr/>
            </a:pPr>
            <a:r>
              <a:rPr lang="fr-FR" sz="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2002  "Sports et jeux" .</a:t>
            </a:r>
            <a:endParaRPr sz="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0" algn="l">
              <a:lnSpc>
                <a:spcPct val="75000"/>
              </a:lnSpc>
              <a:spcBef>
                <a:spcPts val="283"/>
              </a:spcBef>
              <a:spcAft>
                <a:spcPts val="0"/>
              </a:spcAft>
              <a:defRPr/>
            </a:pPr>
            <a:r>
              <a:rPr lang="fr-FR" sz="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1123  "Urbanisme. Architecture du paysage" 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ONLYOFFICE/8.1.0.169</Application>
  <DocSecurity>0</DocSecurity>
  <PresentationFormat>Widescreen</PresentationFormat>
  <Paragraphs>0</Paragraphs>
  <Slides>4</Slides>
  <Notes>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Theme 1</vt:lpstr>
      <vt:lpstr>Slide 1</vt:lpstr>
      <vt:lpstr>Slide 2</vt:lpstr>
      <vt:lpstr>Slide 3</vt:lpstr>
      <vt:lpstr>Slide 4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created xsi:type="dcterms:W3CDTF">2012-12-03T06:56:55Z</dcterms:created>
  <dcterms:modified xsi:type="dcterms:W3CDTF">2024-07-18T13:42:39Z</dcterms:modified>
  <cp:category/>
  <cp:contentStatus/>
  <cp:version/>
</cp:coreProperties>
</file>