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'en-têt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pour la date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fr-FR"/>
              <a:t>10/30/2013</a:t>
            </a:fld>
            <a:endParaRPr lang="fr-FR"/>
          </a:p>
        </p:txBody>
      </p:sp>
      <p:sp>
        <p:nvSpPr>
          <p:cNvPr id="4" name="Espace réservé pour l'image de la diapositive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fr-FR"/>
          </a:p>
        </p:txBody>
      </p:sp>
      <p:sp>
        <p:nvSpPr>
          <p:cNvPr id="5" name="Remarques Espace réservé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4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fr-FR"/>
              <a:t>1</a:t>
            </a:fld>
            <a:endParaRPr lang="fr-FR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14DB20-363A-C05D-CF66-6C63C5769400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F48F208-8330-A39E-8CF6-B434FC2D5FEE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D9F133-706D-04E6-F5E4-B2AA373FA543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0BDEAAD-5387-FAEA-9202-588E0D4C2F3B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2CDB30B-9D5E-3DD0-6A55-6450150A3C3B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161CABB-55C0-2049-E2BE-2C9FED94AABC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DD9091-2088-130C-B390-550E457CC73F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767031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6984982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25079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6773B5-6772-31B5-56DD-43EEA2154B80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620B6D0-257E-0322-D756-1730E93F744D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9A6E56E-FC9C-21DE-16FB-A60B8A2506C2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37566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334952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274942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0EDDEF-477A-FDBD-909D-712148C03F71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E8500B-6B80-F5D4-8DA6-FCB3D50BCCF2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86966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779725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866208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155AFEC-B6EC-57E7-C875-2D563B5D2978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389485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391679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4561778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6CC9CB-A472-5D1A-A340-CB5EC5F35CB1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727354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657290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855160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DA9BF94-123A-3239-AF43-363C23C1494D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19F6054-43D3-B840-63DB-C3FB9D0C8668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Titr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re se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Click icon to add picture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ata.bnf.fr/vocabulary/rameau/r166" TargetMode="External"/><Relationship Id="rId4" Type="http://schemas.openxmlformats.org/officeDocument/2006/relationships/hyperlink" Target="https://data.bnf.fr/vocabulary/rameau/r167" TargetMode="External"/><Relationship Id="rId5" Type="http://schemas.openxmlformats.org/officeDocument/2006/relationships/hyperlink" Target="https://data.bnf.fr/vocabulary/rameau/r160" TargetMode="External"/><Relationship Id="rId6" Type="http://schemas.openxmlformats.org/officeDocument/2006/relationships/hyperlink" Target="https://data.bnf.fr/vocabulary/rameau/r161" TargetMode="External"/><Relationship Id="rId7" Type="http://schemas.openxmlformats.org/officeDocument/2006/relationships/hyperlink" Target="https://data.bnf.fr/vocabulary/rameau/genre" TargetMode="External"/><Relationship Id="rId8" Type="http://schemas.openxmlformats.org/officeDocument/2006/relationships/hyperlink" Target="https://data.bnf.fr/vocabulary/rameau/r164" TargetMode="External"/><Relationship Id="rId9" Type="http://schemas.openxmlformats.org/officeDocument/2006/relationships/hyperlink" Target="https://data.bnf.fr/vocabulary/rameau/form" TargetMode="External"/><Relationship Id="rId10" Type="http://schemas.openxmlformats.org/officeDocument/2006/relationships/hyperlink" Target="https://data.bnf.fr/vocabulary/rameau/function" TargetMode="External"/><Relationship Id="rId11" Type="http://schemas.openxmlformats.org/officeDocument/2006/relationships/hyperlink" Target="https://data.bnf.fr/vocabulary/rameau/r163" TargetMode="External"/><Relationship Id="rId12" Type="http://schemas.openxmlformats.org/officeDocument/2006/relationships/hyperlink" Target="https://data.bnf.fr/vocabulary/rameau/r165" TargetMode="External"/><Relationship Id="rId13" Type="http://schemas.openxmlformats.org/officeDocument/2006/relationships/hyperlink" Target="https://data.bnf.fr/vocabulary/rameau/r168" TargetMode="Externa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140958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Documentation du processus général (analyse et choix des morceaux à garder)</a:t>
            </a:r>
            <a:endParaRPr/>
          </a:p>
        </p:txBody>
      </p:sp>
      <p:sp>
        <p:nvSpPr>
          <p:cNvPr id="1327668585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7874474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18522682" name="Espace réservé du contenu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0000" lnSpcReduction="8000"/>
          </a:bodyPr>
          <a:lstStyle/>
          <a:p>
            <a:pPr>
              <a:defRPr/>
            </a:pPr>
            <a:r>
              <a:rPr/>
              <a:t>Supprimer les concepts de tous les référentiels qui sont alignés avec Geonames (si on a l’info ?)</a:t>
            </a:r>
            <a:endParaRPr/>
          </a:p>
          <a:p>
            <a:pPr>
              <a:defRPr/>
            </a:pPr>
            <a:r>
              <a:rPr/>
              <a:t>Et / ou analyser les reférentiels pou déterminer quelles sont les parties géographiques et enlever celle-là</a:t>
            </a:r>
            <a:endParaRPr/>
          </a:p>
          <a:p>
            <a:pPr>
              <a:defRPr/>
            </a:pPr>
            <a:r>
              <a:rPr/>
              <a:t>Geonames : prendre les pays et le premier niveau des entités administratives sous les pays</a:t>
            </a:r>
            <a:endParaRPr/>
          </a:p>
          <a:p>
            <a:pPr lvl="1">
              <a:defRPr/>
            </a:pPr>
            <a:r>
              <a:rPr/>
              <a:t>Voir les appels du webservice</a:t>
            </a:r>
            <a:endParaRPr/>
          </a:p>
          <a:p>
            <a:pPr>
              <a:defRPr/>
            </a:pPr>
            <a:r>
              <a:rPr/>
              <a:t>La hiérarchie des concepts n’est pas utilisée dans Isidore</a:t>
            </a:r>
            <a:endParaRPr/>
          </a:p>
          <a:p>
            <a:pPr>
              <a:defRPr/>
            </a:pPr>
            <a:r>
              <a:rPr/>
              <a:t>A aligner :</a:t>
            </a:r>
            <a:endParaRPr/>
          </a:p>
          <a:p>
            <a:pPr lvl="1">
              <a:defRPr/>
            </a:pPr>
            <a:r>
              <a:rPr/>
              <a:t>ArchiRes</a:t>
            </a:r>
            <a:endParaRPr/>
          </a:p>
          <a:p>
            <a:pPr lvl="1">
              <a:defRPr/>
            </a:pPr>
            <a:r>
              <a:rPr/>
              <a:t>GeoEthno</a:t>
            </a:r>
            <a:endParaRPr/>
          </a:p>
          <a:p>
            <a:pPr lvl="1">
              <a:defRPr/>
            </a:pPr>
            <a:r>
              <a:rPr/>
              <a:t>GEMET</a:t>
            </a:r>
            <a:endParaRPr/>
          </a:p>
          <a:p>
            <a:pPr lvl="1">
              <a:defRPr/>
            </a:pPr>
            <a:r>
              <a:rPr/>
              <a:t>Calenda disciplines</a:t>
            </a:r>
            <a:endParaRPr/>
          </a:p>
          <a:p>
            <a:pPr lvl="0">
              <a:defRPr/>
            </a:pPr>
            <a:r>
              <a:rPr/>
              <a:t>Exploitation des alignement direct entre les référentiels ?</a:t>
            </a:r>
            <a:endParaRPr/>
          </a:p>
          <a:p>
            <a:pPr lvl="0">
              <a:defRPr/>
            </a:pPr>
            <a:r>
              <a:rPr/>
              <a:t>Voir si dans la LCSH il y aurait un fichier de traduction des concepts en français et en espagnol</a:t>
            </a:r>
            <a:endParaRPr/>
          </a:p>
          <a:p>
            <a:pPr lvl="0">
              <a:defRPr/>
            </a:pPr>
            <a:r>
              <a:rPr/>
              <a:t>Rapport final sur les données intégrées dans Isidore :</a:t>
            </a:r>
            <a:endParaRPr/>
          </a:p>
          <a:p>
            <a:pPr lvl="1">
              <a:defRPr/>
            </a:pPr>
            <a:r>
              <a:rPr/>
              <a:t>Savoir quels sont les concepts avec des libellés anglais / français / espagnol</a:t>
            </a:r>
            <a:endParaRPr/>
          </a:p>
          <a:p>
            <a:pPr lvl="1">
              <a:defRPr/>
            </a:pPr>
            <a:r>
              <a:rPr/>
              <a:t>Aussi : voir si on peut avoir le comptage des concepts enlevés 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888478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Dédoublonnage</a:t>
            </a:r>
            <a:endParaRPr/>
          </a:p>
        </p:txBody>
      </p:sp>
      <p:sp>
        <p:nvSpPr>
          <p:cNvPr id="1540824926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Dédoublonnage d’abord par rapport aux concepts existants</a:t>
            </a:r>
            <a:endParaRPr/>
          </a:p>
          <a:p>
            <a:pPr lvl="1">
              <a:defRPr/>
            </a:pPr>
            <a:r>
              <a:rPr/>
              <a:t>Sur la base des libellés</a:t>
            </a:r>
            <a:endParaRPr/>
          </a:p>
          <a:p>
            <a:pPr lvl="1">
              <a:defRPr/>
            </a:pPr>
            <a:r>
              <a:rPr/>
              <a:t>Evaluation de ce que l’on trouve en doublon en comparant les libellés identiques entre référentiels (BNE vs. Rameau+LCSH, Pactols vs. BNE+Rameau+LCSH)</a:t>
            </a:r>
            <a:endParaRPr/>
          </a:p>
          <a:p>
            <a:pPr lvl="0">
              <a:defRPr/>
            </a:pPr>
            <a:r>
              <a:rPr/>
              <a:t>Puis en utilisant l’alignement Wikidata</a:t>
            </a:r>
            <a:endParaRPr/>
          </a:p>
          <a:p>
            <a:pPr lvl="0">
              <a:defRPr/>
            </a:pPr>
            <a:r>
              <a:rPr/>
              <a:t>Et si ce n’est pas un doublon si sur la base du libellé ni sur la base de Wikidata, on le garde</a:t>
            </a:r>
            <a:endParaRPr/>
          </a:p>
          <a:p>
            <a:pPr lvl="0">
              <a:defRPr/>
            </a:pPr>
            <a:r>
              <a:rPr/>
              <a:t>HAL et Calenda doivent pris tels quels sans être dédoublonnés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371462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Rapport d’intégration d’un référentiel par rapport aux autres	</a:t>
            </a:r>
            <a:endParaRPr/>
          </a:p>
        </p:txBody>
      </p:sp>
      <p:sp>
        <p:nvSpPr>
          <p:cNvPr id="1875473387" name="Espace réservé du contenu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10515600" cy="456444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URI</a:t>
            </a:r>
            <a:endParaRPr/>
          </a:p>
          <a:p>
            <a:pPr>
              <a:defRPr/>
            </a:pPr>
            <a:r>
              <a:rPr/>
              <a:t>Label @fr</a:t>
            </a:r>
            <a:endParaRPr/>
          </a:p>
          <a:p>
            <a:pPr>
              <a:defRPr/>
            </a:pPr>
            <a:r>
              <a:rPr/>
              <a:t>Label @en</a:t>
            </a:r>
            <a:endParaRPr/>
          </a:p>
          <a:p>
            <a:pPr>
              <a:defRPr/>
            </a:pPr>
            <a:r>
              <a:rPr/>
              <a:t>Label @es</a:t>
            </a:r>
            <a:endParaRPr/>
          </a:p>
          <a:p>
            <a:pPr>
              <a:defRPr/>
            </a:pPr>
            <a:r>
              <a:rPr/>
              <a:t>Synonymes</a:t>
            </a:r>
            <a:endParaRPr/>
          </a:p>
          <a:p>
            <a:pPr>
              <a:defRPr/>
            </a:pPr>
            <a:r>
              <a:rPr/>
              <a:t>Description / définition</a:t>
            </a:r>
            <a:endParaRPr/>
          </a:p>
          <a:p>
            <a:pPr>
              <a:defRPr/>
            </a:pPr>
            <a:r>
              <a:rPr/>
              <a:t>Pas la hiérarchie</a:t>
            </a:r>
            <a:endParaRPr/>
          </a:p>
          <a:p>
            <a:pPr>
              <a:defRPr/>
            </a:pPr>
            <a:r>
              <a:rPr/>
              <a:t>Doublon trouvé Wikidata</a:t>
            </a:r>
            <a:endParaRPr/>
          </a:p>
          <a:p>
            <a:pPr>
              <a:defRPr/>
            </a:pPr>
            <a:r>
              <a:rPr/>
              <a:t>Doublon trouvé libellé</a:t>
            </a:r>
            <a:endParaRPr/>
          </a:p>
          <a:p>
            <a:pPr>
              <a:defRPr/>
            </a:pPr>
            <a:r>
              <a:rPr/>
              <a:t>Ne pas intégrer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5308781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Sous-parties de Rameau</a:t>
            </a:r>
            <a:endParaRPr/>
          </a:p>
        </p:txBody>
      </p:sp>
      <p:sp>
        <p:nvSpPr>
          <p:cNvPr id="822066554" name="Espace réservé du contenu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0000" lnSpcReduction="8000"/>
          </a:bodyPr>
          <a:lstStyle/>
          <a:p>
            <a:pPr>
              <a:defRPr/>
            </a:pPr>
            <a:r>
              <a:rPr lang="fr-FR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3" tooltip="https://data.bnf.fr/vocabulary/rameau/r166"/>
              </a:rPr>
              <a:t>https://data.bnf.fr/vocabulary/rameau/r166</a:t>
            </a:r>
            <a:r>
              <a:rPr/>
              <a:t> (</a:t>
            </a:r>
            <a:r>
              <a:rPr lang="fr-FR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130303</a:t>
            </a:r>
            <a:r>
              <a:rPr/>
              <a:t> concepts) :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Noms communs (et noms de peuples, de batailles, etc.)</a:t>
            </a:r>
            <a:endParaRPr sz="24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28600" marR="0" indent="-228600" algn="l">
              <a:lnSpc>
                <a:spcPct val="82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fr-FR" sz="17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4" tooltip="https://data.bnf.fr/vocabulary/rameau/r167"/>
              </a:rPr>
              <a:t>https://data.bnf.fr/vocabulary/rameau/r167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(</a:t>
            </a:r>
            <a:r>
              <a:rPr lang="fr-FR" sz="1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67179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fr-FR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concepts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 :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Noms géographiques</a:t>
            </a:r>
            <a:endParaRPr/>
          </a:p>
          <a:p>
            <a:pPr>
              <a:defRPr/>
            </a:pPr>
            <a:r>
              <a:rPr lang="fr-FR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5" tooltip="https://data.bnf.fr/vocabulary/rameau/r160"/>
              </a:rPr>
              <a:t>https://data.bnf.fr/vocabulary/rameau/r160</a:t>
            </a:r>
            <a:r>
              <a:rPr/>
              <a:t> (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3558</a:t>
            </a:r>
            <a:r>
              <a:rPr/>
              <a:t> 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concepts</a:t>
            </a:r>
            <a:r>
              <a:rPr/>
              <a:t>) :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Personnages fictifs, mythologiques ou légendaires, divinités</a:t>
            </a:r>
            <a:endParaRPr/>
          </a:p>
          <a:p>
            <a:pPr>
              <a:defRPr/>
            </a:pPr>
            <a:r>
              <a:rPr lang="fr-FR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6" tooltip="https://data.bnf.fr/vocabulary/rameau/r161"/>
              </a:rPr>
              <a:t>https://data.bnf.fr/vocabulary/rameau/r161</a:t>
            </a:r>
            <a:r>
              <a:rPr/>
              <a:t> (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7590</a:t>
            </a:r>
            <a:r>
              <a:rPr/>
              <a:t> 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concepts</a:t>
            </a:r>
            <a:r>
              <a:rPr/>
              <a:t>) :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Nom de collectivité</a:t>
            </a:r>
            <a:endParaRPr/>
          </a:p>
          <a:p>
            <a:pPr>
              <a:defRPr/>
            </a:pPr>
            <a:r>
              <a:rPr lang="fr-FR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7" tooltip="https://data.bnf.fr/vocabulary/rameau/genre"/>
              </a:rPr>
              <a:t>https://data.bnf.fr/vocabulary/rameau/genre</a:t>
            </a:r>
            <a:r>
              <a:rPr/>
              <a:t> (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17339</a:t>
            </a:r>
            <a:r>
              <a:rPr/>
              <a:t> 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concepts</a:t>
            </a:r>
            <a:r>
              <a:rPr/>
              <a:t>) :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Genre</a:t>
            </a:r>
            <a:endParaRPr/>
          </a:p>
          <a:p>
            <a:pPr>
              <a:defRPr/>
            </a:pPr>
            <a:r>
              <a:rPr lang="fr-FR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8" tooltip="https://data.bnf.fr/vocabulary/rameau/r164"/>
              </a:rPr>
              <a:t>https://data.bnf.fr/vocabulary/rameau/r164</a:t>
            </a:r>
            <a:r>
              <a:rPr/>
              <a:t> (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3145</a:t>
            </a:r>
            <a:r>
              <a:rPr/>
              <a:t> 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concepts</a:t>
            </a:r>
            <a:r>
              <a:rPr/>
              <a:t>) :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Titres de publications en série (périodiques et collections de monographies)</a:t>
            </a:r>
            <a:endParaRPr/>
          </a:p>
          <a:p>
            <a:pPr>
              <a:defRPr/>
            </a:pPr>
            <a:r>
              <a:rPr lang="fr-FR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9" tooltip="https://data.bnf.fr/vocabulary/rameau/form"/>
              </a:rPr>
              <a:t>https://data.bnf.fr/vocabulary/rameau/form</a:t>
            </a:r>
            <a:r>
              <a:rPr/>
              <a:t> (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664 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concepts</a:t>
            </a:r>
            <a:r>
              <a:rPr/>
              <a:t>) :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Forme</a:t>
            </a:r>
            <a:endParaRPr/>
          </a:p>
          <a:p>
            <a:pPr>
              <a:defRPr/>
            </a:pPr>
            <a:r>
              <a:rPr lang="fr-FR" sz="27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10" tooltip="https://data.bnf.fr/vocabulary/rameau/function"/>
              </a:rPr>
              <a:t>https://data.bnf.fr/vocabulary/rameau/function</a:t>
            </a:r>
            <a:r>
              <a:rPr/>
              <a:t> (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86 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concepts</a:t>
            </a:r>
            <a:r>
              <a:rPr/>
              <a:t>) :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Fonction</a:t>
            </a:r>
            <a:endParaRPr/>
          </a:p>
          <a:p>
            <a:pPr>
              <a:defRPr/>
            </a:pPr>
            <a:r>
              <a:rPr lang="fr-FR" sz="24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11" tooltip="https://data.bnf.fr/vocabulary/rameau/r163"/>
              </a:rPr>
              <a:t>https://data.bnf.fr/vocabulary/rameau/r163</a:t>
            </a:r>
            <a:r>
              <a:rPr/>
              <a:t> (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76 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concepts</a:t>
            </a:r>
            <a:r>
              <a:rPr/>
              <a:t>) :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Titre propre d’anonyme</a:t>
            </a:r>
            <a:endParaRPr/>
          </a:p>
          <a:p>
            <a:pPr>
              <a:defRPr/>
            </a:pPr>
            <a:r>
              <a:rPr lang="fr-FR" sz="21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12" tooltip="https://data.bnf.fr/vocabulary/rameau/r165"/>
              </a:rPr>
              <a:t>https://data.bnf.fr/vocabulary/rameau/r165</a:t>
            </a:r>
            <a:r>
              <a:rPr/>
              <a:t> (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309 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concepts</a:t>
            </a:r>
            <a:r>
              <a:rPr/>
              <a:t>) :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Titre uniforme textuel</a:t>
            </a:r>
            <a:endParaRPr/>
          </a:p>
          <a:p>
            <a:pPr>
              <a:defRPr/>
            </a:pPr>
            <a:r>
              <a:rPr lang="fr-FR" sz="20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13" tooltip="https://data.bnf.fr/vocabulary/rameau/r168"/>
              </a:rPr>
              <a:t>https://data.bnf.fr/vocabulary/rameau/r168</a:t>
            </a:r>
            <a:r>
              <a:rPr/>
              <a:t> (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142</a:t>
            </a:r>
            <a:r>
              <a:rPr/>
              <a:t> 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concepts</a:t>
            </a:r>
            <a:r>
              <a:rPr/>
              <a:t>) :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Subdivisions chronologiques</a:t>
            </a:r>
            <a:r>
              <a:rPr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002199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Domaines de Rameau</a:t>
            </a:r>
            <a:endParaRPr/>
          </a:p>
        </p:txBody>
      </p:sp>
      <p:sp>
        <p:nvSpPr>
          <p:cNvPr id="1369728299" name="Espace réservé du contenu 2"/>
          <p:cNvSpPr>
            <a:spLocks noGrp="1"/>
          </p:cNvSpPr>
          <p:nvPr>
            <p:ph idx="1"/>
          </p:nvPr>
        </p:nvSpPr>
        <p:spPr bwMode="auto">
          <a:xfrm flipH="0" flipV="0">
            <a:off x="838198" y="1525849"/>
            <a:ext cx="10515600" cy="504917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Commande :</a:t>
            </a:r>
            <a:endParaRPr/>
          </a:p>
          <a:p>
            <a:pPr lvl="1"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sed work/rameau/databnf_rameau/* -n -e 's/&lt;.*&gt; &lt;.*domaineLitteral&gt;//p' &gt; domaines_rameau.txt</a:t>
            </a:r>
            <a:endParaRPr lang="fr-FR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fr-FR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sort domaines_rameau.txt | uniq -c</a:t>
            </a:r>
            <a:endParaRPr lang="fr-FR" sz="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</a:t>
            </a:r>
            <a:endParaRPr lang="fr-FR" sz="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2914  "Agriculture. Pêche"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1403  "Anthropologie. Ethnologie"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6427  "Archéologie. Préhistoire. Histoire ancienne"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960  "Biologie des procaryotes"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4776  "Catégories de personnes"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2373  "Dessin. Arts décoratifs"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2302  "Économie domestique. Cuisine"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5104  "Économie politique. Travail"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392  "Ésotérisme. Parapsychologie"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12236  "Géographie de la France"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10391  "Géographie de l'Europe"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6918  "Géographie du reste du monde"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1058  "Histoire de la France"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3529  "Histoire de l'Europe"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3198  "Histoire du reste du monde"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5922  "Langues"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1186  "Linguistique générale"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1503  "Littérature générale"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9449  "Littératures"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1450  "Problèmes et services sociaux. Criminologie"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1930  "Savoir et érudition. Musées"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8104  "Sciences de l'information et de la documentation"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4113  "Sciences sociales. Sociologie"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2002  "Sports et jeux"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0"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1123  "Urbanisme. Architecture du paysage" 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5759408" name="Titr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Anciens diagrammes</a:t>
            </a:r>
            <a:endParaRPr/>
          </a:p>
        </p:txBody>
      </p:sp>
      <p:sp>
        <p:nvSpPr>
          <p:cNvPr id="1959521750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7817974" name=""/>
          <p:cNvSpPr/>
          <p:nvPr/>
        </p:nvSpPr>
        <p:spPr bwMode="auto">
          <a:xfrm flipH="0" flipV="0">
            <a:off x="694513" y="619587"/>
            <a:ext cx="2145435" cy="436919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« Prepare »</a:t>
            </a:r>
            <a:endParaRPr b="1" i="1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>
                <a:solidFill>
                  <a:schemeClr val="tx1"/>
                </a:solidFill>
              </a:rPr>
              <a:t>Scripts bash</a:t>
            </a:r>
            <a:endParaRPr/>
          </a:p>
        </p:txBody>
      </p:sp>
      <p:sp>
        <p:nvSpPr>
          <p:cNvPr id="738072758" name=""/>
          <p:cNvSpPr/>
          <p:nvPr/>
        </p:nvSpPr>
        <p:spPr bwMode="auto">
          <a:xfrm flipH="0" flipV="0">
            <a:off x="967131" y="1581333"/>
            <a:ext cx="1567647" cy="81378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Download</a:t>
            </a:r>
            <a:endParaRPr/>
          </a:p>
        </p:txBody>
      </p:sp>
      <p:sp>
        <p:nvSpPr>
          <p:cNvPr id="1374967576" name=""/>
          <p:cNvSpPr/>
          <p:nvPr/>
        </p:nvSpPr>
        <p:spPr bwMode="auto">
          <a:xfrm flipH="0" flipV="0">
            <a:off x="967131" y="3994950"/>
            <a:ext cx="1567647" cy="813784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Nettoyage syntaxique</a:t>
            </a:r>
            <a:endParaRPr/>
          </a:p>
        </p:txBody>
      </p:sp>
      <p:sp>
        <p:nvSpPr>
          <p:cNvPr id="127382216" name=""/>
          <p:cNvSpPr/>
          <p:nvPr/>
        </p:nvSpPr>
        <p:spPr bwMode="auto">
          <a:xfrm flipH="0" flipV="0">
            <a:off x="967131" y="2750967"/>
            <a:ext cx="1567647" cy="813784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Unzip</a:t>
            </a:r>
            <a:endParaRPr/>
          </a:p>
        </p:txBody>
      </p:sp>
      <p:sp>
        <p:nvSpPr>
          <p:cNvPr id="1815064280" name=""/>
          <p:cNvSpPr/>
          <p:nvPr/>
        </p:nvSpPr>
        <p:spPr bwMode="auto">
          <a:xfrm rot="5399942" flipH="0" flipV="0">
            <a:off x="1505895" y="2439508"/>
            <a:ext cx="490120" cy="3421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899770" name=""/>
          <p:cNvSpPr/>
          <p:nvPr/>
        </p:nvSpPr>
        <p:spPr bwMode="auto">
          <a:xfrm rot="5399942" flipH="0" flipV="0">
            <a:off x="1487214" y="3578809"/>
            <a:ext cx="490119" cy="3421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979054" name=""/>
          <p:cNvSpPr/>
          <p:nvPr/>
        </p:nvSpPr>
        <p:spPr bwMode="auto">
          <a:xfrm rot="5399942" flipH="0" flipV="0">
            <a:off x="1417673" y="4831669"/>
            <a:ext cx="490119" cy="3421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9655852" name=""/>
          <p:cNvSpPr/>
          <p:nvPr/>
        </p:nvSpPr>
        <p:spPr bwMode="auto">
          <a:xfrm flipH="0" flipV="0">
            <a:off x="1360338" y="5382086"/>
            <a:ext cx="675072" cy="841527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400" i="1">
                <a:solidFill>
                  <a:schemeClr val="tx1"/>
                </a:solidFill>
              </a:rPr>
              <a:t>Data brute RDF</a:t>
            </a:r>
            <a:endParaRPr sz="1400" i="1">
              <a:solidFill>
                <a:schemeClr val="tx1"/>
              </a:solidFill>
            </a:endParaRPr>
          </a:p>
        </p:txBody>
      </p:sp>
      <p:sp>
        <p:nvSpPr>
          <p:cNvPr id="918215970" name=""/>
          <p:cNvSpPr/>
          <p:nvPr/>
        </p:nvSpPr>
        <p:spPr bwMode="auto">
          <a:xfrm flipH="0" flipV="0">
            <a:off x="3353005" y="619587"/>
            <a:ext cx="2145434" cy="4891964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43739E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« Analyze »</a:t>
            </a:r>
            <a:endParaRPr b="1" i="1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Scripts bash + utilitaires Java / partie optionnelle</a:t>
            </a:r>
            <a:endParaRPr/>
          </a:p>
        </p:txBody>
      </p:sp>
      <p:sp>
        <p:nvSpPr>
          <p:cNvPr id="1299981635" name=""/>
          <p:cNvSpPr/>
          <p:nvPr/>
        </p:nvSpPr>
        <p:spPr bwMode="auto">
          <a:xfrm flipH="0" flipV="0">
            <a:off x="3625623" y="1581332"/>
            <a:ext cx="1567647" cy="813784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Generation SHACL</a:t>
            </a:r>
            <a:endParaRPr/>
          </a:p>
        </p:txBody>
      </p:sp>
      <p:sp>
        <p:nvSpPr>
          <p:cNvPr id="290567221" name=""/>
          <p:cNvSpPr/>
          <p:nvPr/>
        </p:nvSpPr>
        <p:spPr bwMode="auto">
          <a:xfrm flipH="0" flipV="0">
            <a:off x="3625623" y="4549804"/>
            <a:ext cx="1567647" cy="813784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Generation d’une doc</a:t>
            </a:r>
            <a:endParaRPr/>
          </a:p>
        </p:txBody>
      </p:sp>
      <p:sp>
        <p:nvSpPr>
          <p:cNvPr id="918611259" name=""/>
          <p:cNvSpPr/>
          <p:nvPr/>
        </p:nvSpPr>
        <p:spPr bwMode="auto">
          <a:xfrm flipH="0" flipV="0">
            <a:off x="3625623" y="2566013"/>
            <a:ext cx="1567647" cy="813784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Calcul des stats</a:t>
            </a:r>
            <a:endParaRPr/>
          </a:p>
        </p:txBody>
      </p:sp>
      <p:sp>
        <p:nvSpPr>
          <p:cNvPr id="1682316262" name=""/>
          <p:cNvSpPr/>
          <p:nvPr/>
        </p:nvSpPr>
        <p:spPr bwMode="auto">
          <a:xfrm rot="5399942" flipH="0" flipV="0">
            <a:off x="4216727" y="2340929"/>
            <a:ext cx="385438" cy="3421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383497" name=""/>
          <p:cNvSpPr/>
          <p:nvPr/>
        </p:nvSpPr>
        <p:spPr bwMode="auto">
          <a:xfrm flipH="0" flipV="0">
            <a:off x="3625623" y="3564752"/>
            <a:ext cx="1567647" cy="813784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Generation d’un Excel</a:t>
            </a:r>
            <a:endParaRPr/>
          </a:p>
        </p:txBody>
      </p:sp>
      <p:sp>
        <p:nvSpPr>
          <p:cNvPr id="677663156" name=""/>
          <p:cNvSpPr/>
          <p:nvPr/>
        </p:nvSpPr>
        <p:spPr bwMode="auto">
          <a:xfrm rot="5399942" flipH="0" flipV="0">
            <a:off x="4233003" y="3333749"/>
            <a:ext cx="385437" cy="3421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155221" name=""/>
          <p:cNvSpPr/>
          <p:nvPr/>
        </p:nvSpPr>
        <p:spPr bwMode="auto">
          <a:xfrm rot="5399942" flipH="0" flipV="0">
            <a:off x="4216727" y="4309182"/>
            <a:ext cx="385437" cy="3421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99722170" name=""/>
          <p:cNvCxnSpPr>
            <a:cxnSpLocks/>
            <a:stCxn id="1519655852" idx="3"/>
            <a:endCxn id="918215970" idx="0"/>
          </p:cNvCxnSpPr>
          <p:nvPr/>
        </p:nvCxnSpPr>
        <p:spPr bwMode="auto">
          <a:xfrm rot="0" flipH="0" flipV="1">
            <a:off x="2035411" y="619587"/>
            <a:ext cx="2390310" cy="5183263"/>
          </a:xfrm>
          <a:prstGeom prst="bentConnector4">
            <a:avLst>
              <a:gd name="adj1" fmla="val 42169"/>
              <a:gd name="adj2" fmla="val 104410"/>
            </a:avLst>
          </a:prstGeom>
          <a:ln w="28575" cap="flat" cmpd="sng" algn="ctr">
            <a:solidFill>
              <a:srgbClr val="767171"/>
            </a:solidFill>
            <a:prstDash val="dash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61866" name=""/>
          <p:cNvSpPr/>
          <p:nvPr/>
        </p:nvSpPr>
        <p:spPr bwMode="auto">
          <a:xfrm flipH="0" flipV="0">
            <a:off x="6192009" y="619587"/>
            <a:ext cx="2145434" cy="4891963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« Process »</a:t>
            </a:r>
            <a:endParaRPr b="1" i="1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Script Python</a:t>
            </a:r>
            <a:endParaRPr/>
          </a:p>
        </p:txBody>
      </p:sp>
      <p:cxnSp>
        <p:nvCxnSpPr>
          <p:cNvPr id="1036584272" name=""/>
          <p:cNvCxnSpPr>
            <a:cxnSpLocks/>
            <a:stCxn id="1519655852" idx="3"/>
            <a:endCxn id="75761866" idx="0"/>
          </p:cNvCxnSpPr>
          <p:nvPr/>
        </p:nvCxnSpPr>
        <p:spPr bwMode="auto">
          <a:xfrm rot="0" flipH="0" flipV="1">
            <a:off x="2035408" y="619585"/>
            <a:ext cx="5229316" cy="5183262"/>
          </a:xfrm>
          <a:prstGeom prst="bentConnector4">
            <a:avLst>
              <a:gd name="adj1" fmla="val 73766"/>
              <a:gd name="adj2" fmla="val 104410"/>
            </a:avLst>
          </a:prstGeom>
          <a:ln w="28575" cap="flat" cmpd="sng" algn="ctr">
            <a:solidFill>
              <a:srgbClr val="76717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8474469" name=""/>
          <p:cNvSpPr/>
          <p:nvPr/>
        </p:nvSpPr>
        <p:spPr bwMode="auto">
          <a:xfrm flipH="0" flipV="0">
            <a:off x="3332106" y="5710189"/>
            <a:ext cx="857989" cy="841527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100" i="1">
                <a:solidFill>
                  <a:schemeClr val="tx1"/>
                </a:solidFill>
              </a:rPr>
              <a:t>« profil » du dataset en HTML</a:t>
            </a:r>
            <a:endParaRPr sz="1100" i="1">
              <a:solidFill>
                <a:schemeClr val="tx1"/>
              </a:solidFill>
            </a:endParaRPr>
          </a:p>
        </p:txBody>
      </p:sp>
      <p:sp>
        <p:nvSpPr>
          <p:cNvPr id="1686202150" name=""/>
          <p:cNvSpPr/>
          <p:nvPr/>
        </p:nvSpPr>
        <p:spPr bwMode="auto">
          <a:xfrm flipH="0" flipV="0">
            <a:off x="4584966" y="5710189"/>
            <a:ext cx="857988" cy="841527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100" i="1">
                <a:solidFill>
                  <a:schemeClr val="tx1"/>
                </a:solidFill>
              </a:rPr>
              <a:t>« profil » du dataset en Excel</a:t>
            </a:r>
            <a:endParaRPr sz="1100" i="1">
              <a:solidFill>
                <a:schemeClr val="tx1"/>
              </a:solidFill>
            </a:endParaRPr>
          </a:p>
        </p:txBody>
      </p:sp>
      <p:sp>
        <p:nvSpPr>
          <p:cNvPr id="1208430738" name=""/>
          <p:cNvSpPr/>
          <p:nvPr/>
        </p:nvSpPr>
        <p:spPr bwMode="auto">
          <a:xfrm flipH="0" flipV="0">
            <a:off x="6755682" y="5765491"/>
            <a:ext cx="1077075" cy="841527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000" i="1">
                <a:solidFill>
                  <a:schemeClr val="tx1"/>
                </a:solidFill>
              </a:rPr>
              <a:t>Data filtrée avec ou sans traitement sur les alignements</a:t>
            </a:r>
            <a:endParaRPr sz="1000" i="1">
              <a:solidFill>
                <a:schemeClr val="tx1"/>
              </a:solidFill>
            </a:endParaRPr>
          </a:p>
        </p:txBody>
      </p:sp>
      <p:sp>
        <p:nvSpPr>
          <p:cNvPr id="1311052528" name=""/>
          <p:cNvSpPr/>
          <p:nvPr/>
        </p:nvSpPr>
        <p:spPr bwMode="auto">
          <a:xfrm rot="5399942" flipH="0" flipV="0">
            <a:off x="3568381" y="5439051"/>
            <a:ext cx="385437" cy="3421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9108768" name=""/>
          <p:cNvSpPr/>
          <p:nvPr/>
        </p:nvSpPr>
        <p:spPr bwMode="auto">
          <a:xfrm rot="5399942" flipH="0" flipV="0">
            <a:off x="4829473" y="5439051"/>
            <a:ext cx="385437" cy="3421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545895" name=""/>
          <p:cNvSpPr/>
          <p:nvPr/>
        </p:nvSpPr>
        <p:spPr bwMode="auto">
          <a:xfrm flipH="0" flipV="0">
            <a:off x="6480902" y="2039865"/>
            <a:ext cx="1567647" cy="69241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Filtrage SPARQL</a:t>
            </a:r>
            <a:endParaRPr/>
          </a:p>
        </p:txBody>
      </p:sp>
      <p:sp>
        <p:nvSpPr>
          <p:cNvPr id="995069514" name=""/>
          <p:cNvSpPr/>
          <p:nvPr/>
        </p:nvSpPr>
        <p:spPr bwMode="auto">
          <a:xfrm flipH="0" flipV="0">
            <a:off x="6480902" y="2825943"/>
            <a:ext cx="1567647" cy="813784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600" b="1" i="1">
                <a:solidFill>
                  <a:schemeClr val="tx1"/>
                </a:solidFill>
              </a:rPr>
              <a:t>Filtrage unitaire par URI</a:t>
            </a:r>
            <a:endParaRPr/>
          </a:p>
        </p:txBody>
      </p:sp>
      <p:sp>
        <p:nvSpPr>
          <p:cNvPr id="1350691979" name=""/>
          <p:cNvSpPr/>
          <p:nvPr/>
        </p:nvSpPr>
        <p:spPr bwMode="auto">
          <a:xfrm flipH="0" flipV="0">
            <a:off x="6517986" y="4808736"/>
            <a:ext cx="1567647" cy="47313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800" b="1" i="1">
                <a:solidFill>
                  <a:schemeClr val="tx1"/>
                </a:solidFill>
              </a:rPr>
              <a:t>Serialisation</a:t>
            </a:r>
            <a:endParaRPr sz="2200"/>
          </a:p>
        </p:txBody>
      </p:sp>
      <p:sp>
        <p:nvSpPr>
          <p:cNvPr id="354227394" name=""/>
          <p:cNvSpPr/>
          <p:nvPr/>
        </p:nvSpPr>
        <p:spPr bwMode="auto">
          <a:xfrm rot="5399942" flipH="0" flipV="0">
            <a:off x="6953960" y="5387495"/>
            <a:ext cx="621531" cy="3421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1219692" name=""/>
          <p:cNvSpPr/>
          <p:nvPr/>
        </p:nvSpPr>
        <p:spPr bwMode="auto">
          <a:xfrm flipH="0" flipV="0">
            <a:off x="6480902" y="1221126"/>
            <a:ext cx="1567647" cy="73037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43739E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400" b="1" i="1">
                <a:solidFill>
                  <a:schemeClr val="tx1"/>
                </a:solidFill>
              </a:rPr>
              <a:t>Extraction des alignements Wikidata</a:t>
            </a:r>
            <a:endParaRPr sz="1800"/>
          </a:p>
        </p:txBody>
      </p:sp>
      <p:sp>
        <p:nvSpPr>
          <p:cNvPr id="1767191381" name=""/>
          <p:cNvSpPr/>
          <p:nvPr/>
        </p:nvSpPr>
        <p:spPr bwMode="auto">
          <a:xfrm flipH="0" flipV="0">
            <a:off x="8492771" y="1179513"/>
            <a:ext cx="856075" cy="841527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900" i="1">
                <a:solidFill>
                  <a:schemeClr val="tx1"/>
                </a:solidFill>
              </a:rPr>
              <a:t>Triplets d’alignement Wikidata</a:t>
            </a:r>
            <a:endParaRPr sz="1000" i="1">
              <a:solidFill>
                <a:schemeClr val="tx1"/>
              </a:solidFill>
            </a:endParaRPr>
          </a:p>
        </p:txBody>
      </p:sp>
      <p:sp>
        <p:nvSpPr>
          <p:cNvPr id="1783692478" name=""/>
          <p:cNvSpPr/>
          <p:nvPr/>
        </p:nvSpPr>
        <p:spPr bwMode="auto">
          <a:xfrm rot="0" flipH="0" flipV="0">
            <a:off x="7949280" y="1415234"/>
            <a:ext cx="621531" cy="3421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6961744" name=""/>
          <p:cNvSpPr/>
          <p:nvPr/>
        </p:nvSpPr>
        <p:spPr bwMode="auto">
          <a:xfrm flipH="0" flipV="0">
            <a:off x="6480902" y="3736018"/>
            <a:ext cx="1567647" cy="49543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43739E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200" b="1" i="1">
                <a:solidFill>
                  <a:schemeClr val="tx1"/>
                </a:solidFill>
              </a:rPr>
              <a:t>Dédoublonnage en utilisant Wikidata</a:t>
            </a:r>
            <a:endParaRPr sz="1400"/>
          </a:p>
        </p:txBody>
      </p:sp>
      <p:cxnSp>
        <p:nvCxnSpPr>
          <p:cNvPr id="35121297" name=""/>
          <p:cNvCxnSpPr>
            <a:cxnSpLocks/>
            <a:endCxn id="1459171155" idx="0"/>
          </p:cNvCxnSpPr>
          <p:nvPr/>
        </p:nvCxnSpPr>
        <p:spPr bwMode="auto">
          <a:xfrm rot="5399942" flipH="0" flipV="0">
            <a:off x="8602881" y="2326876"/>
            <a:ext cx="635855" cy="0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76717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171155" name=""/>
          <p:cNvSpPr/>
          <p:nvPr/>
        </p:nvSpPr>
        <p:spPr bwMode="auto">
          <a:xfrm flipH="0" flipV="0">
            <a:off x="8492771" y="2644804"/>
            <a:ext cx="856074" cy="841527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900" i="1">
                <a:solidFill>
                  <a:schemeClr val="tx1"/>
                </a:solidFill>
              </a:rPr>
              <a:t>CSV alignement Wikidata</a:t>
            </a:r>
            <a:endParaRPr sz="1000" i="1">
              <a:solidFill>
                <a:schemeClr val="tx1"/>
              </a:solidFill>
            </a:endParaRPr>
          </a:p>
        </p:txBody>
      </p:sp>
      <p:cxnSp>
        <p:nvCxnSpPr>
          <p:cNvPr id="1193921083" name=""/>
          <p:cNvCxnSpPr>
            <a:cxnSpLocks/>
            <a:stCxn id="1459171155" idx="2"/>
            <a:endCxn id="1326961744" idx="3"/>
          </p:cNvCxnSpPr>
          <p:nvPr/>
        </p:nvCxnSpPr>
        <p:spPr bwMode="auto">
          <a:xfrm rot="5399942" flipH="0" flipV="0">
            <a:off x="8235978" y="3298906"/>
            <a:ext cx="497405" cy="872258"/>
          </a:xfrm>
          <a:prstGeom prst="bentConnector2">
            <a:avLst/>
          </a:prstGeom>
          <a:ln w="28575" cap="flat" cmpd="sng" algn="ctr">
            <a:solidFill>
              <a:srgbClr val="76717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1596131" name=""/>
          <p:cNvSpPr/>
          <p:nvPr/>
        </p:nvSpPr>
        <p:spPr bwMode="auto">
          <a:xfrm flipH="0" flipV="0">
            <a:off x="9606920" y="2644804"/>
            <a:ext cx="856074" cy="919944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900" i="1">
                <a:solidFill>
                  <a:schemeClr val="tx1"/>
                </a:solidFill>
              </a:rPr>
              <a:t>CSV alignement Wikidata autres référentiels</a:t>
            </a:r>
            <a:endParaRPr sz="1000" i="1">
              <a:solidFill>
                <a:schemeClr val="tx1"/>
              </a:solidFill>
            </a:endParaRPr>
          </a:p>
        </p:txBody>
      </p:sp>
      <p:cxnSp>
        <p:nvCxnSpPr>
          <p:cNvPr id="1292241907" name=""/>
          <p:cNvCxnSpPr>
            <a:cxnSpLocks/>
            <a:stCxn id="1821596131" idx="2"/>
            <a:endCxn id="1326961744" idx="3"/>
          </p:cNvCxnSpPr>
          <p:nvPr/>
        </p:nvCxnSpPr>
        <p:spPr bwMode="auto">
          <a:xfrm rot="5399942" flipH="0" flipV="0">
            <a:off x="8832260" y="2781041"/>
            <a:ext cx="418986" cy="1986405"/>
          </a:xfrm>
          <a:prstGeom prst="bentConnector2">
            <a:avLst/>
          </a:prstGeom>
          <a:ln w="28575" cap="flat" cmpd="sng" algn="ctr">
            <a:solidFill>
              <a:srgbClr val="76717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8468553" name=""/>
          <p:cNvSpPr/>
          <p:nvPr/>
        </p:nvSpPr>
        <p:spPr bwMode="auto">
          <a:xfrm flipH="0" flipV="0">
            <a:off x="636000" y="823194"/>
            <a:ext cx="2293398" cy="398773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43739E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/>
          <a:p>
            <a:pPr>
              <a:defRPr/>
            </a:pPr>
            <a:r>
              <a:rPr b="1">
                <a:solidFill>
                  <a:schemeClr val="tx1"/>
                </a:solidFill>
              </a:rPr>
              <a:t>Récupération des données</a:t>
            </a:r>
            <a:endParaRPr b="1">
              <a:solidFill>
                <a:schemeClr val="tx1"/>
              </a:solidFill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>
                <a:solidFill>
                  <a:schemeClr val="tx1"/>
                </a:solidFill>
              </a:rPr>
              <a:t>En fonction des référentiels, les données peuvent être récupérées soit :</a:t>
            </a:r>
            <a:endParaRPr sz="1200" b="0">
              <a:solidFill>
                <a:schemeClr val="tx1"/>
              </a:solidFill>
            </a:endParaRPr>
          </a:p>
          <a:p>
            <a:pPr>
              <a:defRPr/>
            </a:pPr>
            <a:endParaRPr sz="1200" b="0">
              <a:solidFill>
                <a:schemeClr val="tx1"/>
              </a:solidFill>
            </a:endParaRPr>
          </a:p>
          <a:p>
            <a:pPr marL="217793" indent="-217793">
              <a:buFont typeface="Arial"/>
              <a:buAutoNum type="arabicPeriod"/>
              <a:defRPr/>
            </a:pPr>
            <a:r>
              <a:rPr sz="1200" b="0">
                <a:solidFill>
                  <a:schemeClr val="tx1"/>
                </a:solidFill>
              </a:rPr>
              <a:t>par un script bash qui va télécharger, pré-traiter, éventuellement convertir les fichiers (LCSH, Rameau, BNE, Calenda)</a:t>
            </a:r>
            <a:endParaRPr sz="1200" b="0">
              <a:solidFill>
                <a:schemeClr val="tx1"/>
              </a:solidFill>
            </a:endParaRPr>
          </a:p>
          <a:p>
            <a:pPr marL="217793" indent="-217793">
              <a:buFont typeface="Arial"/>
              <a:buAutoNum type="arabicPeriod"/>
              <a:defRPr/>
            </a:pPr>
            <a:r>
              <a:rPr sz="1200" b="0">
                <a:solidFill>
                  <a:schemeClr val="tx1"/>
                </a:solidFill>
              </a:rPr>
              <a:t>Par un script python d’appel d’API custom (Geonames)</a:t>
            </a:r>
            <a:endParaRPr sz="1200" b="0">
              <a:solidFill>
                <a:schemeClr val="tx1"/>
              </a:solidFill>
            </a:endParaRPr>
          </a:p>
          <a:p>
            <a:pPr marL="217793" indent="-217793">
              <a:buFont typeface="Arial"/>
              <a:buAutoNum type="arabicPeriod"/>
              <a:defRPr/>
            </a:pPr>
            <a:r>
              <a:rPr sz="1200" b="0">
                <a:solidFill>
                  <a:schemeClr val="tx1"/>
                </a:solidFill>
              </a:rPr>
              <a:t>Manuellement en téléchargeant un fichier</a:t>
            </a:r>
            <a:endParaRPr sz="1200" b="0"/>
          </a:p>
        </p:txBody>
      </p:sp>
      <p:sp>
        <p:nvSpPr>
          <p:cNvPr id="1068312729" name=""/>
          <p:cNvSpPr/>
          <p:nvPr/>
        </p:nvSpPr>
        <p:spPr bwMode="auto">
          <a:xfrm flipH="0" flipV="0">
            <a:off x="3988059" y="847544"/>
            <a:ext cx="2570824" cy="398773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43739E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/>
          <a:p>
            <a:pPr>
              <a:defRPr/>
            </a:pPr>
            <a:r>
              <a:rPr b="1">
                <a:solidFill>
                  <a:schemeClr val="tx1"/>
                </a:solidFill>
              </a:rPr>
              <a:t>Nettoyage structurel des données</a:t>
            </a:r>
            <a:endParaRPr b="1">
              <a:solidFill>
                <a:schemeClr val="tx1"/>
              </a:solidFill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>
                <a:solidFill>
                  <a:schemeClr val="tx1"/>
                </a:solidFill>
              </a:rPr>
              <a:t>Certains référentiels peuvent nécessité un nettoyage structurel massif, par exemple :</a:t>
            </a:r>
            <a:endParaRPr sz="1200" b="0">
              <a:solidFill>
                <a:schemeClr val="tx1"/>
              </a:solidFill>
            </a:endParaRPr>
          </a:p>
          <a:p>
            <a:pPr>
              <a:defRPr/>
            </a:pPr>
            <a:endParaRPr sz="1200" b="0"/>
          </a:p>
          <a:p>
            <a:pPr marL="217793" indent="-217793">
              <a:buFont typeface="Arial"/>
              <a:buChar char="–"/>
              <a:defRPr/>
            </a:pPr>
            <a:r>
              <a:rPr sz="1200" b="0">
                <a:solidFill>
                  <a:schemeClr val="tx1"/>
                </a:solidFill>
              </a:rPr>
              <a:t>Suppression des concepts coordonnées (LCSH, Rameau, BNE)</a:t>
            </a:r>
            <a:endParaRPr sz="1200" b="0">
              <a:solidFill>
                <a:schemeClr val="tx1"/>
              </a:solidFill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200" b="0">
                <a:solidFill>
                  <a:schemeClr val="tx1"/>
                </a:solidFill>
              </a:rPr>
              <a:t>Conservation uniquement d’un certain ConceptScheme (BNE)</a:t>
            </a:r>
            <a:endParaRPr sz="1200" b="0">
              <a:solidFill>
                <a:schemeClr val="tx1"/>
              </a:solidFill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200" b="0">
                <a:solidFill>
                  <a:schemeClr val="tx1"/>
                </a:solidFill>
              </a:rPr>
              <a:t>...</a:t>
            </a:r>
            <a:endParaRPr sz="1200" b="0">
              <a:solidFill>
                <a:schemeClr val="tx1"/>
              </a:solidFill>
            </a:endParaRPr>
          </a:p>
          <a:p>
            <a:pPr marL="217793" indent="-217793">
              <a:buFont typeface="Arial"/>
              <a:buChar char="–"/>
              <a:defRPr/>
            </a:pPr>
            <a:endParaRPr sz="1200" b="0"/>
          </a:p>
          <a:p>
            <a:pPr>
              <a:defRPr/>
            </a:pPr>
            <a:r>
              <a:rPr sz="1200" b="0">
                <a:solidFill>
                  <a:schemeClr val="tx1"/>
                </a:solidFill>
              </a:rPr>
              <a:t>Ce nettoyage s’effectue à partir de requêtes SPARQL</a:t>
            </a:r>
            <a:endParaRPr sz="1200" b="0"/>
          </a:p>
        </p:txBody>
      </p:sp>
      <p:sp>
        <p:nvSpPr>
          <p:cNvPr id="1183211704" name=""/>
          <p:cNvSpPr/>
          <p:nvPr/>
        </p:nvSpPr>
        <p:spPr bwMode="auto">
          <a:xfrm flipH="0" flipV="0">
            <a:off x="7710021" y="827287"/>
            <a:ext cx="2570824" cy="398773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43739E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/>
          <a:p>
            <a:pPr>
              <a:defRPr/>
            </a:pPr>
            <a:r>
              <a:rPr b="1">
                <a:solidFill>
                  <a:schemeClr val="tx1"/>
                </a:solidFill>
              </a:rPr>
              <a:t>Analyse </a:t>
            </a:r>
            <a:endParaRPr b="1">
              <a:solidFill>
                <a:schemeClr val="tx1"/>
              </a:solidFill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Avant l’intégration, le référentiel est analysé pour déterminer quels concepts conserver et quels concept supprimer. L’analyse s’effectue avec plusieurs algorithmes.</a:t>
            </a:r>
            <a:endParaRPr lang="fr-FR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fr-FR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Les algorithmes peuvent lire des fichiers de travail temporaires produits lors de l’intégration des autres référentiels.</a:t>
            </a:r>
            <a:endParaRPr lang="fr-FR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Le résultat des algorithmes est consolidé dans une colonne de décision finale.</a:t>
            </a:r>
            <a:endParaRPr lang="fr-FR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Le résultat de l’analyse est un rapport Excel qu’un humain peut consulter.</a:t>
            </a:r>
            <a:endParaRPr lang="fr-FR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fr-FR"/>
          </a:p>
        </p:txBody>
      </p:sp>
      <p:sp>
        <p:nvSpPr>
          <p:cNvPr id="344245950" name=""/>
          <p:cNvSpPr/>
          <p:nvPr/>
        </p:nvSpPr>
        <p:spPr bwMode="auto">
          <a:xfrm rot="0" flipH="0" flipV="0">
            <a:off x="2753694" y="642868"/>
            <a:ext cx="351406" cy="360654"/>
          </a:xfrm>
          <a:prstGeom prst="octagon">
            <a:avLst>
              <a:gd name="adj" fmla="val 29289"/>
            </a:avLst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chemeClr val="accent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8000" tIns="18000" rIns="18000" bIns="18000" numCol="1" spcCol="0" rtlCol="0" fromWordArt="0" anchor="t" anchorCtr="0" forceAA="0" upright="0" compatLnSpc="0"/>
          <a:p>
            <a:pPr algn="ctr">
              <a:defRPr/>
            </a:pPr>
            <a:r>
              <a:rPr sz="1400" b="1">
                <a:solidFill>
                  <a:schemeClr val="tx1"/>
                </a:solidFill>
              </a:rPr>
              <a:t>1</a:t>
            </a:r>
            <a:endParaRPr sz="1400" b="1">
              <a:solidFill>
                <a:schemeClr val="tx1"/>
              </a:solidFill>
            </a:endParaRPr>
          </a:p>
        </p:txBody>
      </p:sp>
      <p:sp>
        <p:nvSpPr>
          <p:cNvPr id="183904404" name=""/>
          <p:cNvSpPr/>
          <p:nvPr/>
        </p:nvSpPr>
        <p:spPr bwMode="auto">
          <a:xfrm rot="0" flipH="0" flipV="0">
            <a:off x="6383181" y="646961"/>
            <a:ext cx="351405" cy="360653"/>
          </a:xfrm>
          <a:prstGeom prst="octagon">
            <a:avLst>
              <a:gd name="adj" fmla="val 29289"/>
            </a:avLst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chemeClr val="accent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8000" tIns="18000" rIns="18000" bIns="18000" numCol="1" spcCol="0" rtlCol="0" fromWordArt="0" anchor="t" anchorCtr="0" forceAA="0" upright="0" compatLnSpc="0"/>
          <a:p>
            <a:pPr algn="ctr">
              <a:defRPr/>
            </a:pPr>
            <a:r>
              <a:rPr sz="1400" b="1">
                <a:solidFill>
                  <a:schemeClr val="tx1"/>
                </a:solidFill>
              </a:rPr>
              <a:t>2</a:t>
            </a:r>
            <a:endParaRPr sz="1400" b="1">
              <a:solidFill>
                <a:schemeClr val="tx1"/>
              </a:solidFill>
            </a:endParaRPr>
          </a:p>
        </p:txBody>
      </p:sp>
      <p:sp>
        <p:nvSpPr>
          <p:cNvPr id="169557779" name=""/>
          <p:cNvSpPr/>
          <p:nvPr/>
        </p:nvSpPr>
        <p:spPr bwMode="auto">
          <a:xfrm rot="0" flipH="0" flipV="0">
            <a:off x="10151376" y="646961"/>
            <a:ext cx="351405" cy="360653"/>
          </a:xfrm>
          <a:prstGeom prst="octagon">
            <a:avLst>
              <a:gd name="adj" fmla="val 29289"/>
            </a:avLst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chemeClr val="accent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8000" tIns="18000" rIns="18000" bIns="18000" numCol="1" spcCol="0" rtlCol="0" fromWordArt="0" anchor="t" anchorCtr="0" forceAA="0" upright="0" compatLnSpc="0"/>
          <a:p>
            <a:pPr algn="ctr">
              <a:defRPr/>
            </a:pPr>
            <a:r>
              <a:rPr sz="1400" b="1">
                <a:solidFill>
                  <a:schemeClr val="tx1"/>
                </a:solidFill>
              </a:rPr>
              <a:t>3</a:t>
            </a:r>
            <a:endParaRPr sz="1400" b="1">
              <a:solidFill>
                <a:schemeClr val="tx1"/>
              </a:solidFill>
            </a:endParaRPr>
          </a:p>
        </p:txBody>
      </p:sp>
      <p:pic>
        <p:nvPicPr>
          <p:cNvPr id="159751115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711405" y="2444231"/>
            <a:ext cx="753843" cy="753843"/>
          </a:xfrm>
          <a:prstGeom prst="rect">
            <a:avLst/>
          </a:prstGeom>
        </p:spPr>
      </p:pic>
      <p:pic>
        <p:nvPicPr>
          <p:cNvPr id="46156161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064505" y="2307915"/>
            <a:ext cx="841526" cy="841526"/>
          </a:xfrm>
          <a:prstGeom prst="rect">
            <a:avLst/>
          </a:prstGeom>
        </p:spPr>
      </p:pic>
      <p:sp>
        <p:nvSpPr>
          <p:cNvPr id="1430847011" name=""/>
          <p:cNvSpPr txBox="1"/>
          <p:nvPr/>
        </p:nvSpPr>
        <p:spPr bwMode="auto">
          <a:xfrm flipH="0" flipV="0">
            <a:off x="3132844" y="3240905"/>
            <a:ext cx="743045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data RDF</a:t>
            </a:r>
            <a:endParaRPr sz="1000"/>
          </a:p>
        </p:txBody>
      </p:sp>
      <p:sp>
        <p:nvSpPr>
          <p:cNvPr id="385528500" name=""/>
          <p:cNvSpPr/>
          <p:nvPr/>
        </p:nvSpPr>
        <p:spPr bwMode="auto">
          <a:xfrm rot="0" flipH="0" flipV="0">
            <a:off x="2910901" y="2603837"/>
            <a:ext cx="307205" cy="3421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9977586" name=""/>
          <p:cNvSpPr/>
          <p:nvPr/>
        </p:nvSpPr>
        <p:spPr bwMode="auto">
          <a:xfrm rot="0" flipH="0" flipV="0">
            <a:off x="3756870" y="2585158"/>
            <a:ext cx="307204" cy="3421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5464329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712486" y="2316795"/>
            <a:ext cx="841525" cy="841525"/>
          </a:xfrm>
          <a:prstGeom prst="rect">
            <a:avLst/>
          </a:prstGeom>
        </p:spPr>
      </p:pic>
      <p:sp>
        <p:nvSpPr>
          <p:cNvPr id="920098839" name=""/>
          <p:cNvSpPr txBox="1"/>
          <p:nvPr/>
        </p:nvSpPr>
        <p:spPr bwMode="auto">
          <a:xfrm flipH="0" flipV="0">
            <a:off x="6782027" y="3249783"/>
            <a:ext cx="746644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data RDF nettoyée</a:t>
            </a:r>
            <a:endParaRPr sz="1000"/>
          </a:p>
        </p:txBody>
      </p:sp>
      <p:sp>
        <p:nvSpPr>
          <p:cNvPr id="1885027881" name=""/>
          <p:cNvSpPr/>
          <p:nvPr/>
        </p:nvSpPr>
        <p:spPr bwMode="auto">
          <a:xfrm rot="0" flipH="0" flipV="0">
            <a:off x="6558885" y="2612719"/>
            <a:ext cx="307204" cy="3421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4784537" name=""/>
          <p:cNvSpPr/>
          <p:nvPr/>
        </p:nvSpPr>
        <p:spPr bwMode="auto">
          <a:xfrm rot="0" flipH="0" flipV="0">
            <a:off x="7404851" y="2594039"/>
            <a:ext cx="307204" cy="3421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954555" name=""/>
          <p:cNvSpPr/>
          <p:nvPr/>
        </p:nvSpPr>
        <p:spPr bwMode="auto">
          <a:xfrm rot="0" flipH="0" flipV="0">
            <a:off x="10195578" y="2650075"/>
            <a:ext cx="307204" cy="3421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9150872" name=""/>
          <p:cNvSpPr txBox="1"/>
          <p:nvPr/>
        </p:nvSpPr>
        <p:spPr bwMode="auto">
          <a:xfrm flipH="0" flipV="0">
            <a:off x="10711405" y="3249783"/>
            <a:ext cx="753844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Rapport d’analyse</a:t>
            </a:r>
            <a:endParaRPr sz="1000"/>
          </a:p>
        </p:txBody>
      </p:sp>
      <p:pic>
        <p:nvPicPr>
          <p:cNvPr id="197080036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504997" y="4932973"/>
            <a:ext cx="573783" cy="573783"/>
          </a:xfrm>
          <a:prstGeom prst="rect">
            <a:avLst/>
          </a:prstGeom>
        </p:spPr>
      </p:pic>
      <p:pic>
        <p:nvPicPr>
          <p:cNvPr id="191470709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657396" y="5085372"/>
            <a:ext cx="573783" cy="573783"/>
          </a:xfrm>
          <a:prstGeom prst="rect">
            <a:avLst/>
          </a:prstGeom>
        </p:spPr>
      </p:pic>
      <p:pic>
        <p:nvPicPr>
          <p:cNvPr id="164246484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809795" y="5237772"/>
            <a:ext cx="573783" cy="573783"/>
          </a:xfrm>
          <a:prstGeom prst="rect">
            <a:avLst/>
          </a:prstGeom>
        </p:spPr>
      </p:pic>
      <p:sp>
        <p:nvSpPr>
          <p:cNvPr id="839811501" name=""/>
          <p:cNvSpPr txBox="1"/>
          <p:nvPr/>
        </p:nvSpPr>
        <p:spPr bwMode="auto">
          <a:xfrm flipH="0" flipV="0">
            <a:off x="8474531" y="5944986"/>
            <a:ext cx="1041804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Fichiers de travail</a:t>
            </a:r>
            <a:endParaRPr sz="1000"/>
          </a:p>
        </p:txBody>
      </p:sp>
      <p:sp>
        <p:nvSpPr>
          <p:cNvPr id="1391841092" name=""/>
          <p:cNvSpPr/>
          <p:nvPr/>
        </p:nvSpPr>
        <p:spPr bwMode="auto">
          <a:xfrm rot="16199969" flipH="0" flipV="0">
            <a:off x="8772007" y="4639848"/>
            <a:ext cx="307203" cy="3421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865453" name=""/>
          <p:cNvSpPr/>
          <p:nvPr/>
        </p:nvSpPr>
        <p:spPr bwMode="auto">
          <a:xfrm flipH="0" flipV="0">
            <a:off x="3988059" y="5219865"/>
            <a:ext cx="2570823" cy="1548784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43739E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/>
          <a:p>
            <a:pPr>
              <a:defRPr/>
            </a:pPr>
            <a:r>
              <a:rPr b="1">
                <a:solidFill>
                  <a:schemeClr val="tx1"/>
                </a:solidFill>
              </a:rPr>
              <a:t>Alignement Wikidata</a:t>
            </a:r>
            <a:endParaRPr b="1">
              <a:solidFill>
                <a:schemeClr val="tx1"/>
              </a:solidFill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>
                <a:solidFill>
                  <a:schemeClr val="tx1"/>
                </a:solidFill>
              </a:rPr>
              <a:t>Pour améliorer la détection de doublons, il peut être nécessaire de faire un alignement du référentiel avec Wikidata, s’il n’est pas aligné</a:t>
            </a:r>
            <a:endParaRPr sz="1200" b="0">
              <a:solidFill>
                <a:schemeClr val="tx1"/>
              </a:solidFill>
            </a:endParaRPr>
          </a:p>
        </p:txBody>
      </p:sp>
      <p:pic>
        <p:nvPicPr>
          <p:cNvPr id="395366012" name="Image 28"/>
          <p:cNvPicPr>
            <a:picLocks noChangeAspect="1" noChangeArrowheads="1"/>
          </p:cNvPicPr>
          <p:nvPr/>
        </p:nvPicPr>
        <p:blipFill>
          <a:blip r:embed="rId6"/>
          <a:stretch/>
        </p:blipFill>
        <p:spPr bwMode="auto">
          <a:xfrm flipH="0" flipV="0">
            <a:off x="3374512" y="6143285"/>
            <a:ext cx="535959" cy="5347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5908011" name=""/>
          <p:cNvCxnSpPr>
            <a:cxnSpLocks/>
            <a:stCxn id="461561616" idx="2"/>
            <a:endCxn id="1880865453" idx="1"/>
          </p:cNvCxnSpPr>
          <p:nvPr/>
        </p:nvCxnSpPr>
        <p:spPr bwMode="auto">
          <a:xfrm rot="5399977" flipH="0" flipV="1">
            <a:off x="2314256" y="4320453"/>
            <a:ext cx="2844816" cy="502789"/>
          </a:xfrm>
          <a:prstGeom prst="bentConnector2">
            <a:avLst/>
          </a:prstGeom>
          <a:ln w="28575" cap="flat" cmpd="sng" algn="ctr">
            <a:solidFill>
              <a:srgbClr val="767171"/>
            </a:solidFill>
            <a:prstDash val="sysDash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330463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716927" y="5491181"/>
            <a:ext cx="841525" cy="841525"/>
          </a:xfrm>
          <a:prstGeom prst="rect">
            <a:avLst/>
          </a:prstGeom>
        </p:spPr>
      </p:pic>
      <p:sp>
        <p:nvSpPr>
          <p:cNvPr id="581406122" name=""/>
          <p:cNvSpPr/>
          <p:nvPr/>
        </p:nvSpPr>
        <p:spPr bwMode="auto">
          <a:xfrm rot="0" flipH="0" flipV="0">
            <a:off x="6557682" y="5749745"/>
            <a:ext cx="307203" cy="3421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167610" name=""/>
          <p:cNvSpPr txBox="1"/>
          <p:nvPr/>
        </p:nvSpPr>
        <p:spPr bwMode="auto">
          <a:xfrm flipH="0" flipV="0">
            <a:off x="6712486" y="6410676"/>
            <a:ext cx="928713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alignement Wikidata</a:t>
            </a:r>
            <a:endParaRPr sz="1000"/>
          </a:p>
        </p:txBody>
      </p:sp>
      <p:cxnSp>
        <p:nvCxnSpPr>
          <p:cNvPr id="634655329" name=""/>
          <p:cNvCxnSpPr>
            <a:cxnSpLocks/>
            <a:stCxn id="953304633" idx="0"/>
            <a:endCxn id="454643295" idx="2"/>
          </p:cNvCxnSpPr>
          <p:nvPr/>
        </p:nvCxnSpPr>
        <p:spPr bwMode="auto">
          <a:xfrm rot="16199969" flipH="0" flipV="1">
            <a:off x="5969039" y="4324750"/>
            <a:ext cx="2332861" cy="0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767171"/>
            </a:solidFill>
            <a:prstDash val="sysDash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8310483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94059" y="3225921"/>
            <a:ext cx="753842" cy="753842"/>
          </a:xfrm>
          <a:prstGeom prst="rect">
            <a:avLst/>
          </a:prstGeom>
        </p:spPr>
      </p:pic>
      <p:sp>
        <p:nvSpPr>
          <p:cNvPr id="1886462599" name=""/>
          <p:cNvSpPr txBox="1"/>
          <p:nvPr/>
        </p:nvSpPr>
        <p:spPr bwMode="auto">
          <a:xfrm flipH="0" flipV="0">
            <a:off x="394059" y="4031474"/>
            <a:ext cx="754203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Rapport d’analyse</a:t>
            </a:r>
            <a:endParaRPr sz="1000"/>
          </a:p>
        </p:txBody>
      </p:sp>
      <p:sp>
        <p:nvSpPr>
          <p:cNvPr id="40375117" name=""/>
          <p:cNvSpPr/>
          <p:nvPr/>
        </p:nvSpPr>
        <p:spPr bwMode="auto">
          <a:xfrm rot="0" flipH="0" flipV="0">
            <a:off x="1202822" y="3431764"/>
            <a:ext cx="1116071" cy="3421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60506929" name="Image 28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 flipH="0" flipV="0">
            <a:off x="1444115" y="3335452"/>
            <a:ext cx="535959" cy="534780"/>
          </a:xfrm>
          <a:prstGeom prst="rect">
            <a:avLst/>
          </a:prstGeom>
          <a:noFill/>
          <a:ln>
            <a:noFill/>
          </a:ln>
        </p:spPr>
      </p:pic>
      <p:sp>
        <p:nvSpPr>
          <p:cNvPr id="1980084990" name=""/>
          <p:cNvSpPr/>
          <p:nvPr/>
        </p:nvSpPr>
        <p:spPr bwMode="auto">
          <a:xfrm flipH="0" flipV="0">
            <a:off x="475445" y="196176"/>
            <a:ext cx="2570823" cy="2434813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43739E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/>
          <a:p>
            <a:pPr>
              <a:defRPr/>
            </a:pPr>
            <a:r>
              <a:rPr b="1">
                <a:solidFill>
                  <a:schemeClr val="tx1"/>
                </a:solidFill>
              </a:rPr>
              <a:t>Validation du choix pour chaque concept</a:t>
            </a:r>
            <a:endParaRPr b="1">
              <a:solidFill>
                <a:schemeClr val="tx1"/>
              </a:solidFill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Un validateur humain, relit et au besoin modifie la décision à prendre pour chaque concept :</a:t>
            </a:r>
            <a:endParaRPr lang="fr-FR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A intégrer</a:t>
            </a:r>
            <a:endParaRPr lang="fr-FR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A exclure</a:t>
            </a:r>
            <a:endParaRPr lang="fr-FR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17793" indent="-217793">
              <a:buFont typeface="Arial"/>
              <a:buChar char="–"/>
              <a:defRPr/>
            </a:pPr>
            <a:endParaRPr lang="fr-FR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Le résultat final est un tableau à 2 colonnes : URI du concept, et décision</a:t>
            </a:r>
            <a:endParaRPr lang="fr-FR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fr-FR"/>
          </a:p>
        </p:txBody>
      </p:sp>
      <p:graphicFrame>
        <p:nvGraphicFramePr>
          <p:cNvPr id="93112595" name=""/>
          <p:cNvGraphicFramePr>
            <a:graphicFrameLocks xmlns:a="http://schemas.openxmlformats.org/drawingml/2006/main"/>
          </p:cNvGraphicFramePr>
          <p:nvPr/>
        </p:nvGraphicFramePr>
        <p:xfrm>
          <a:off x="2400076" y="2949482"/>
          <a:ext cx="1913429" cy="1456453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88152"/>
                <a:gridCol w="1112576"/>
              </a:tblGrid>
              <a:tr h="284926">
                <a:tc>
                  <a:txBody>
                    <a:bodyPr/>
                    <a:p>
                      <a:pPr>
                        <a:defRPr/>
                      </a:pPr>
                      <a:r>
                        <a:rPr sz="1000"/>
                        <a:t>URI</a:t>
                      </a:r>
                      <a:endParaRPr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000"/>
                        <a:t>Décision</a:t>
                      </a:r>
                      <a:endParaRPr sz="1000"/>
                    </a:p>
                  </a:txBody>
                  <a:tcPr/>
                </a:tc>
              </a:tr>
              <a:tr h="304049">
                <a:tc>
                  <a:txBody>
                    <a:bodyPr/>
                    <a:p>
                      <a:pPr>
                        <a:defRPr/>
                      </a:pPr>
                      <a:r>
                        <a:rPr sz="1000"/>
                        <a:t>http://...#A</a:t>
                      </a:r>
                      <a:endParaRPr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000"/>
                        <a:t>A EXCLURE</a:t>
                      </a:r>
                      <a:endParaRPr sz="1000"/>
                    </a:p>
                  </a:txBody>
                  <a:tcPr/>
                </a:tc>
              </a:tr>
              <a:tr h="284926"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0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http://...#B</a:t>
                      </a:r>
                      <a:endParaRPr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0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EXCLURE</a:t>
                      </a:r>
                      <a:endParaRPr sz="1000"/>
                    </a:p>
                  </a:txBody>
                  <a:tcPr/>
                </a:tc>
              </a:tr>
              <a:tr h="284926"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0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http://...#C</a:t>
                      </a:r>
                      <a:endParaRPr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000"/>
                        <a:t>A INCLURE</a:t>
                      </a:r>
                      <a:endParaRPr sz="1000"/>
                    </a:p>
                  </a:txBody>
                  <a:tcPr/>
                </a:tc>
              </a:tr>
              <a:tr h="284926"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0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http://...#D</a:t>
                      </a:r>
                      <a:endParaRPr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0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EXCLURE</a:t>
                      </a:r>
                      <a:endParaRPr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65055610" name=""/>
          <p:cNvSpPr/>
          <p:nvPr/>
        </p:nvSpPr>
        <p:spPr bwMode="auto">
          <a:xfrm flipH="0" flipV="0">
            <a:off x="4675507" y="1769955"/>
            <a:ext cx="2570823" cy="398773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43739E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/>
          <a:p>
            <a:pPr>
              <a:defRPr/>
            </a:pPr>
            <a:r>
              <a:rPr b="1">
                <a:solidFill>
                  <a:schemeClr val="tx1"/>
                </a:solidFill>
              </a:rPr>
              <a:t>Intégration du référentiel</a:t>
            </a:r>
            <a:endParaRPr b="1">
              <a:solidFill>
                <a:schemeClr val="tx1"/>
              </a:solidFill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Le fichier de données du référentiel est intégré sur la base du rapport d’analyse relu par un validateur.</a:t>
            </a:r>
            <a:endParaRPr lang="fr-FR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fr-FR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Les concepts marqués « A EXCLURE » sont enlevés du fichier</a:t>
            </a:r>
            <a:endParaRPr lang="fr-FR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Des fichiers temporaires de travail sont créés. Ces fichiers temporaires de travail servent de base au fonctionnement des algorithmes pour l’analyse des référentiels suivants :</a:t>
            </a:r>
            <a:endParaRPr lang="fr-FR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17843" lvl="1" indent="-217793">
              <a:buFont typeface="Arial"/>
              <a:buChar char="–"/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Tableau des alignements</a:t>
            </a:r>
            <a:endParaRPr lang="fr-FR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17843" lvl="1" indent="-217793">
              <a:buFont typeface="Arial"/>
              <a:buChar char="–"/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Extraction des libellés</a:t>
            </a:r>
            <a:endParaRPr lang="fr-FR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17843" lvl="1" indent="-217793">
              <a:buFont typeface="Arial"/>
              <a:buChar char="–"/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Etc...</a:t>
            </a:r>
            <a:endParaRPr lang="fr-FR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fr-FR"/>
          </a:p>
        </p:txBody>
      </p:sp>
      <p:pic>
        <p:nvPicPr>
          <p:cNvPr id="124969789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2784477" y="4626396"/>
            <a:ext cx="841524" cy="841524"/>
          </a:xfrm>
          <a:prstGeom prst="rect">
            <a:avLst/>
          </a:prstGeom>
        </p:spPr>
      </p:pic>
      <p:sp>
        <p:nvSpPr>
          <p:cNvPr id="863038404" name=""/>
          <p:cNvSpPr txBox="1"/>
          <p:nvPr/>
        </p:nvSpPr>
        <p:spPr bwMode="auto">
          <a:xfrm flipH="0" flipV="0">
            <a:off x="2852817" y="5559386"/>
            <a:ext cx="747003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data RDF nettoyée</a:t>
            </a:r>
            <a:endParaRPr sz="1000"/>
          </a:p>
        </p:txBody>
      </p:sp>
      <p:sp>
        <p:nvSpPr>
          <p:cNvPr id="915448450" name=""/>
          <p:cNvSpPr/>
          <p:nvPr/>
        </p:nvSpPr>
        <p:spPr bwMode="auto">
          <a:xfrm rot="0" flipH="0" flipV="0">
            <a:off x="3626003" y="4876080"/>
            <a:ext cx="1145788" cy="3421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512292" name=""/>
          <p:cNvSpPr/>
          <p:nvPr/>
        </p:nvSpPr>
        <p:spPr bwMode="auto">
          <a:xfrm rot="0" flipH="0" flipV="0">
            <a:off x="4313505" y="3429000"/>
            <a:ext cx="534148" cy="3421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7138561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488647" y="3172655"/>
            <a:ext cx="841524" cy="841524"/>
          </a:xfrm>
          <a:prstGeom prst="rect">
            <a:avLst/>
          </a:prstGeom>
        </p:spPr>
      </p:pic>
      <p:sp>
        <p:nvSpPr>
          <p:cNvPr id="178871799" name=""/>
          <p:cNvSpPr/>
          <p:nvPr/>
        </p:nvSpPr>
        <p:spPr bwMode="auto">
          <a:xfrm rot="0" flipH="0" flipV="0">
            <a:off x="7179427" y="3410321"/>
            <a:ext cx="534147" cy="3421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9457497" name=""/>
          <p:cNvSpPr txBox="1"/>
          <p:nvPr/>
        </p:nvSpPr>
        <p:spPr bwMode="auto">
          <a:xfrm flipH="0" flipV="0">
            <a:off x="7441282" y="4131436"/>
            <a:ext cx="1034245" cy="548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données RDF du référentiel intégré</a:t>
            </a:r>
            <a:endParaRPr sz="1000"/>
          </a:p>
        </p:txBody>
      </p:sp>
      <p:pic>
        <p:nvPicPr>
          <p:cNvPr id="1373630127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7519113" y="4822796"/>
            <a:ext cx="573784" cy="573784"/>
          </a:xfrm>
          <a:prstGeom prst="rect">
            <a:avLst/>
          </a:prstGeom>
        </p:spPr>
      </p:pic>
      <p:pic>
        <p:nvPicPr>
          <p:cNvPr id="1338691874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7671512" y="4975195"/>
            <a:ext cx="573783" cy="573783"/>
          </a:xfrm>
          <a:prstGeom prst="rect">
            <a:avLst/>
          </a:prstGeom>
        </p:spPr>
      </p:pic>
      <p:pic>
        <p:nvPicPr>
          <p:cNvPr id="442759619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7823911" y="5127594"/>
            <a:ext cx="573783" cy="573783"/>
          </a:xfrm>
          <a:prstGeom prst="rect">
            <a:avLst/>
          </a:prstGeom>
        </p:spPr>
      </p:pic>
      <p:sp>
        <p:nvSpPr>
          <p:cNvPr id="1493602287" name=""/>
          <p:cNvSpPr/>
          <p:nvPr/>
        </p:nvSpPr>
        <p:spPr bwMode="auto">
          <a:xfrm rot="0" flipH="0" flipV="0">
            <a:off x="7137364" y="4919931"/>
            <a:ext cx="534147" cy="3421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6915247" name=""/>
          <p:cNvSpPr txBox="1"/>
          <p:nvPr/>
        </p:nvSpPr>
        <p:spPr bwMode="auto">
          <a:xfrm flipH="0" flipV="0">
            <a:off x="7488647" y="5834809"/>
            <a:ext cx="1041444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Fichiers de travail</a:t>
            </a:r>
            <a:endParaRPr sz="1000"/>
          </a:p>
        </p:txBody>
      </p:sp>
      <p:sp>
        <p:nvSpPr>
          <p:cNvPr id="1741318481" name=""/>
          <p:cNvSpPr/>
          <p:nvPr/>
        </p:nvSpPr>
        <p:spPr bwMode="auto">
          <a:xfrm rot="0" flipH="0" flipV="0">
            <a:off x="7095095" y="1589628"/>
            <a:ext cx="351405" cy="360653"/>
          </a:xfrm>
          <a:prstGeom prst="octagon">
            <a:avLst>
              <a:gd name="adj" fmla="val 29289"/>
            </a:avLst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chemeClr val="accent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8000" tIns="18000" rIns="18000" bIns="18000" numCol="1" spcCol="0" rtlCol="0" fromWordArt="0" anchor="t" anchorCtr="0" forceAA="0" upright="0" compatLnSpc="0"/>
          <a:p>
            <a:pPr algn="ctr">
              <a:defRPr/>
            </a:pPr>
            <a:r>
              <a:rPr sz="1400" b="1">
                <a:solidFill>
                  <a:schemeClr val="tx1"/>
                </a:solidFill>
              </a:rPr>
              <a:t>4</a:t>
            </a:r>
            <a:endParaRPr sz="1400" b="1">
              <a:solidFill>
                <a:schemeClr val="tx1"/>
              </a:solidFill>
            </a:endParaRPr>
          </a:p>
        </p:txBody>
      </p:sp>
      <p:pic>
        <p:nvPicPr>
          <p:cNvPr id="68234724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871549" y="699647"/>
            <a:ext cx="322498" cy="322498"/>
          </a:xfrm>
          <a:prstGeom prst="rect">
            <a:avLst/>
          </a:prstGeom>
        </p:spPr>
      </p:pic>
      <p:sp>
        <p:nvSpPr>
          <p:cNvPr id="1726081345" name=""/>
          <p:cNvSpPr txBox="1"/>
          <p:nvPr/>
        </p:nvSpPr>
        <p:spPr bwMode="auto">
          <a:xfrm flipH="0" flipV="0">
            <a:off x="7404438" y="1139083"/>
            <a:ext cx="1518575" cy="548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données RDF de tous les autres référentiels intégrés</a:t>
            </a:r>
            <a:endParaRPr sz="1000"/>
          </a:p>
        </p:txBody>
      </p:sp>
      <p:pic>
        <p:nvPicPr>
          <p:cNvPr id="176294912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564465" y="699647"/>
            <a:ext cx="344944" cy="344944"/>
          </a:xfrm>
          <a:prstGeom prst="rect">
            <a:avLst/>
          </a:prstGeom>
        </p:spPr>
      </p:pic>
      <p:pic>
        <p:nvPicPr>
          <p:cNvPr id="20197040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185147" y="699647"/>
            <a:ext cx="344944" cy="344944"/>
          </a:xfrm>
          <a:prstGeom prst="rect">
            <a:avLst/>
          </a:prstGeom>
        </p:spPr>
      </p:pic>
      <p:sp>
        <p:nvSpPr>
          <p:cNvPr id="365511940" name=""/>
          <p:cNvSpPr/>
          <p:nvPr/>
        </p:nvSpPr>
        <p:spPr bwMode="auto">
          <a:xfrm flipH="0" flipV="0">
            <a:off x="8697874" y="2691448"/>
            <a:ext cx="2570823" cy="1822787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43739E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/>
          <a:p>
            <a:pPr>
              <a:defRPr/>
            </a:pPr>
            <a:r>
              <a:rPr b="1">
                <a:solidFill>
                  <a:schemeClr val="tx1"/>
                </a:solidFill>
              </a:rPr>
              <a:t>Fusion des fichiers</a:t>
            </a:r>
            <a:endParaRPr b="1">
              <a:solidFill>
                <a:schemeClr val="tx1"/>
              </a:solidFill>
            </a:endParaRPr>
          </a:p>
          <a:p>
            <a:pPr>
              <a:defRPr/>
            </a:pPr>
            <a:endParaRPr/>
          </a:p>
          <a:p>
            <a:pPr marL="217792" lvl="0" indent="-217792">
              <a:buFont typeface="Arial"/>
              <a:buChar char="–"/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Les fichiers RDF résultants de l’intégration de tous les référentiels sont fusionnés en un seul</a:t>
            </a:r>
            <a:endParaRPr lang="fr-FR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fr-FR"/>
          </a:p>
        </p:txBody>
      </p:sp>
      <p:sp>
        <p:nvSpPr>
          <p:cNvPr id="1648172698" name=""/>
          <p:cNvSpPr/>
          <p:nvPr/>
        </p:nvSpPr>
        <p:spPr bwMode="auto">
          <a:xfrm rot="0" flipH="0" flipV="0">
            <a:off x="8163726" y="3431764"/>
            <a:ext cx="534147" cy="3421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5116236" name=""/>
          <p:cNvSpPr/>
          <p:nvPr/>
        </p:nvSpPr>
        <p:spPr bwMode="auto">
          <a:xfrm rot="3654634" flipH="0" flipV="0">
            <a:off x="8151959" y="2058400"/>
            <a:ext cx="1173141" cy="3421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991391" name=""/>
          <p:cNvSpPr/>
          <p:nvPr/>
        </p:nvSpPr>
        <p:spPr bwMode="auto">
          <a:xfrm rot="0" flipH="0" flipV="0">
            <a:off x="11092995" y="2478560"/>
            <a:ext cx="351405" cy="360653"/>
          </a:xfrm>
          <a:prstGeom prst="octagon">
            <a:avLst>
              <a:gd name="adj" fmla="val 29289"/>
            </a:avLst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chemeClr val="accent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8000" tIns="18000" rIns="18000" bIns="18000" numCol="1" spcCol="0" rtlCol="0" fromWordArt="0" anchor="t" anchorCtr="0" forceAA="0" upright="0" compatLnSpc="0"/>
          <a:p>
            <a:pPr algn="ctr">
              <a:defRPr/>
            </a:pPr>
            <a:r>
              <a:rPr sz="1400" b="1">
                <a:solidFill>
                  <a:schemeClr val="tx1"/>
                </a:solidFill>
              </a:rPr>
              <a:t>5</a:t>
            </a:r>
            <a:endParaRPr sz="1400" b="1">
              <a:solidFill>
                <a:schemeClr val="tx1"/>
              </a:solidFill>
            </a:endParaRPr>
          </a:p>
        </p:txBody>
      </p:sp>
      <p:pic>
        <p:nvPicPr>
          <p:cNvPr id="164380539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9562524" y="4859853"/>
            <a:ext cx="841524" cy="841524"/>
          </a:xfrm>
          <a:prstGeom prst="rect">
            <a:avLst/>
          </a:prstGeom>
        </p:spPr>
      </p:pic>
      <p:sp>
        <p:nvSpPr>
          <p:cNvPr id="332945946" name=""/>
          <p:cNvSpPr txBox="1"/>
          <p:nvPr/>
        </p:nvSpPr>
        <p:spPr bwMode="auto">
          <a:xfrm flipH="0" flipV="0">
            <a:off x="9465984" y="5955986"/>
            <a:ext cx="1039644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Fichier unique</a:t>
            </a:r>
            <a:endParaRPr sz="1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1182412" name=""/>
          <p:cNvSpPr/>
          <p:nvPr/>
        </p:nvSpPr>
        <p:spPr bwMode="auto">
          <a:xfrm flipH="0" flipV="0">
            <a:off x="694512" y="619587"/>
            <a:ext cx="1618324" cy="398773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43739E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« Prepare »</a:t>
            </a:r>
            <a:endParaRPr b="1" i="1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>
                <a:solidFill>
                  <a:schemeClr val="tx1"/>
                </a:solidFill>
              </a:rPr>
              <a:t>Scripts bash</a:t>
            </a:r>
            <a:endParaRPr/>
          </a:p>
        </p:txBody>
      </p:sp>
      <p:sp>
        <p:nvSpPr>
          <p:cNvPr id="1561098754" name=""/>
          <p:cNvSpPr/>
          <p:nvPr/>
        </p:nvSpPr>
        <p:spPr bwMode="auto">
          <a:xfrm flipH="0" flipV="0">
            <a:off x="840069" y="1405072"/>
            <a:ext cx="1327212" cy="49936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Download</a:t>
            </a:r>
            <a:endParaRPr/>
          </a:p>
        </p:txBody>
      </p:sp>
      <p:sp>
        <p:nvSpPr>
          <p:cNvPr id="962987184" name=""/>
          <p:cNvSpPr/>
          <p:nvPr/>
        </p:nvSpPr>
        <p:spPr bwMode="auto">
          <a:xfrm rot="16199969" flipH="0" flipV="0">
            <a:off x="-124650" y="3175831"/>
            <a:ext cx="2160586" cy="2544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43739E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000" b="0" i="1">
                <a:solidFill>
                  <a:schemeClr val="tx1"/>
                </a:solidFill>
              </a:rPr>
              <a:t>Traitements spécifiques LCSH</a:t>
            </a:r>
            <a:endParaRPr sz="1000" b="0" i="1"/>
          </a:p>
        </p:txBody>
      </p:sp>
      <p:sp>
        <p:nvSpPr>
          <p:cNvPr id="1685220543" name=""/>
          <p:cNvSpPr/>
          <p:nvPr/>
        </p:nvSpPr>
        <p:spPr bwMode="auto">
          <a:xfrm flipH="0" flipV="0">
            <a:off x="1237716" y="5048696"/>
            <a:ext cx="675072" cy="841527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400" i="1">
                <a:solidFill>
                  <a:schemeClr val="tx1"/>
                </a:solidFill>
              </a:rPr>
              <a:t>Data RDF</a:t>
            </a:r>
            <a:endParaRPr sz="1400" i="1">
              <a:solidFill>
                <a:schemeClr val="tx1"/>
              </a:solidFill>
            </a:endParaRPr>
          </a:p>
        </p:txBody>
      </p:sp>
      <p:sp>
        <p:nvSpPr>
          <p:cNvPr id="238665431" name=""/>
          <p:cNvSpPr/>
          <p:nvPr/>
        </p:nvSpPr>
        <p:spPr bwMode="auto">
          <a:xfrm flipH="0" flipV="0">
            <a:off x="2631693" y="1683057"/>
            <a:ext cx="2145434" cy="168023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« Clean »</a:t>
            </a:r>
            <a:endParaRPr b="1" i="1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Script Python</a:t>
            </a:r>
            <a:endParaRPr/>
          </a:p>
        </p:txBody>
      </p:sp>
      <p:cxnSp>
        <p:nvCxnSpPr>
          <p:cNvPr id="77611646" name=""/>
          <p:cNvCxnSpPr>
            <a:cxnSpLocks/>
            <a:stCxn id="1685220543" idx="3"/>
            <a:endCxn id="238665431" idx="0"/>
          </p:cNvCxnSpPr>
          <p:nvPr/>
        </p:nvCxnSpPr>
        <p:spPr bwMode="auto">
          <a:xfrm rot="0" flipH="0" flipV="1">
            <a:off x="1912787" y="1683056"/>
            <a:ext cx="1791621" cy="3786403"/>
          </a:xfrm>
          <a:prstGeom prst="bentConnector4">
            <a:avLst>
              <a:gd name="adj1" fmla="val 29555"/>
              <a:gd name="adj2" fmla="val 106037"/>
            </a:avLst>
          </a:prstGeom>
          <a:ln w="28575" cap="flat" cmpd="sng" algn="ctr">
            <a:solidFill>
              <a:srgbClr val="76717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0566183" name=""/>
          <p:cNvSpPr/>
          <p:nvPr/>
        </p:nvSpPr>
        <p:spPr bwMode="auto">
          <a:xfrm flipH="0" flipV="0">
            <a:off x="3334080" y="3777263"/>
            <a:ext cx="754292" cy="841527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400" i="1">
                <a:solidFill>
                  <a:schemeClr val="tx1"/>
                </a:solidFill>
              </a:rPr>
              <a:t>Data filtrée</a:t>
            </a:r>
            <a:endParaRPr sz="1400" i="1">
              <a:solidFill>
                <a:schemeClr val="tx1"/>
              </a:solidFill>
            </a:endParaRPr>
          </a:p>
        </p:txBody>
      </p:sp>
      <p:sp>
        <p:nvSpPr>
          <p:cNvPr id="2108637508" name=""/>
          <p:cNvSpPr/>
          <p:nvPr/>
        </p:nvSpPr>
        <p:spPr bwMode="auto">
          <a:xfrm flipH="0" flipV="0">
            <a:off x="2920587" y="2456006"/>
            <a:ext cx="1567647" cy="69241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Nettoyage SPARQL</a:t>
            </a:r>
            <a:endParaRPr/>
          </a:p>
        </p:txBody>
      </p:sp>
      <p:sp>
        <p:nvSpPr>
          <p:cNvPr id="2059992741" name=""/>
          <p:cNvSpPr/>
          <p:nvPr/>
        </p:nvSpPr>
        <p:spPr bwMode="auto">
          <a:xfrm rot="5399942" flipH="0" flipV="0">
            <a:off x="3393645" y="3399267"/>
            <a:ext cx="621531" cy="3421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3411645" name=""/>
          <p:cNvSpPr/>
          <p:nvPr/>
        </p:nvSpPr>
        <p:spPr bwMode="auto">
          <a:xfrm flipH="0" flipV="0">
            <a:off x="5102802" y="1696742"/>
            <a:ext cx="2145432" cy="3009874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« Report »</a:t>
            </a:r>
            <a:endParaRPr b="1" i="1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Script Python</a:t>
            </a:r>
            <a:endParaRPr/>
          </a:p>
        </p:txBody>
      </p:sp>
      <p:sp>
        <p:nvSpPr>
          <p:cNvPr id="1950223753" name=""/>
          <p:cNvSpPr/>
          <p:nvPr/>
        </p:nvSpPr>
        <p:spPr bwMode="auto">
          <a:xfrm flipH="0" flipV="0">
            <a:off x="5798372" y="4820983"/>
            <a:ext cx="754290" cy="750676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000" i="1">
                <a:solidFill>
                  <a:schemeClr val="tx1"/>
                </a:solidFill>
              </a:rPr>
              <a:t>Rapport d’analyse</a:t>
            </a:r>
            <a:endParaRPr sz="1000" i="1">
              <a:solidFill>
                <a:schemeClr val="tx1"/>
              </a:solidFill>
            </a:endParaRPr>
          </a:p>
        </p:txBody>
      </p:sp>
      <p:sp>
        <p:nvSpPr>
          <p:cNvPr id="470759154" name=""/>
          <p:cNvSpPr/>
          <p:nvPr/>
        </p:nvSpPr>
        <p:spPr bwMode="auto">
          <a:xfrm flipH="0" flipV="0">
            <a:off x="5384878" y="2284740"/>
            <a:ext cx="1567647" cy="25212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100" b="1" i="1">
                <a:solidFill>
                  <a:schemeClr val="tx1"/>
                </a:solidFill>
              </a:rPr>
              <a:t>Doublons libellés</a:t>
            </a:r>
            <a:endParaRPr sz="1200"/>
          </a:p>
        </p:txBody>
      </p:sp>
      <p:sp>
        <p:nvSpPr>
          <p:cNvPr id="842278243" name=""/>
          <p:cNvSpPr/>
          <p:nvPr/>
        </p:nvSpPr>
        <p:spPr bwMode="auto">
          <a:xfrm flipH="0" flipV="0">
            <a:off x="5837981" y="198823"/>
            <a:ext cx="675072" cy="841527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>
              <a:defRPr/>
            </a:pPr>
            <a:r>
              <a:rPr lang="fr-FR" sz="1200" b="0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 yml</a:t>
            </a:r>
            <a:endParaRPr sz="1200" i="1">
              <a:solidFill>
                <a:schemeClr val="tx1"/>
              </a:solidFill>
            </a:endParaRPr>
          </a:p>
        </p:txBody>
      </p:sp>
      <p:sp>
        <p:nvSpPr>
          <p:cNvPr id="853800617" name=""/>
          <p:cNvSpPr/>
          <p:nvPr/>
        </p:nvSpPr>
        <p:spPr bwMode="auto">
          <a:xfrm rot="5399942" flipH="0" flipV="0">
            <a:off x="6014000" y="1185437"/>
            <a:ext cx="735180" cy="3421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8515843" name=""/>
          <p:cNvSpPr/>
          <p:nvPr/>
        </p:nvSpPr>
        <p:spPr bwMode="auto">
          <a:xfrm flipH="0" flipV="0">
            <a:off x="5391694" y="2588990"/>
            <a:ext cx="1567647" cy="401863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900" b="1" i="1">
                <a:solidFill>
                  <a:schemeClr val="tx1"/>
                </a:solidFill>
              </a:rPr>
              <a:t>Doublons alignement (Wikidata, DBPedia, etc.)</a:t>
            </a:r>
            <a:endParaRPr sz="1000"/>
          </a:p>
        </p:txBody>
      </p:sp>
      <p:sp>
        <p:nvSpPr>
          <p:cNvPr id="1110176021" name=""/>
          <p:cNvSpPr/>
          <p:nvPr/>
        </p:nvSpPr>
        <p:spPr bwMode="auto">
          <a:xfrm flipH="0" flipV="0">
            <a:off x="5373531" y="3463198"/>
            <a:ext cx="1567647" cy="26760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100" b="1" i="1">
                <a:solidFill>
                  <a:schemeClr val="tx1"/>
                </a:solidFill>
              </a:rPr>
              <a:t>Analyse statistique</a:t>
            </a:r>
            <a:endParaRPr sz="1200"/>
          </a:p>
        </p:txBody>
      </p:sp>
      <p:cxnSp>
        <p:nvCxnSpPr>
          <p:cNvPr id="1377071299" name=""/>
          <p:cNvCxnSpPr>
            <a:cxnSpLocks/>
            <a:stCxn id="1220566183" idx="3"/>
            <a:endCxn id="1133411645" idx="0"/>
          </p:cNvCxnSpPr>
          <p:nvPr/>
        </p:nvCxnSpPr>
        <p:spPr bwMode="auto">
          <a:xfrm rot="0" flipH="0" flipV="1">
            <a:off x="4088370" y="1696742"/>
            <a:ext cx="2087145" cy="2501282"/>
          </a:xfrm>
          <a:prstGeom prst="bentConnector4">
            <a:avLst>
              <a:gd name="adj1" fmla="val 43864"/>
              <a:gd name="adj2" fmla="val 109139"/>
            </a:avLst>
          </a:prstGeom>
          <a:ln w="28575" cap="flat" cmpd="sng" algn="ctr">
            <a:solidFill>
              <a:srgbClr val="76717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0408062" name=""/>
          <p:cNvSpPr/>
          <p:nvPr/>
        </p:nvSpPr>
        <p:spPr bwMode="auto">
          <a:xfrm flipH="0" flipV="0">
            <a:off x="8901176" y="1710430"/>
            <a:ext cx="2145433" cy="1652863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« Integrate »</a:t>
            </a:r>
            <a:endParaRPr b="1" i="1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Script Python</a:t>
            </a:r>
            <a:endParaRPr/>
          </a:p>
        </p:txBody>
      </p:sp>
      <p:pic>
        <p:nvPicPr>
          <p:cNvPr id="1387229002" name="Image 28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flipH="0" flipV="0">
            <a:off x="6741892" y="4923366"/>
            <a:ext cx="535961" cy="5347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7609258" name=""/>
          <p:cNvCxnSpPr>
            <a:cxnSpLocks/>
            <a:stCxn id="1950223753" idx="3"/>
            <a:endCxn id="1387229002" idx="1"/>
          </p:cNvCxnSpPr>
          <p:nvPr/>
        </p:nvCxnSpPr>
        <p:spPr bwMode="auto">
          <a:xfrm rot="0" flipH="0" flipV="1">
            <a:off x="6552663" y="5193539"/>
            <a:ext cx="189228" cy="0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76717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7910739" name=""/>
          <p:cNvSpPr/>
          <p:nvPr/>
        </p:nvSpPr>
        <p:spPr bwMode="auto">
          <a:xfrm flipH="0" flipV="0">
            <a:off x="7522859" y="4830890"/>
            <a:ext cx="754290" cy="740769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100" i="1">
                <a:solidFill>
                  <a:schemeClr val="tx1"/>
                </a:solidFill>
              </a:rPr>
              <a:t>Concepts validés</a:t>
            </a:r>
            <a:endParaRPr sz="1100" i="1">
              <a:solidFill>
                <a:schemeClr val="tx1"/>
              </a:solidFill>
            </a:endParaRPr>
          </a:p>
        </p:txBody>
      </p:sp>
      <p:cxnSp>
        <p:nvCxnSpPr>
          <p:cNvPr id="950226332" name=""/>
          <p:cNvCxnSpPr>
            <a:cxnSpLocks/>
            <a:stCxn id="1387229002" idx="3"/>
            <a:endCxn id="1187910739" idx="1"/>
          </p:cNvCxnSpPr>
          <p:nvPr/>
        </p:nvCxnSpPr>
        <p:spPr bwMode="auto">
          <a:xfrm rot="0" flipH="0" flipV="0">
            <a:off x="7277853" y="5196016"/>
            <a:ext cx="245005" cy="0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76717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272688" name=""/>
          <p:cNvCxnSpPr>
            <a:cxnSpLocks/>
            <a:stCxn id="1220566183" idx="2"/>
            <a:endCxn id="222896170" idx="0"/>
          </p:cNvCxnSpPr>
          <p:nvPr/>
        </p:nvCxnSpPr>
        <p:spPr bwMode="auto">
          <a:xfrm rot="5399977" flipH="0" flipV="0">
            <a:off x="3203776" y="5121187"/>
            <a:ext cx="1004796" cy="0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76717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960420" name=""/>
          <p:cNvCxnSpPr>
            <a:cxnSpLocks/>
            <a:stCxn id="1187910739" idx="0"/>
            <a:endCxn id="1595672425" idx="0"/>
          </p:cNvCxnSpPr>
          <p:nvPr/>
        </p:nvCxnSpPr>
        <p:spPr bwMode="auto">
          <a:xfrm rot="16199969" flipH="0" flipV="0">
            <a:off x="7649524" y="1974597"/>
            <a:ext cx="3106774" cy="2605812"/>
          </a:xfrm>
          <a:prstGeom prst="bentConnector3">
            <a:avLst>
              <a:gd name="adj1" fmla="val 107358"/>
            </a:avLst>
          </a:prstGeom>
          <a:ln w="28575" cap="flat" cmpd="sng" algn="ctr">
            <a:solidFill>
              <a:srgbClr val="76717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896170" name=""/>
          <p:cNvSpPr/>
          <p:nvPr/>
        </p:nvSpPr>
        <p:spPr bwMode="auto">
          <a:xfrm flipH="0" flipV="0">
            <a:off x="3620108" y="5623585"/>
            <a:ext cx="162029" cy="127983"/>
          </a:xfrm>
          <a:prstGeom prst="rect">
            <a:avLst/>
          </a:prstGeom>
          <a:noFill/>
          <a:ln w="6349" cap="flat" cmpd="sng" algn="ctr">
            <a:solidFill>
              <a:srgbClr val="595959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31579368" name=""/>
          <p:cNvCxnSpPr>
            <a:cxnSpLocks/>
            <a:stCxn id="222896170" idx="3"/>
            <a:endCxn id="900275136" idx="0"/>
          </p:cNvCxnSpPr>
          <p:nvPr/>
        </p:nvCxnSpPr>
        <p:spPr bwMode="auto">
          <a:xfrm rot="0" flipH="0" flipV="1">
            <a:off x="3782138" y="1710429"/>
            <a:ext cx="5738997" cy="3977147"/>
          </a:xfrm>
          <a:prstGeom prst="bentConnector4">
            <a:avLst>
              <a:gd name="adj1" fmla="val 81869"/>
              <a:gd name="adj2" fmla="val 105748"/>
            </a:avLst>
          </a:prstGeom>
          <a:ln w="28575" cap="flat" cmpd="sng" algn="ctr">
            <a:solidFill>
              <a:srgbClr val="76717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0275136" name=""/>
          <p:cNvSpPr/>
          <p:nvPr/>
        </p:nvSpPr>
        <p:spPr bwMode="auto">
          <a:xfrm flipH="0" flipV="0">
            <a:off x="9382424" y="1710430"/>
            <a:ext cx="277426" cy="295921"/>
          </a:xfrm>
          <a:prstGeom prst="rect">
            <a:avLst/>
          </a:prstGeom>
          <a:noFill/>
          <a:ln w="6349" cap="flat" cmpd="sng" algn="ctr">
            <a:solidFill>
              <a:srgbClr val="595959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95672425" name=""/>
          <p:cNvSpPr/>
          <p:nvPr/>
        </p:nvSpPr>
        <p:spPr bwMode="auto">
          <a:xfrm flipH="0" flipV="0">
            <a:off x="10367105" y="1724116"/>
            <a:ext cx="277426" cy="295921"/>
          </a:xfrm>
          <a:prstGeom prst="rect">
            <a:avLst/>
          </a:prstGeom>
          <a:noFill/>
          <a:ln w="6349" cap="flat" cmpd="sng" algn="ctr">
            <a:solidFill>
              <a:srgbClr val="595959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8070578" name=""/>
          <p:cNvSpPr/>
          <p:nvPr/>
        </p:nvSpPr>
        <p:spPr bwMode="auto">
          <a:xfrm flipH="0" flipV="0">
            <a:off x="9337999" y="3619684"/>
            <a:ext cx="754291" cy="841527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100" i="1">
                <a:solidFill>
                  <a:schemeClr val="tx1"/>
                </a:solidFill>
              </a:rPr>
              <a:t>Référentiel intégré</a:t>
            </a:r>
            <a:endParaRPr sz="1100" i="1">
              <a:solidFill>
                <a:schemeClr val="tx1"/>
              </a:solidFill>
            </a:endParaRPr>
          </a:p>
        </p:txBody>
      </p:sp>
      <p:sp>
        <p:nvSpPr>
          <p:cNvPr id="333349391" name=""/>
          <p:cNvSpPr/>
          <p:nvPr/>
        </p:nvSpPr>
        <p:spPr bwMode="auto">
          <a:xfrm rot="5399942" flipH="0" flipV="0">
            <a:off x="9493868" y="3343598"/>
            <a:ext cx="417709" cy="3421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1731701" name=""/>
          <p:cNvSpPr/>
          <p:nvPr/>
        </p:nvSpPr>
        <p:spPr bwMode="auto">
          <a:xfrm flipH="0" flipV="0">
            <a:off x="9083914" y="2410800"/>
            <a:ext cx="1812511" cy="37912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000" b="1" i="1">
                <a:solidFill>
                  <a:schemeClr val="tx1"/>
                </a:solidFill>
              </a:rPr>
              <a:t>Conservation uniquement des concepts validés</a:t>
            </a:r>
            <a:endParaRPr sz="1000"/>
          </a:p>
        </p:txBody>
      </p:sp>
      <p:sp>
        <p:nvSpPr>
          <p:cNvPr id="1461532808" name=""/>
          <p:cNvSpPr/>
          <p:nvPr/>
        </p:nvSpPr>
        <p:spPr bwMode="auto">
          <a:xfrm flipH="0" flipV="0">
            <a:off x="8758397" y="4633033"/>
            <a:ext cx="184951" cy="1498105"/>
          </a:xfrm>
          <a:prstGeom prst="leftBrace">
            <a:avLst>
              <a:gd name="adj1" fmla="val 15000"/>
              <a:gd name="adj2" fmla="val 50000"/>
            </a:avLst>
          </a:prstGeom>
          <a:ln w="1269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cxnSp>
        <p:nvCxnSpPr>
          <p:cNvPr id="0" name=""/>
          <p:cNvCxnSpPr>
            <a:cxnSpLocks/>
            <a:endCxn id="470759154" idx="3"/>
          </p:cNvCxnSpPr>
          <p:nvPr/>
        </p:nvCxnSpPr>
        <p:spPr bwMode="auto">
          <a:xfrm rot="16199969" flipH="0" flipV="1">
            <a:off x="6360581" y="3002744"/>
            <a:ext cx="2999019" cy="1815131"/>
          </a:xfrm>
          <a:prstGeom prst="line">
            <a:avLst/>
          </a:prstGeom>
          <a:ln w="19049" cap="flat" cmpd="sng" algn="ctr">
            <a:solidFill>
              <a:schemeClr val="tx1">
                <a:lumMod val="50196"/>
                <a:lumOff val="49804"/>
              </a:schemeClr>
            </a:solidFill>
            <a:prstDash val="sysDot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997663" name=""/>
          <p:cNvCxnSpPr>
            <a:cxnSpLocks/>
            <a:stCxn id="875105521" idx="1"/>
            <a:endCxn id="2108515843" idx="3"/>
          </p:cNvCxnSpPr>
          <p:nvPr/>
        </p:nvCxnSpPr>
        <p:spPr bwMode="auto">
          <a:xfrm rot="10799989" flipH="0" flipV="0">
            <a:off x="6959341" y="2789922"/>
            <a:ext cx="1821987" cy="2587354"/>
          </a:xfrm>
          <a:prstGeom prst="line">
            <a:avLst/>
          </a:prstGeom>
          <a:ln w="19049" cap="flat" cmpd="sng" algn="ctr">
            <a:solidFill>
              <a:schemeClr val="tx1">
                <a:lumMod val="50196"/>
                <a:lumOff val="49804"/>
              </a:schemeClr>
            </a:solidFill>
            <a:prstDash val="sysDot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8701933" name=""/>
          <p:cNvSpPr/>
          <p:nvPr/>
        </p:nvSpPr>
        <p:spPr bwMode="auto">
          <a:xfrm flipH="0" flipV="0">
            <a:off x="5391694" y="3056319"/>
            <a:ext cx="1567647" cy="37268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900" b="1" i="1">
                <a:solidFill>
                  <a:schemeClr val="tx1"/>
                </a:solidFill>
              </a:rPr>
              <a:t>Doublons alignement vers autre référentiel</a:t>
            </a:r>
            <a:endParaRPr sz="900"/>
          </a:p>
        </p:txBody>
      </p:sp>
      <p:sp>
        <p:nvSpPr>
          <p:cNvPr id="258917653" name=""/>
          <p:cNvSpPr txBox="1"/>
          <p:nvPr/>
        </p:nvSpPr>
        <p:spPr bwMode="auto">
          <a:xfrm flipH="0" flipV="0">
            <a:off x="8844819" y="6269008"/>
            <a:ext cx="1600698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 i="1"/>
              <a:t>Accumulation de tous les référentiels traités</a:t>
            </a:r>
            <a:endParaRPr sz="1100" i="1"/>
          </a:p>
        </p:txBody>
      </p:sp>
      <p:sp>
        <p:nvSpPr>
          <p:cNvPr id="1556630777" name=""/>
          <p:cNvSpPr/>
          <p:nvPr/>
        </p:nvSpPr>
        <p:spPr bwMode="auto">
          <a:xfrm rot="5399942" flipH="0" flipV="0">
            <a:off x="9501298" y="4559468"/>
            <a:ext cx="417709" cy="3421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549030" name=""/>
          <p:cNvSpPr txBox="1"/>
          <p:nvPr/>
        </p:nvSpPr>
        <p:spPr bwMode="auto">
          <a:xfrm flipH="0" flipV="0">
            <a:off x="644886" y="40581"/>
            <a:ext cx="2316362" cy="5947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 i="1"/>
              <a:t>Étape optionnelle, les données peuvent aussi être récupérées directement</a:t>
            </a:r>
            <a:endParaRPr sz="1100" i="1"/>
          </a:p>
        </p:txBody>
      </p:sp>
      <p:sp>
        <p:nvSpPr>
          <p:cNvPr id="852511907" name=""/>
          <p:cNvSpPr/>
          <p:nvPr/>
        </p:nvSpPr>
        <p:spPr bwMode="auto">
          <a:xfrm flipH="0" flipV="0">
            <a:off x="10230205" y="3587132"/>
            <a:ext cx="754291" cy="841527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200" i="1">
                <a:solidFill>
                  <a:schemeClr val="tx1"/>
                </a:solidFill>
              </a:rPr>
              <a:t>Fichiers de travail</a:t>
            </a:r>
            <a:endParaRPr sz="1200" i="1">
              <a:solidFill>
                <a:schemeClr val="tx1"/>
              </a:solidFill>
            </a:endParaRPr>
          </a:p>
        </p:txBody>
      </p:sp>
      <p:sp>
        <p:nvSpPr>
          <p:cNvPr id="2122055791" name=""/>
          <p:cNvSpPr/>
          <p:nvPr/>
        </p:nvSpPr>
        <p:spPr bwMode="auto">
          <a:xfrm rot="5399942" flipH="0" flipV="0">
            <a:off x="10432310" y="3365908"/>
            <a:ext cx="417709" cy="3421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270557" name=""/>
          <p:cNvSpPr/>
          <p:nvPr/>
        </p:nvSpPr>
        <p:spPr bwMode="auto">
          <a:xfrm flipH="0" flipV="0">
            <a:off x="10243891" y="4941716"/>
            <a:ext cx="754291" cy="841527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200" i="1">
                <a:solidFill>
                  <a:schemeClr val="tx1"/>
                </a:solidFill>
              </a:rPr>
              <a:t>Fichiers de travail</a:t>
            </a:r>
            <a:endParaRPr sz="1200" i="1">
              <a:solidFill>
                <a:schemeClr val="tx1"/>
              </a:solidFill>
            </a:endParaRPr>
          </a:p>
        </p:txBody>
      </p:sp>
      <p:sp>
        <p:nvSpPr>
          <p:cNvPr id="1880476891" name=""/>
          <p:cNvSpPr/>
          <p:nvPr/>
        </p:nvSpPr>
        <p:spPr bwMode="auto">
          <a:xfrm flipH="0" flipV="0">
            <a:off x="10396290" y="5094115"/>
            <a:ext cx="754291" cy="841527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200" i="1">
                <a:solidFill>
                  <a:schemeClr val="tx1"/>
                </a:solidFill>
              </a:rPr>
              <a:t>Fichiers de travail</a:t>
            </a:r>
            <a:endParaRPr sz="1200" i="1">
              <a:solidFill>
                <a:schemeClr val="tx1"/>
              </a:solidFill>
            </a:endParaRPr>
          </a:p>
        </p:txBody>
      </p:sp>
      <p:sp>
        <p:nvSpPr>
          <p:cNvPr id="495729566" name=""/>
          <p:cNvSpPr/>
          <p:nvPr/>
        </p:nvSpPr>
        <p:spPr bwMode="auto">
          <a:xfrm flipH="0" flipV="0">
            <a:off x="10548690" y="5246514"/>
            <a:ext cx="754291" cy="841527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200" i="1">
                <a:solidFill>
                  <a:schemeClr val="tx1"/>
                </a:solidFill>
              </a:rPr>
              <a:t>Fichiers de travail</a:t>
            </a:r>
            <a:endParaRPr sz="1200" i="1">
              <a:solidFill>
                <a:schemeClr val="tx1"/>
              </a:solidFill>
            </a:endParaRPr>
          </a:p>
        </p:txBody>
      </p:sp>
      <p:sp>
        <p:nvSpPr>
          <p:cNvPr id="893422137" name=""/>
          <p:cNvSpPr/>
          <p:nvPr/>
        </p:nvSpPr>
        <p:spPr bwMode="auto">
          <a:xfrm flipH="0" flipV="0">
            <a:off x="9397923" y="4974268"/>
            <a:ext cx="754291" cy="841527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200" i="1">
                <a:solidFill>
                  <a:schemeClr val="tx1"/>
                </a:solidFill>
              </a:rPr>
              <a:t>Référentiel filtré</a:t>
            </a:r>
            <a:endParaRPr sz="1200" i="1">
              <a:solidFill>
                <a:schemeClr val="tx1"/>
              </a:solidFill>
            </a:endParaRPr>
          </a:p>
        </p:txBody>
      </p:sp>
      <p:sp>
        <p:nvSpPr>
          <p:cNvPr id="1577888209" name=""/>
          <p:cNvSpPr/>
          <p:nvPr/>
        </p:nvSpPr>
        <p:spPr bwMode="auto">
          <a:xfrm flipH="0" flipV="0">
            <a:off x="9550323" y="5126668"/>
            <a:ext cx="754291" cy="841527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200" i="1">
                <a:solidFill>
                  <a:schemeClr val="tx1"/>
                </a:solidFill>
              </a:rPr>
              <a:t>Référentiel filtré</a:t>
            </a:r>
            <a:endParaRPr sz="1200" i="1">
              <a:solidFill>
                <a:schemeClr val="tx1"/>
              </a:solidFill>
            </a:endParaRPr>
          </a:p>
        </p:txBody>
      </p:sp>
      <p:sp>
        <p:nvSpPr>
          <p:cNvPr id="696335592" name=""/>
          <p:cNvSpPr/>
          <p:nvPr/>
        </p:nvSpPr>
        <p:spPr bwMode="auto">
          <a:xfrm flipH="0" flipV="0">
            <a:off x="9702723" y="5279067"/>
            <a:ext cx="754291" cy="841527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lang="fr-FR" sz="1200" b="0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Référentiel intégré</a:t>
            </a:r>
            <a:endParaRPr sz="1200" i="1">
              <a:solidFill>
                <a:schemeClr val="tx1"/>
              </a:solidFill>
            </a:endParaRPr>
          </a:p>
        </p:txBody>
      </p:sp>
      <p:sp>
        <p:nvSpPr>
          <p:cNvPr id="1054043883" name=""/>
          <p:cNvSpPr/>
          <p:nvPr/>
        </p:nvSpPr>
        <p:spPr bwMode="auto">
          <a:xfrm rot="5399942" flipH="0" flipV="0">
            <a:off x="10399759" y="4535541"/>
            <a:ext cx="417709" cy="3421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1246396" name=""/>
          <p:cNvSpPr txBox="1"/>
          <p:nvPr/>
        </p:nvSpPr>
        <p:spPr bwMode="auto">
          <a:xfrm flipH="0" flipV="0">
            <a:off x="10327036" y="6269007"/>
            <a:ext cx="1624097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 i="1"/>
              <a:t>Extraction des libellés et alignement wikidata</a:t>
            </a:r>
            <a:endParaRPr sz="1100" i="1"/>
          </a:p>
        </p:txBody>
      </p:sp>
      <p:sp>
        <p:nvSpPr>
          <p:cNvPr id="1376393533" name=""/>
          <p:cNvSpPr/>
          <p:nvPr/>
        </p:nvSpPr>
        <p:spPr bwMode="auto">
          <a:xfrm flipH="0" flipV="0">
            <a:off x="7541017" y="198823"/>
            <a:ext cx="754291" cy="841527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200" i="1">
                <a:solidFill>
                  <a:schemeClr val="tx1"/>
                </a:solidFill>
              </a:rPr>
              <a:t>Statistiques Isidore</a:t>
            </a:r>
            <a:endParaRPr sz="1200" i="1">
              <a:solidFill>
                <a:schemeClr val="tx1"/>
              </a:solidFill>
            </a:endParaRPr>
          </a:p>
        </p:txBody>
      </p:sp>
      <p:cxnSp>
        <p:nvCxnSpPr>
          <p:cNvPr id="1281128224" name=""/>
          <p:cNvCxnSpPr>
            <a:cxnSpLocks/>
            <a:stCxn id="1376393533" idx="2"/>
            <a:endCxn id="1110176021" idx="3"/>
          </p:cNvCxnSpPr>
          <p:nvPr/>
        </p:nvCxnSpPr>
        <p:spPr bwMode="auto">
          <a:xfrm rot="5399977" flipH="0" flipV="0">
            <a:off x="6151344" y="1830183"/>
            <a:ext cx="2556651" cy="976985"/>
          </a:xfrm>
          <a:prstGeom prst="line">
            <a:avLst/>
          </a:prstGeom>
          <a:ln w="19049" cap="flat" cmpd="sng" algn="ctr">
            <a:solidFill>
              <a:schemeClr val="tx1">
                <a:lumMod val="50196"/>
                <a:lumOff val="49804"/>
              </a:schemeClr>
            </a:solidFill>
            <a:prstDash val="sysDot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8311052" name=""/>
          <p:cNvSpPr/>
          <p:nvPr/>
        </p:nvSpPr>
        <p:spPr bwMode="auto">
          <a:xfrm flipH="0" flipV="0">
            <a:off x="6321292" y="5973931"/>
            <a:ext cx="2145433" cy="543153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« Merge »</a:t>
            </a:r>
            <a:endParaRPr b="1" i="1">
              <a:solidFill>
                <a:schemeClr val="tx1"/>
              </a:solidFill>
            </a:endParaRPr>
          </a:p>
        </p:txBody>
      </p:sp>
      <p:sp>
        <p:nvSpPr>
          <p:cNvPr id="1163869509" name=""/>
          <p:cNvSpPr/>
          <p:nvPr/>
        </p:nvSpPr>
        <p:spPr bwMode="auto">
          <a:xfrm flipH="0" flipV="0">
            <a:off x="5092966" y="5808323"/>
            <a:ext cx="754291" cy="841527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200" i="1">
                <a:solidFill>
                  <a:schemeClr val="tx1"/>
                </a:solidFill>
              </a:rPr>
              <a:t>Fichier unique</a:t>
            </a:r>
            <a:endParaRPr sz="1200" i="1">
              <a:solidFill>
                <a:schemeClr val="tx1"/>
              </a:solidFill>
            </a:endParaRPr>
          </a:p>
        </p:txBody>
      </p:sp>
      <p:cxnSp>
        <p:nvCxnSpPr>
          <p:cNvPr id="921609906" name=""/>
          <p:cNvCxnSpPr>
            <a:cxnSpLocks/>
            <a:endCxn id="1138311052" idx="3"/>
          </p:cNvCxnSpPr>
          <p:nvPr/>
        </p:nvCxnSpPr>
        <p:spPr bwMode="auto">
          <a:xfrm rot="5399976" flipH="0" flipV="0">
            <a:off x="8171047" y="5658158"/>
            <a:ext cx="883028" cy="291671"/>
          </a:xfrm>
          <a:prstGeom prst="bentConnector2">
            <a:avLst/>
          </a:prstGeom>
          <a:ln w="28575" cap="flat" cmpd="sng" algn="ctr">
            <a:solidFill>
              <a:srgbClr val="76717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5105521" name=""/>
          <p:cNvSpPr/>
          <p:nvPr/>
        </p:nvSpPr>
        <p:spPr bwMode="auto">
          <a:xfrm flipH="0" flipV="0">
            <a:off x="8781330" y="5229317"/>
            <a:ext cx="277426" cy="295921"/>
          </a:xfrm>
          <a:prstGeom prst="rect">
            <a:avLst/>
          </a:prstGeom>
          <a:noFill/>
          <a:ln w="6349" cap="flat" cmpd="sng" algn="ctr">
            <a:solidFill>
              <a:srgbClr val="595959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425198" name=""/>
          <p:cNvSpPr/>
          <p:nvPr/>
        </p:nvSpPr>
        <p:spPr bwMode="auto">
          <a:xfrm rot="10799989" flipH="0" flipV="0">
            <a:off x="5719224" y="6048511"/>
            <a:ext cx="621531" cy="3421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987285" name=""/>
          <p:cNvSpPr/>
          <p:nvPr/>
        </p:nvSpPr>
        <p:spPr bwMode="auto">
          <a:xfrm flipH="0" flipV="0">
            <a:off x="842104" y="6088041"/>
            <a:ext cx="1327211" cy="688203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100" b="1" i="1">
                <a:solidFill>
                  <a:schemeClr val="tx1"/>
                </a:solidFill>
              </a:rPr>
              <a:t>Geonames : récupération</a:t>
            </a:r>
            <a:endParaRPr sz="1100"/>
          </a:p>
        </p:txBody>
      </p:sp>
      <p:sp>
        <p:nvSpPr>
          <p:cNvPr id="940311017" name=""/>
          <p:cNvSpPr/>
          <p:nvPr/>
        </p:nvSpPr>
        <p:spPr bwMode="auto">
          <a:xfrm rot="5399942" flipH="0" flipV="0">
            <a:off x="1272907" y="4653101"/>
            <a:ext cx="604981" cy="3421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222422" name=""/>
          <p:cNvSpPr/>
          <p:nvPr/>
        </p:nvSpPr>
        <p:spPr bwMode="auto">
          <a:xfrm rot="16199969" flipH="0" flipV="0">
            <a:off x="1288397" y="5857222"/>
            <a:ext cx="490119" cy="3421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1856434" name=""/>
          <p:cNvSpPr/>
          <p:nvPr/>
        </p:nvSpPr>
        <p:spPr bwMode="auto">
          <a:xfrm rot="0" flipH="0" flipV="0">
            <a:off x="2127888" y="489933"/>
            <a:ext cx="351407" cy="360655"/>
          </a:xfrm>
          <a:prstGeom prst="octagon">
            <a:avLst>
              <a:gd name="adj" fmla="val 29289"/>
            </a:avLst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chemeClr val="accent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8000" tIns="18000" rIns="18000" bIns="18000" numCol="1" spcCol="0" rtlCol="0" fromWordArt="0" anchor="t" anchorCtr="0" forceAA="0" upright="0" compatLnSpc="0"/>
          <a:p>
            <a:pPr algn="ctr">
              <a:defRPr/>
            </a:pPr>
            <a:r>
              <a:rPr sz="1400" b="1">
                <a:solidFill>
                  <a:schemeClr val="tx1"/>
                </a:solidFill>
              </a:rPr>
              <a:t>1</a:t>
            </a:r>
            <a:endParaRPr sz="1400" b="1">
              <a:solidFill>
                <a:schemeClr val="tx1"/>
              </a:solidFill>
            </a:endParaRPr>
          </a:p>
        </p:txBody>
      </p:sp>
      <p:sp>
        <p:nvSpPr>
          <p:cNvPr id="586060399" name=""/>
          <p:cNvSpPr/>
          <p:nvPr/>
        </p:nvSpPr>
        <p:spPr bwMode="auto">
          <a:xfrm rot="0" flipH="0" flipV="0">
            <a:off x="4592180" y="1520853"/>
            <a:ext cx="351406" cy="360654"/>
          </a:xfrm>
          <a:prstGeom prst="octagon">
            <a:avLst>
              <a:gd name="adj" fmla="val 29289"/>
            </a:avLst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chemeClr val="accent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8000" tIns="18000" rIns="18000" bIns="18000" numCol="1" spcCol="0" rtlCol="0" fromWordArt="0" anchor="t" anchorCtr="0" forceAA="0" upright="0" compatLnSpc="0"/>
          <a:p>
            <a:pPr algn="ctr">
              <a:defRPr/>
            </a:pPr>
            <a:r>
              <a:rPr sz="1400" b="1">
                <a:solidFill>
                  <a:schemeClr val="tx1"/>
                </a:solidFill>
              </a:rPr>
              <a:t>2</a:t>
            </a:r>
            <a:endParaRPr sz="1400" b="1">
              <a:solidFill>
                <a:schemeClr val="tx1"/>
              </a:solidFill>
            </a:endParaRPr>
          </a:p>
        </p:txBody>
      </p:sp>
      <p:sp>
        <p:nvSpPr>
          <p:cNvPr id="125351942" name=""/>
          <p:cNvSpPr/>
          <p:nvPr/>
        </p:nvSpPr>
        <p:spPr bwMode="auto">
          <a:xfrm rot="0" flipH="0" flipV="0">
            <a:off x="7065716" y="1543788"/>
            <a:ext cx="351406" cy="360654"/>
          </a:xfrm>
          <a:prstGeom prst="octagon">
            <a:avLst>
              <a:gd name="adj" fmla="val 29289"/>
            </a:avLst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chemeClr val="accent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8000" tIns="18000" rIns="18000" bIns="18000" numCol="1" spcCol="0" rtlCol="0" fromWordArt="0" anchor="t" anchorCtr="0" forceAA="0" upright="0" compatLnSpc="0"/>
          <a:p>
            <a:pPr algn="ctr">
              <a:defRPr/>
            </a:pPr>
            <a:r>
              <a:rPr sz="1400" b="1">
                <a:solidFill>
                  <a:schemeClr val="tx1"/>
                </a:solidFill>
              </a:rPr>
              <a:t>3</a:t>
            </a:r>
            <a:endParaRPr sz="1400" b="1">
              <a:solidFill>
                <a:schemeClr val="tx1"/>
              </a:solidFill>
            </a:endParaRPr>
          </a:p>
        </p:txBody>
      </p:sp>
      <p:sp>
        <p:nvSpPr>
          <p:cNvPr id="299857094" name=""/>
          <p:cNvSpPr/>
          <p:nvPr/>
        </p:nvSpPr>
        <p:spPr bwMode="auto">
          <a:xfrm rot="0" flipH="0" flipV="0">
            <a:off x="10963382" y="1557473"/>
            <a:ext cx="351406" cy="360654"/>
          </a:xfrm>
          <a:prstGeom prst="octagon">
            <a:avLst>
              <a:gd name="adj" fmla="val 29289"/>
            </a:avLst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chemeClr val="accent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8000" tIns="18000" rIns="18000" bIns="18000" numCol="1" spcCol="0" rtlCol="0" fromWordArt="0" anchor="t" anchorCtr="0" forceAA="0" upright="0" compatLnSpc="0"/>
          <a:p>
            <a:pPr algn="ctr">
              <a:defRPr/>
            </a:pPr>
            <a:r>
              <a:rPr sz="1400" b="1">
                <a:solidFill>
                  <a:schemeClr val="tx1"/>
                </a:solidFill>
              </a:rPr>
              <a:t>4</a:t>
            </a:r>
            <a:endParaRPr sz="1400" b="1">
              <a:solidFill>
                <a:schemeClr val="tx1"/>
              </a:solidFill>
            </a:endParaRPr>
          </a:p>
        </p:txBody>
      </p:sp>
      <p:sp>
        <p:nvSpPr>
          <p:cNvPr id="988783905" name=""/>
          <p:cNvSpPr/>
          <p:nvPr/>
        </p:nvSpPr>
        <p:spPr bwMode="auto">
          <a:xfrm rot="0" flipH="0" flipV="0">
            <a:off x="8261155" y="5808323"/>
            <a:ext cx="351406" cy="360654"/>
          </a:xfrm>
          <a:prstGeom prst="octagon">
            <a:avLst>
              <a:gd name="adj" fmla="val 29289"/>
            </a:avLst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chemeClr val="accent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8000" tIns="18000" rIns="18000" bIns="18000" numCol="1" spcCol="0" rtlCol="0" fromWordArt="0" anchor="t" anchorCtr="0" forceAA="0" upright="0" compatLnSpc="0"/>
          <a:p>
            <a:pPr algn="ctr">
              <a:defRPr/>
            </a:pPr>
            <a:r>
              <a:rPr sz="1400" b="1">
                <a:solidFill>
                  <a:schemeClr val="tx1"/>
                </a:solidFill>
              </a:rPr>
              <a:t>5</a:t>
            </a:r>
            <a:endParaRPr sz="1400" b="1">
              <a:solidFill>
                <a:schemeClr val="tx1"/>
              </a:solidFill>
            </a:endParaRPr>
          </a:p>
        </p:txBody>
      </p:sp>
      <p:sp>
        <p:nvSpPr>
          <p:cNvPr id="785838531" name=""/>
          <p:cNvSpPr txBox="1"/>
          <p:nvPr/>
        </p:nvSpPr>
        <p:spPr bwMode="auto">
          <a:xfrm flipH="0" flipV="0">
            <a:off x="130377" y="4820983"/>
            <a:ext cx="1232000" cy="10976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 i="1"/>
              <a:t>LCSH</a:t>
            </a:r>
            <a:endParaRPr sz="1100" i="1"/>
          </a:p>
          <a:p>
            <a:pPr>
              <a:defRPr/>
            </a:pPr>
            <a:r>
              <a:rPr sz="1100" i="1"/>
              <a:t>Rameau</a:t>
            </a:r>
            <a:endParaRPr sz="1100" i="1"/>
          </a:p>
          <a:p>
            <a:pPr>
              <a:defRPr/>
            </a:pPr>
            <a:r>
              <a:rPr sz="1100" i="1"/>
              <a:t>BNE</a:t>
            </a:r>
            <a:endParaRPr sz="1100" i="1"/>
          </a:p>
          <a:p>
            <a:pPr>
              <a:defRPr/>
            </a:pPr>
            <a:r>
              <a:rPr sz="1100" i="1"/>
              <a:t>Geonames</a:t>
            </a:r>
            <a:endParaRPr sz="1100" i="1"/>
          </a:p>
          <a:p>
            <a:pPr>
              <a:defRPr/>
            </a:pPr>
            <a:r>
              <a:rPr sz="1100" i="1"/>
              <a:t>Calenda (conversion) ?</a:t>
            </a:r>
            <a:endParaRPr sz="1100" i="1"/>
          </a:p>
        </p:txBody>
      </p:sp>
      <p:sp>
        <p:nvSpPr>
          <p:cNvPr id="2028717821" name=""/>
          <p:cNvSpPr/>
          <p:nvPr/>
        </p:nvSpPr>
        <p:spPr bwMode="auto">
          <a:xfrm flipH="0" flipV="0">
            <a:off x="2711611" y="5934716"/>
            <a:ext cx="742960" cy="841527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/>
          <a:p>
            <a:pPr>
              <a:defRPr/>
            </a:pPr>
            <a:r>
              <a:rPr sz="900" i="1">
                <a:solidFill>
                  <a:schemeClr val="tx1"/>
                </a:solidFill>
              </a:rPr>
              <a:t>Data récupérée à la main</a:t>
            </a:r>
            <a:endParaRPr sz="900" i="1">
              <a:solidFill>
                <a:schemeClr val="tx1"/>
              </a:solidFill>
            </a:endParaRPr>
          </a:p>
        </p:txBody>
      </p:sp>
      <p:pic>
        <p:nvPicPr>
          <p:cNvPr id="1887999508" name="Image 28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flipH="0" flipV="0">
            <a:off x="3736859" y="6083697"/>
            <a:ext cx="535960" cy="5347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1431123" name=""/>
          <p:cNvCxnSpPr>
            <a:cxnSpLocks/>
            <a:stCxn id="1887999508" idx="1"/>
            <a:endCxn id="2028717821" idx="3"/>
          </p:cNvCxnSpPr>
          <p:nvPr/>
        </p:nvCxnSpPr>
        <p:spPr bwMode="auto">
          <a:xfrm rot="10799989" flipH="0" flipV="1">
            <a:off x="3454572" y="6353283"/>
            <a:ext cx="282286" cy="0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76717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647314" name=""/>
          <p:cNvCxnSpPr>
            <a:cxnSpLocks/>
            <a:stCxn id="2028717821" idx="1"/>
            <a:endCxn id="238665431" idx="0"/>
          </p:cNvCxnSpPr>
          <p:nvPr/>
        </p:nvCxnSpPr>
        <p:spPr bwMode="auto">
          <a:xfrm rot="10799989" flipH="1" flipV="0">
            <a:off x="2711611" y="1683056"/>
            <a:ext cx="992797" cy="4672423"/>
          </a:xfrm>
          <a:prstGeom prst="bentConnector4">
            <a:avLst>
              <a:gd name="adj1" fmla="val -26565"/>
              <a:gd name="adj2" fmla="val 104893"/>
            </a:avLst>
          </a:prstGeom>
          <a:ln w="28575" cap="flat" cmpd="sng" algn="ctr">
            <a:solidFill>
              <a:srgbClr val="76717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099319" name=""/>
          <p:cNvSpPr/>
          <p:nvPr/>
        </p:nvSpPr>
        <p:spPr bwMode="auto">
          <a:xfrm flipH="0" flipV="0">
            <a:off x="5373531" y="4251430"/>
            <a:ext cx="1567647" cy="38159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000" b="1" i="1">
                <a:solidFill>
                  <a:schemeClr val="tx1"/>
                </a:solidFill>
              </a:rPr>
              <a:t>Consolidation des jugements</a:t>
            </a:r>
            <a:endParaRPr sz="1000"/>
          </a:p>
        </p:txBody>
      </p:sp>
      <p:sp>
        <p:nvSpPr>
          <p:cNvPr id="2089984316" name=""/>
          <p:cNvSpPr/>
          <p:nvPr/>
        </p:nvSpPr>
        <p:spPr bwMode="auto">
          <a:xfrm rot="5399942" flipH="0" flipV="0">
            <a:off x="6007237" y="4609174"/>
            <a:ext cx="322925" cy="3421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73950557" name=""/>
          <p:cNvCxnSpPr>
            <a:cxnSpLocks/>
            <a:stCxn id="875105521" idx="1"/>
            <a:endCxn id="1228701933" idx="3"/>
          </p:cNvCxnSpPr>
          <p:nvPr/>
        </p:nvCxnSpPr>
        <p:spPr bwMode="auto">
          <a:xfrm rot="10799989" flipH="0" flipV="0">
            <a:off x="6959341" y="3242659"/>
            <a:ext cx="1821987" cy="2134617"/>
          </a:xfrm>
          <a:prstGeom prst="line">
            <a:avLst/>
          </a:prstGeom>
          <a:ln w="19049" cap="flat" cmpd="sng" algn="ctr">
            <a:solidFill>
              <a:schemeClr val="tx1">
                <a:lumMod val="50196"/>
                <a:lumOff val="49804"/>
              </a:schemeClr>
            </a:solidFill>
            <a:prstDash val="sysDot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6432076" name=""/>
          <p:cNvSpPr/>
          <p:nvPr/>
        </p:nvSpPr>
        <p:spPr bwMode="auto">
          <a:xfrm flipH="0" flipV="0">
            <a:off x="9083914" y="2843439"/>
            <a:ext cx="1812509" cy="37912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699" cap="flat" cmpd="sng" algn="ctr">
            <a:solidFill>
              <a:srgbClr val="43739E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000" b="1" i="1">
                <a:solidFill>
                  <a:schemeClr val="tx1"/>
                </a:solidFill>
              </a:rPr>
              <a:t>LLM : traductions et définitions auto</a:t>
            </a:r>
            <a:endParaRPr sz="1000"/>
          </a:p>
        </p:txBody>
      </p:sp>
      <p:sp>
        <p:nvSpPr>
          <p:cNvPr id="824599234" name=""/>
          <p:cNvSpPr/>
          <p:nvPr/>
        </p:nvSpPr>
        <p:spPr bwMode="auto">
          <a:xfrm flipH="0" flipV="0">
            <a:off x="5373531" y="3804634"/>
            <a:ext cx="1567647" cy="37912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699" cap="flat" cmpd="sng" algn="ctr">
            <a:solidFill>
              <a:srgbClr val="43739E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000" b="1" i="1">
                <a:solidFill>
                  <a:schemeClr val="tx1"/>
                </a:solidFill>
              </a:rPr>
              <a:t>LLM : détection de doublons</a:t>
            </a:r>
            <a:endParaRPr sz="1000"/>
          </a:p>
        </p:txBody>
      </p:sp>
      <p:cxnSp>
        <p:nvCxnSpPr>
          <p:cNvPr id="200288498" name=""/>
          <p:cNvCxnSpPr>
            <a:cxnSpLocks/>
            <a:stCxn id="875105521" idx="1"/>
            <a:endCxn id="824599234" idx="3"/>
          </p:cNvCxnSpPr>
          <p:nvPr/>
        </p:nvCxnSpPr>
        <p:spPr bwMode="auto">
          <a:xfrm rot="10799989" flipH="0" flipV="0">
            <a:off x="6941178" y="3994194"/>
            <a:ext cx="1840151" cy="1383081"/>
          </a:xfrm>
          <a:prstGeom prst="line">
            <a:avLst/>
          </a:prstGeom>
          <a:ln w="19049" cap="flat" cmpd="sng" algn="ctr">
            <a:solidFill>
              <a:schemeClr val="tx1">
                <a:lumMod val="50196"/>
                <a:lumOff val="49804"/>
              </a:schemeClr>
            </a:solidFill>
            <a:prstDash val="sysDot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9522565" name=""/>
          <p:cNvSpPr/>
          <p:nvPr/>
        </p:nvSpPr>
        <p:spPr bwMode="auto">
          <a:xfrm rot="16199969" flipH="0" flipV="0">
            <a:off x="223730" y="3177410"/>
            <a:ext cx="2157429" cy="25444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43739E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000" b="0" i="1">
                <a:solidFill>
                  <a:schemeClr val="tx1"/>
                </a:solidFill>
              </a:rPr>
              <a:t>Traitements spécifiques Rameau</a:t>
            </a:r>
            <a:endParaRPr sz="1000" b="0" i="1"/>
          </a:p>
        </p:txBody>
      </p:sp>
      <p:sp>
        <p:nvSpPr>
          <p:cNvPr id="1577368875" name=""/>
          <p:cNvSpPr/>
          <p:nvPr/>
        </p:nvSpPr>
        <p:spPr bwMode="auto">
          <a:xfrm rot="16199969" flipH="0" flipV="0">
            <a:off x="540533" y="3174252"/>
            <a:ext cx="2157428" cy="25444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43739E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000" b="0" i="1">
                <a:solidFill>
                  <a:schemeClr val="tx1"/>
                </a:solidFill>
              </a:rPr>
              <a:t>Traitements spécifiques BNE</a:t>
            </a:r>
            <a:endParaRPr sz="1000" b="0" i="1"/>
          </a:p>
        </p:txBody>
      </p:sp>
      <p:sp>
        <p:nvSpPr>
          <p:cNvPr id="1609788381" name=""/>
          <p:cNvSpPr/>
          <p:nvPr/>
        </p:nvSpPr>
        <p:spPr bwMode="auto">
          <a:xfrm rot="16199969" flipH="0" flipV="0">
            <a:off x="905291" y="3178599"/>
            <a:ext cx="2157428" cy="25444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43739E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000" b="0" i="1">
                <a:solidFill>
                  <a:schemeClr val="tx1"/>
                </a:solidFill>
              </a:rPr>
              <a:t>Traitements spécifiques ...</a:t>
            </a:r>
            <a:endParaRPr sz="1000" b="0" i="1"/>
          </a:p>
        </p:txBody>
      </p:sp>
      <p:sp>
        <p:nvSpPr>
          <p:cNvPr id="920471577" name=""/>
          <p:cNvSpPr/>
          <p:nvPr/>
        </p:nvSpPr>
        <p:spPr bwMode="auto">
          <a:xfrm rot="5399909" flipH="0" flipV="0">
            <a:off x="1237529" y="1911644"/>
            <a:ext cx="421286" cy="3421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648093" name=""/>
          <p:cNvSpPr/>
          <p:nvPr/>
        </p:nvSpPr>
        <p:spPr bwMode="auto">
          <a:xfrm rot="8884064" flipH="0" flipV="0">
            <a:off x="4059106" y="965533"/>
            <a:ext cx="1964176" cy="3421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890192" name=""/>
          <p:cNvSpPr/>
          <p:nvPr/>
        </p:nvSpPr>
        <p:spPr bwMode="auto">
          <a:xfrm rot="1424774" flipH="0" flipV="0">
            <a:off x="6307720" y="1032639"/>
            <a:ext cx="2854007" cy="3421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7458289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Détail des traitements de l’étape « prepare » pour LCSH</a:t>
            </a:r>
            <a:endParaRPr/>
          </a:p>
        </p:txBody>
      </p:sp>
      <p:sp>
        <p:nvSpPr>
          <p:cNvPr id="1420755083" name=""/>
          <p:cNvSpPr/>
          <p:nvPr/>
        </p:nvSpPr>
        <p:spPr bwMode="auto">
          <a:xfrm flipH="0" flipV="0">
            <a:off x="1606307" y="1939303"/>
            <a:ext cx="1935149" cy="49936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Download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subjects.skosrdf.nt.gz</a:t>
            </a:r>
            <a:endParaRPr/>
          </a:p>
        </p:txBody>
      </p:sp>
      <p:sp>
        <p:nvSpPr>
          <p:cNvPr id="1778900512" name=""/>
          <p:cNvSpPr/>
          <p:nvPr/>
        </p:nvSpPr>
        <p:spPr bwMode="auto">
          <a:xfrm flipH="0" flipV="0">
            <a:off x="1606307" y="2637309"/>
            <a:ext cx="1935147" cy="49936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Download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externallinks.nt.zip</a:t>
            </a:r>
            <a:endParaRPr/>
          </a:p>
        </p:txBody>
      </p:sp>
      <p:sp>
        <p:nvSpPr>
          <p:cNvPr id="1217459515" name=""/>
          <p:cNvSpPr/>
          <p:nvPr/>
        </p:nvSpPr>
        <p:spPr bwMode="auto">
          <a:xfrm flipH="0" flipV="0">
            <a:off x="1606307" y="3349372"/>
            <a:ext cx="1935147" cy="49936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Unzip</a:t>
            </a:r>
            <a:endParaRPr b="1" i="1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subjects.skosrdf.nt.gz</a:t>
            </a:r>
            <a:endParaRPr/>
          </a:p>
        </p:txBody>
      </p:sp>
      <p:sp>
        <p:nvSpPr>
          <p:cNvPr id="1098223880" name=""/>
          <p:cNvSpPr/>
          <p:nvPr/>
        </p:nvSpPr>
        <p:spPr bwMode="auto">
          <a:xfrm flipH="0" flipV="0">
            <a:off x="1606307" y="4047378"/>
            <a:ext cx="1935147" cy="49936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Unzip</a:t>
            </a:r>
            <a:endParaRPr b="1" i="1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externallinks.nt.zip</a:t>
            </a:r>
            <a:endParaRPr/>
          </a:p>
        </p:txBody>
      </p:sp>
      <p:sp>
        <p:nvSpPr>
          <p:cNvPr id="259057764" name=""/>
          <p:cNvSpPr/>
          <p:nvPr/>
        </p:nvSpPr>
        <p:spPr bwMode="auto">
          <a:xfrm flipH="0" flipV="0">
            <a:off x="1606307" y="4699146"/>
            <a:ext cx="1935147" cy="49936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Filter</a:t>
            </a:r>
            <a:endParaRPr b="1" i="1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subjects.skosrdf.nt.gz</a:t>
            </a:r>
            <a:endParaRPr/>
          </a:p>
        </p:txBody>
      </p:sp>
      <p:sp>
        <p:nvSpPr>
          <p:cNvPr id="997266914" name=""/>
          <p:cNvSpPr/>
          <p:nvPr/>
        </p:nvSpPr>
        <p:spPr bwMode="auto">
          <a:xfrm flipH="0" flipV="0">
            <a:off x="1606307" y="5397152"/>
            <a:ext cx="1935147" cy="49936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Filter</a:t>
            </a:r>
            <a:endParaRPr b="1" i="1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externallinks.nt.zip</a:t>
            </a:r>
            <a:endParaRPr/>
          </a:p>
        </p:txBody>
      </p:sp>
      <p:sp>
        <p:nvSpPr>
          <p:cNvPr id="1798405162" name=""/>
          <p:cNvSpPr txBox="1"/>
          <p:nvPr/>
        </p:nvSpPr>
        <p:spPr bwMode="auto">
          <a:xfrm flipH="0" flipV="0">
            <a:off x="3662634" y="4740955"/>
            <a:ext cx="4899091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Suppresion de tous les « ChangeSet » sur la base d’une regex qui supprime des lignes dans le fichier nt contenant certains prédicats</a:t>
            </a:r>
            <a:endParaRPr sz="1200"/>
          </a:p>
        </p:txBody>
      </p:sp>
      <p:sp>
        <p:nvSpPr>
          <p:cNvPr id="1984566253" name=""/>
          <p:cNvSpPr txBox="1"/>
          <p:nvPr/>
        </p:nvSpPr>
        <p:spPr bwMode="auto">
          <a:xfrm flipH="0" flipV="0">
            <a:off x="3816916" y="5418057"/>
            <a:ext cx="4939051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Conservation uniquement des liens d’alignement Wikidata (suppression de tout le reste)</a:t>
            </a:r>
            <a:endParaRPr sz="1200"/>
          </a:p>
        </p:txBody>
      </p:sp>
      <p:sp>
        <p:nvSpPr>
          <p:cNvPr id="1699269290" name=""/>
          <p:cNvSpPr/>
          <p:nvPr/>
        </p:nvSpPr>
        <p:spPr bwMode="auto">
          <a:xfrm flipH="0" flipV="0">
            <a:off x="1606307" y="6048921"/>
            <a:ext cx="1935147" cy="49936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Copie finale</a:t>
            </a:r>
            <a:endParaRPr b="1" i="1">
              <a:solidFill>
                <a:schemeClr val="tx1"/>
              </a:solidFill>
            </a:endParaRPr>
          </a:p>
        </p:txBody>
      </p:sp>
      <p:sp>
        <p:nvSpPr>
          <p:cNvPr id="531084777" name=""/>
          <p:cNvSpPr/>
          <p:nvPr/>
        </p:nvSpPr>
        <p:spPr bwMode="auto">
          <a:xfrm rot="5399909" flipH="0" flipV="0">
            <a:off x="-1272166" y="4043409"/>
            <a:ext cx="4550362" cy="3421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8711608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Détail des traitements de l’étape « prepare » pour BNE</a:t>
            </a:r>
            <a:endParaRPr/>
          </a:p>
        </p:txBody>
      </p:sp>
      <p:sp>
        <p:nvSpPr>
          <p:cNvPr id="170504345" name=""/>
          <p:cNvSpPr/>
          <p:nvPr/>
        </p:nvSpPr>
        <p:spPr bwMode="auto">
          <a:xfrm flipH="0" flipV="0">
            <a:off x="1564160" y="2107886"/>
            <a:ext cx="1935147" cy="49936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Download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materias.nt.bz2 </a:t>
            </a:r>
            <a:endParaRPr/>
          </a:p>
        </p:txBody>
      </p:sp>
      <p:sp>
        <p:nvSpPr>
          <p:cNvPr id="1637676660" name=""/>
          <p:cNvSpPr/>
          <p:nvPr/>
        </p:nvSpPr>
        <p:spPr bwMode="auto">
          <a:xfrm flipH="0" flipV="0">
            <a:off x="1564160" y="2796645"/>
            <a:ext cx="1935147" cy="49936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Unzip</a:t>
            </a:r>
            <a:endParaRPr b="1" i="1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materias.nt.bz2</a:t>
            </a:r>
            <a:endParaRPr/>
          </a:p>
        </p:txBody>
      </p:sp>
      <p:sp>
        <p:nvSpPr>
          <p:cNvPr id="1378806103" name=""/>
          <p:cNvSpPr/>
          <p:nvPr/>
        </p:nvSpPr>
        <p:spPr bwMode="auto">
          <a:xfrm flipH="0" flipV="0">
            <a:off x="1564160" y="3526831"/>
            <a:ext cx="1935147" cy="49936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Filter</a:t>
            </a:r>
            <a:endParaRPr b="1" i="1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materias.nt.bz2</a:t>
            </a:r>
            <a:endParaRPr/>
          </a:p>
        </p:txBody>
      </p:sp>
      <p:sp>
        <p:nvSpPr>
          <p:cNvPr id="1825984407" name=""/>
          <p:cNvSpPr txBox="1"/>
          <p:nvPr/>
        </p:nvSpPr>
        <p:spPr bwMode="auto">
          <a:xfrm flipH="0" flipV="0">
            <a:off x="3696350" y="3429927"/>
            <a:ext cx="4974692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Conservation uniquement des lignes qui ont une tête de triplet correct, et suppression des autres (problèmes de sauts de lignes dans les valeurs, d’espace dans les IRI, etc.)</a:t>
            </a:r>
            <a:endParaRPr sz="1200"/>
          </a:p>
        </p:txBody>
      </p:sp>
      <p:sp>
        <p:nvSpPr>
          <p:cNvPr id="644821318" name=""/>
          <p:cNvSpPr/>
          <p:nvPr/>
        </p:nvSpPr>
        <p:spPr bwMode="auto">
          <a:xfrm flipH="0" flipV="0">
            <a:off x="1564160" y="4284762"/>
            <a:ext cx="1935147" cy="49936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Copie finale</a:t>
            </a:r>
            <a:endParaRPr b="1" i="1">
              <a:solidFill>
                <a:schemeClr val="tx1"/>
              </a:solidFill>
            </a:endParaRPr>
          </a:p>
        </p:txBody>
      </p:sp>
      <p:sp>
        <p:nvSpPr>
          <p:cNvPr id="1576255113" name=""/>
          <p:cNvSpPr/>
          <p:nvPr/>
        </p:nvSpPr>
        <p:spPr bwMode="auto">
          <a:xfrm rot="5399909" flipH="0" flipV="0">
            <a:off x="-449681" y="3347345"/>
            <a:ext cx="2821065" cy="3421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973622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Détail des traitements de l’étape « prepare » pour Rameau</a:t>
            </a:r>
            <a:endParaRPr/>
          </a:p>
        </p:txBody>
      </p:sp>
      <p:sp>
        <p:nvSpPr>
          <p:cNvPr id="758238230" name=""/>
          <p:cNvSpPr/>
          <p:nvPr/>
        </p:nvSpPr>
        <p:spPr bwMode="auto">
          <a:xfrm flipH="0" flipV="0">
            <a:off x="1648452" y="2477790"/>
            <a:ext cx="1935147" cy="49936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Download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databnf_rameau_nt.tar.gz</a:t>
            </a:r>
            <a:endParaRPr/>
          </a:p>
        </p:txBody>
      </p:sp>
      <p:sp>
        <p:nvSpPr>
          <p:cNvPr id="1239808244" name=""/>
          <p:cNvSpPr/>
          <p:nvPr/>
        </p:nvSpPr>
        <p:spPr bwMode="auto">
          <a:xfrm flipH="0" flipV="0">
            <a:off x="1648452" y="3305261"/>
            <a:ext cx="1935147" cy="49936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Unzip</a:t>
            </a:r>
            <a:endParaRPr b="1" i="1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databnf_rameau_nt.tar.gz</a:t>
            </a:r>
            <a:endParaRPr/>
          </a:p>
        </p:txBody>
      </p:sp>
      <p:sp>
        <p:nvSpPr>
          <p:cNvPr id="553625077" name=""/>
          <p:cNvSpPr/>
          <p:nvPr/>
        </p:nvSpPr>
        <p:spPr bwMode="auto">
          <a:xfrm flipH="0" flipV="0">
            <a:off x="1648452" y="4174161"/>
            <a:ext cx="1935147" cy="49936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Merge</a:t>
            </a:r>
            <a:endParaRPr b="1" i="1">
              <a:solidFill>
                <a:schemeClr val="tx1"/>
              </a:solidFill>
            </a:endParaRPr>
          </a:p>
        </p:txBody>
      </p:sp>
      <p:sp>
        <p:nvSpPr>
          <p:cNvPr id="1965727892" name=""/>
          <p:cNvSpPr txBox="1"/>
          <p:nvPr/>
        </p:nvSpPr>
        <p:spPr bwMode="auto">
          <a:xfrm flipH="0" flipV="0">
            <a:off x="3780642" y="4286506"/>
            <a:ext cx="4989092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Tous les fichiers sont mergés en un seul</a:t>
            </a:r>
            <a:endParaRPr sz="1200"/>
          </a:p>
        </p:txBody>
      </p:sp>
      <p:sp>
        <p:nvSpPr>
          <p:cNvPr id="1172170681" name=""/>
          <p:cNvSpPr/>
          <p:nvPr/>
        </p:nvSpPr>
        <p:spPr bwMode="auto">
          <a:xfrm flipH="0" flipV="0">
            <a:off x="1648452" y="5070805"/>
            <a:ext cx="1935147" cy="49936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Copie finale</a:t>
            </a:r>
            <a:endParaRPr b="1" i="1">
              <a:solidFill>
                <a:schemeClr val="tx1"/>
              </a:solidFill>
            </a:endParaRPr>
          </a:p>
        </p:txBody>
      </p:sp>
      <p:sp>
        <p:nvSpPr>
          <p:cNvPr id="1141423022" name=""/>
          <p:cNvSpPr/>
          <p:nvPr/>
        </p:nvSpPr>
        <p:spPr bwMode="auto">
          <a:xfrm rot="5399909" flipH="0" flipV="0">
            <a:off x="-527218" y="3879079"/>
            <a:ext cx="3144729" cy="3421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502331" name=""/>
          <p:cNvSpPr txBox="1"/>
          <p:nvPr/>
        </p:nvSpPr>
        <p:spPr bwMode="auto">
          <a:xfrm flipH="0" flipV="0">
            <a:off x="3780642" y="2135005"/>
            <a:ext cx="5400013" cy="10976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/>
              <a:t>3 URLs pérennes ont été fournies par la BNF pour récupérer les variantes syntaxiques :</a:t>
            </a:r>
            <a:endParaRPr sz="1100"/>
          </a:p>
          <a:p>
            <a:pPr marL="217793" indent="-217793">
              <a:buFont typeface="Arial"/>
              <a:buChar char="–"/>
              <a:defRPr/>
            </a:pPr>
            <a:r>
              <a:rPr sz="1100"/>
              <a:t>RDF/XML : </a:t>
            </a:r>
            <a:r>
              <a:rPr lang="fr-FR" sz="1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https://transfert.bnf.fr/link/38c12c30-a86b-42fe-99e4-b0bc0740e30f</a:t>
            </a:r>
            <a:endParaRPr sz="1100"/>
          </a:p>
          <a:p>
            <a:pPr marL="217793" indent="-217793">
              <a:buFont typeface="Arial"/>
              <a:buChar char="–"/>
              <a:defRPr/>
            </a:pPr>
            <a:r>
              <a:rPr sz="1100"/>
              <a:t>N3 : </a:t>
            </a:r>
            <a:r>
              <a:rPr lang="fr-FR" sz="1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https://transfert.bnf.fr/link/8510b2f1-1ad9-4d0f-8d66-6d691c1af307</a:t>
            </a:r>
            <a:endParaRPr sz="1100"/>
          </a:p>
          <a:p>
            <a:pPr marL="217793" indent="-217793">
              <a:buFont typeface="Arial"/>
              <a:buChar char="–"/>
              <a:defRPr/>
            </a:pPr>
            <a:r>
              <a:rPr sz="1100"/>
              <a:t>NT : </a:t>
            </a:r>
            <a:r>
              <a:rPr lang="fr-FR" sz="1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https://transfert.bnf.fr/link/7da54f6e-34e0-48c5-b7c3-f3912cdcf355</a:t>
            </a:r>
            <a:endParaRPr lang="fr-FR" sz="11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fr-FR" sz="1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Le script prend le « NT »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8619369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Tableau récapitulatif des étapes de traitement pour chaque référentiel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648655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Documentation du dédoublonnage</a:t>
            </a:r>
            <a:endParaRPr/>
          </a:p>
        </p:txBody>
      </p:sp>
      <p:sp>
        <p:nvSpPr>
          <p:cNvPr id="1971423368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13</cp:revision>
  <dcterms:created xsi:type="dcterms:W3CDTF">2012-12-03T06:56:55Z</dcterms:created>
  <dcterms:modified xsi:type="dcterms:W3CDTF">2024-10-11T15:58:55Z</dcterms:modified>
  <cp:category/>
  <cp:contentStatus/>
  <cp:version/>
</cp:coreProperties>
</file>