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B32FD3-D9AD-5B2A-EB2B-E4568AD4AC0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2CA235-A57B-9956-FC30-E939669AF3A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566624-8646-32DA-B1A1-B1506659967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312025-93F7-8A28-DBBC-C45C56133D7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FE367-A8BF-0993-CF72-D156A192215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A60F22-3234-7374-ACC1-F55C7AF4D40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4498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25148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2698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2526FB-17B8-D218-B958-0E7AB821429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DFFABE-007B-77FE-3384-2F44197DEF2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51F30-9BF8-5FA2-DB0B-90C2868534C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954CA-D06E-F82A-4E6F-8A934611BF7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/>
              <a:t>ISSN Linked Data Application Profile diagrams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545168" name="ZoneTexte 2"/>
          <p:cNvSpPr txBox="1"/>
          <p:nvPr/>
        </p:nvSpPr>
        <p:spPr bwMode="auto">
          <a:xfrm>
            <a:off x="3355500" y="5877271"/>
            <a:ext cx="6246799" cy="30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400">
                <a:latin typeface="Consolas"/>
              </a:rPr>
              <a:t>https://www.issn.org/centre/romania-roumanie/</a:t>
            </a:r>
            <a:endParaRPr/>
          </a:p>
        </p:txBody>
      </p:sp>
      <p:pic>
        <p:nvPicPr>
          <p:cNvPr id="559456042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55500" y="404662"/>
            <a:ext cx="5748683" cy="53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359563" name="Rectangle à coins arrondis 58"/>
          <p:cNvSpPr/>
          <p:nvPr/>
        </p:nvSpPr>
        <p:spPr bwMode="auto">
          <a:xfrm flipH="0" flipV="0">
            <a:off x="1406577" y="2195272"/>
            <a:ext cx="9418022" cy="454356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Repeated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for 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each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archive of the 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same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serial</a:t>
            </a:r>
            <a:endParaRPr/>
          </a:p>
        </p:txBody>
      </p:sp>
      <p:sp>
        <p:nvSpPr>
          <p:cNvPr id="1803292200" name="Rectangle à coins arrondis 99"/>
          <p:cNvSpPr/>
          <p:nvPr/>
        </p:nvSpPr>
        <p:spPr bwMode="auto">
          <a:xfrm>
            <a:off x="3241659" y="2494623"/>
            <a:ext cx="2786081" cy="571503"/>
          </a:xfrm>
          <a:prstGeom prst="roundRect">
            <a:avLst>
              <a:gd name="adj" fmla="val 21440"/>
            </a:avLst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schema:ArchiveComponent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331080119" name="Forme 69"/>
          <p:cNvCxnSpPr>
            <a:cxnSpLocks/>
          </p:cNvCxnSpPr>
          <p:nvPr/>
        </p:nvCxnSpPr>
        <p:spPr bwMode="auto">
          <a:xfrm rot="16199969" flipH="1">
            <a:off x="4030983" y="1890903"/>
            <a:ext cx="1199871" cy="75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296414" name="Rectangle à coins arrondis 114"/>
          <p:cNvSpPr/>
          <p:nvPr/>
        </p:nvSpPr>
        <p:spPr bwMode="auto">
          <a:xfrm>
            <a:off x="7239891" y="891104"/>
            <a:ext cx="2407176" cy="785817"/>
          </a:xfrm>
          <a:prstGeom prst="roundRect">
            <a:avLst>
              <a:gd name="adj" fmla="val 2720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http://issn.org/organization</a:t>
            </a:r>
            <a:endParaRPr/>
          </a:p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/keepers#</a:t>
            </a:r>
            <a:r>
              <a:rPr lang="fr-FR" sz="1400" b="1">
                <a:solidFill>
                  <a:schemeClr val="tx1"/>
                </a:solidFill>
                <a:latin typeface="Century Gothic"/>
              </a:rPr>
              <a:t>{keeperCode}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schema:ArchiveOrganization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70270683" name="Rectangle à coins arrondis 126"/>
          <p:cNvSpPr/>
          <p:nvPr/>
        </p:nvSpPr>
        <p:spPr bwMode="auto">
          <a:xfrm>
            <a:off x="7533570" y="121344"/>
            <a:ext cx="1813309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Organization’s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name</a:t>
            </a:r>
            <a:endParaRPr lang="fr-FR" sz="1100" i="1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1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(</a:t>
            </a:r>
            <a:r>
              <a:rPr lang="fr-FR" sz="9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e.g. « Internet Archive »)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252808327" name="Rectangle à coins arrondis 126"/>
          <p:cNvSpPr/>
          <p:nvPr/>
        </p:nvSpPr>
        <p:spPr bwMode="auto">
          <a:xfrm flipH="0" flipV="0">
            <a:off x="10308794" y="581661"/>
            <a:ext cx="1471943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Keeper’s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code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cxnSp>
        <p:nvCxnSpPr>
          <p:cNvPr id="2049362684" name="Forme 69"/>
          <p:cNvCxnSpPr>
            <a:cxnSpLocks/>
          </p:cNvCxnSpPr>
          <p:nvPr/>
        </p:nvCxnSpPr>
        <p:spPr bwMode="auto">
          <a:xfrm flipV="1">
            <a:off x="6027743" y="1284013"/>
            <a:ext cx="1212148" cy="13485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886597" name="Forme 69"/>
          <p:cNvCxnSpPr>
            <a:cxnSpLocks/>
            <a:endCxn id="1170270683" idx="2"/>
          </p:cNvCxnSpPr>
          <p:nvPr/>
        </p:nvCxnSpPr>
        <p:spPr bwMode="auto">
          <a:xfrm rot="16199969" flipH="0" flipV="1">
            <a:off x="8199849" y="649100"/>
            <a:ext cx="484008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287326" name="Forme 69"/>
          <p:cNvCxnSpPr>
            <a:cxnSpLocks/>
            <a:stCxn id="1247296414" idx="3"/>
            <a:endCxn id="252808327" idx="2"/>
          </p:cNvCxnSpPr>
          <p:nvPr/>
        </p:nvCxnSpPr>
        <p:spPr bwMode="auto">
          <a:xfrm rot="0" flipH="0" flipV="1">
            <a:off x="9647067" y="867411"/>
            <a:ext cx="1397697" cy="41660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835897" name="ZoneTexte 34"/>
          <p:cNvSpPr txBox="1"/>
          <p:nvPr/>
        </p:nvSpPr>
        <p:spPr bwMode="auto">
          <a:xfrm>
            <a:off x="8451047" y="517635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cxnSp>
        <p:nvCxnSpPr>
          <p:cNvPr id="307210353" name="Forme 69"/>
          <p:cNvCxnSpPr>
            <a:cxnSpLocks/>
          </p:cNvCxnSpPr>
          <p:nvPr/>
        </p:nvCxnSpPr>
        <p:spPr bwMode="auto">
          <a:xfrm rot="16199969" flipH="1">
            <a:off x="5251163" y="2895911"/>
            <a:ext cx="657981" cy="1030469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3209115" name="Rectangle 4"/>
          <p:cNvSpPr/>
          <p:nvPr/>
        </p:nvSpPr>
        <p:spPr bwMode="auto">
          <a:xfrm>
            <a:off x="4993480" y="293928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2293941" name="Rectangle à coins arrondis 128"/>
          <p:cNvSpPr/>
          <p:nvPr/>
        </p:nvSpPr>
        <p:spPr bwMode="auto">
          <a:xfrm>
            <a:off x="6095388" y="3561543"/>
            <a:ext cx="1767487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Archived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 or "In Progress" or 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Triggered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342920673" name="ZoneTexte 49"/>
          <p:cNvSpPr txBox="1"/>
          <p:nvPr/>
        </p:nvSpPr>
        <p:spPr bwMode="auto">
          <a:xfrm>
            <a:off x="5044187" y="3303297"/>
            <a:ext cx="2179587" cy="42707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schema:creative</a:t>
            </a:r>
            <a:endParaRPr lang="fr-FR" sz="1100">
              <a:latin typeface="Century Gothic"/>
            </a:endParaRPr>
          </a:p>
          <a:p>
            <a:pPr>
              <a:defRPr/>
            </a:pPr>
            <a:r>
              <a:rPr lang="fr-FR" sz="1100">
                <a:latin typeface="Century Gothic"/>
              </a:rPr>
              <a:t>WorkStatus</a:t>
            </a:r>
            <a:endParaRPr lang="en-US" sz="1100">
              <a:latin typeface="Century Gothic"/>
            </a:endParaRPr>
          </a:p>
        </p:txBody>
      </p:sp>
      <p:sp>
        <p:nvSpPr>
          <p:cNvPr id="298418599" name="Rectangle à coins arrondis 45"/>
          <p:cNvSpPr/>
          <p:nvPr/>
        </p:nvSpPr>
        <p:spPr bwMode="auto">
          <a:xfrm>
            <a:off x="3241659" y="5013173"/>
            <a:ext cx="2786081" cy="357189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no class</a:t>
            </a:r>
            <a:endParaRPr/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042255267" name="Rectangle à coins arrondis 128"/>
          <p:cNvSpPr/>
          <p:nvPr/>
        </p:nvSpPr>
        <p:spPr bwMode="auto">
          <a:xfrm>
            <a:off x="6023703" y="5559094"/>
            <a:ext cx="1839875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, as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provided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by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keeper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agency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579287713" name="Rectangle à coins arrondis 128"/>
          <p:cNvSpPr/>
          <p:nvPr/>
        </p:nvSpPr>
        <p:spPr bwMode="auto">
          <a:xfrm>
            <a:off x="6095388" y="6071556"/>
            <a:ext cx="2179227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"Publisher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name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, as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provided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by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keeper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agency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420396009" name="Rectangle à coins arrondis 128"/>
          <p:cNvSpPr/>
          <p:nvPr/>
        </p:nvSpPr>
        <p:spPr bwMode="auto">
          <a:xfrm>
            <a:off x="1615758" y="6056911"/>
            <a:ext cx="1839875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"ISSN, as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provided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by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keeper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agency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cxnSp>
        <p:nvCxnSpPr>
          <p:cNvPr id="1449316460" name="Forme 69"/>
          <p:cNvCxnSpPr>
            <a:cxnSpLocks/>
          </p:cNvCxnSpPr>
          <p:nvPr/>
        </p:nvCxnSpPr>
        <p:spPr bwMode="auto">
          <a:xfrm rot="5399976">
            <a:off x="3612597" y="5213403"/>
            <a:ext cx="865141" cy="117906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451641" name="Forme 69"/>
          <p:cNvCxnSpPr>
            <a:cxnSpLocks/>
          </p:cNvCxnSpPr>
          <p:nvPr/>
        </p:nvCxnSpPr>
        <p:spPr bwMode="auto">
          <a:xfrm rot="16199969" flipH="1">
            <a:off x="5145540" y="4859525"/>
            <a:ext cx="367324" cy="138900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5519771" name="Forme 69"/>
          <p:cNvCxnSpPr>
            <a:cxnSpLocks/>
          </p:cNvCxnSpPr>
          <p:nvPr/>
        </p:nvCxnSpPr>
        <p:spPr bwMode="auto">
          <a:xfrm rot="16199969" flipH="1">
            <a:off x="4925152" y="5079911"/>
            <a:ext cx="879786" cy="146068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367552" name="Rectangle 64"/>
          <p:cNvSpPr/>
          <p:nvPr/>
        </p:nvSpPr>
        <p:spPr bwMode="auto">
          <a:xfrm>
            <a:off x="4370151" y="5227488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6340094" name="Rectangle à coins arrondis 128"/>
          <p:cNvSpPr/>
          <p:nvPr/>
        </p:nvSpPr>
        <p:spPr bwMode="auto">
          <a:xfrm>
            <a:off x="2221062" y="3465710"/>
            <a:ext cx="1767487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begin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year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/end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year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cxnSp>
        <p:nvCxnSpPr>
          <p:cNvPr id="424039679" name="Forme 69"/>
          <p:cNvCxnSpPr>
            <a:cxnSpLocks/>
            <a:stCxn id="1262972473" idx="1"/>
          </p:cNvCxnSpPr>
          <p:nvPr/>
        </p:nvCxnSpPr>
        <p:spPr bwMode="auto">
          <a:xfrm rot="10799989" flipH="0" flipV="1">
            <a:off x="3108130" y="2764838"/>
            <a:ext cx="126862" cy="74923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821153" name="Rectangle 72"/>
          <p:cNvSpPr/>
          <p:nvPr/>
        </p:nvSpPr>
        <p:spPr bwMode="auto">
          <a:xfrm>
            <a:off x="4161117" y="2931265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6540022" name="Rectangle à coins arrondis 128"/>
          <p:cNvSpPr/>
          <p:nvPr/>
        </p:nvSpPr>
        <p:spPr bwMode="auto">
          <a:xfrm>
            <a:off x="1605915" y="4109863"/>
            <a:ext cx="1767487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"last update date"</a:t>
            </a:r>
            <a:endParaRPr/>
          </a:p>
        </p:txBody>
      </p:sp>
      <p:cxnSp>
        <p:nvCxnSpPr>
          <p:cNvPr id="926903790" name="Forme 69"/>
          <p:cNvCxnSpPr>
            <a:cxnSpLocks/>
          </p:cNvCxnSpPr>
          <p:nvPr/>
        </p:nvCxnSpPr>
        <p:spPr bwMode="auto">
          <a:xfrm rot="5399976">
            <a:off x="3195820" y="3251722"/>
            <a:ext cx="1214317" cy="85915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2413581" name="Rectangle à coins arrondis 128"/>
          <p:cNvSpPr/>
          <p:nvPr/>
        </p:nvSpPr>
        <p:spPr bwMode="auto">
          <a:xfrm>
            <a:off x="6095388" y="3989715"/>
            <a:ext cx="1767487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"Extent of archive (full)"</a:t>
            </a:r>
            <a:endParaRPr lang="fr-FR" sz="1100" i="1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659353582" name="Rectangle à coins arrondis 128"/>
          <p:cNvSpPr/>
          <p:nvPr/>
        </p:nvSpPr>
        <p:spPr bwMode="auto">
          <a:xfrm>
            <a:off x="6144086" y="4384984"/>
            <a:ext cx="2031883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Extent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of archive (short)"</a:t>
            </a:r>
            <a:endParaRPr/>
          </a:p>
        </p:txBody>
      </p:sp>
      <p:sp>
        <p:nvSpPr>
          <p:cNvPr id="1816156644" name="ZoneTexte 83"/>
          <p:cNvSpPr txBox="1"/>
          <p:nvPr/>
        </p:nvSpPr>
        <p:spPr bwMode="auto">
          <a:xfrm>
            <a:off x="2455473" y="5887922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schema:issn</a:t>
            </a:r>
            <a:endParaRPr lang="en-US" sz="1100">
              <a:latin typeface="Century Gothic"/>
            </a:endParaRPr>
          </a:p>
        </p:txBody>
      </p:sp>
      <p:sp>
        <p:nvSpPr>
          <p:cNvPr id="186272773" name="ZoneTexte 85"/>
          <p:cNvSpPr txBox="1"/>
          <p:nvPr/>
        </p:nvSpPr>
        <p:spPr bwMode="auto">
          <a:xfrm>
            <a:off x="4658337" y="5423567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399287249" name="ZoneTexte 88"/>
          <p:cNvSpPr txBox="1"/>
          <p:nvPr/>
        </p:nvSpPr>
        <p:spPr bwMode="auto">
          <a:xfrm>
            <a:off x="4658337" y="5927625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schema:publisher</a:t>
            </a:r>
            <a:endParaRPr lang="en-US" sz="1100">
              <a:latin typeface="Century Gothic"/>
            </a:endParaRPr>
          </a:p>
        </p:txBody>
      </p:sp>
      <p:cxnSp>
        <p:nvCxnSpPr>
          <p:cNvPr id="1229882482" name="Forme 69"/>
          <p:cNvCxnSpPr>
            <a:cxnSpLocks/>
          </p:cNvCxnSpPr>
          <p:nvPr/>
        </p:nvCxnSpPr>
        <p:spPr bwMode="auto">
          <a:xfrm rot="16199969" flipH="1">
            <a:off x="5037077" y="3109997"/>
            <a:ext cx="1086154" cy="1030469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069926" name="Forme 69"/>
          <p:cNvCxnSpPr>
            <a:cxnSpLocks/>
          </p:cNvCxnSpPr>
          <p:nvPr/>
        </p:nvCxnSpPr>
        <p:spPr bwMode="auto">
          <a:xfrm rot="16199969" flipH="1">
            <a:off x="4863790" y="3283284"/>
            <a:ext cx="1481423" cy="107916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390508" name="ZoneTexte 96"/>
          <p:cNvSpPr txBox="1"/>
          <p:nvPr/>
        </p:nvSpPr>
        <p:spPr bwMode="auto">
          <a:xfrm>
            <a:off x="1977776" y="3084886"/>
            <a:ext cx="2179587" cy="2594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schema:temporalCoverage</a:t>
            </a:r>
            <a:endParaRPr lang="en-US" sz="1100">
              <a:latin typeface="Century Gothic"/>
            </a:endParaRPr>
          </a:p>
        </p:txBody>
      </p:sp>
      <p:sp>
        <p:nvSpPr>
          <p:cNvPr id="936226079" name="ZoneTexte 97"/>
          <p:cNvSpPr txBox="1"/>
          <p:nvPr/>
        </p:nvSpPr>
        <p:spPr bwMode="auto">
          <a:xfrm>
            <a:off x="2073512" y="3856267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schema:dateModified</a:t>
            </a:r>
            <a:endParaRPr lang="en-US" sz="1100">
              <a:latin typeface="Century Gothic"/>
            </a:endParaRPr>
          </a:p>
        </p:txBody>
      </p:sp>
      <p:sp>
        <p:nvSpPr>
          <p:cNvPr id="1262972473" name="Rectangle 100"/>
          <p:cNvSpPr/>
          <p:nvPr/>
        </p:nvSpPr>
        <p:spPr bwMode="auto">
          <a:xfrm>
            <a:off x="3234993" y="269340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28738561" name="Forme 69"/>
          <p:cNvCxnSpPr>
            <a:cxnSpLocks/>
          </p:cNvCxnSpPr>
          <p:nvPr/>
        </p:nvCxnSpPr>
        <p:spPr bwMode="auto">
          <a:xfrm rot="5399976">
            <a:off x="3661178" y="4039650"/>
            <a:ext cx="1947046" cy="126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242392" name="ZoneTexte 107"/>
          <p:cNvSpPr txBox="1"/>
          <p:nvPr/>
        </p:nvSpPr>
        <p:spPr bwMode="auto">
          <a:xfrm rot="16199969">
            <a:off x="3699531" y="4122011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schema:mainEntity</a:t>
            </a:r>
            <a:endParaRPr lang="en-US" sz="1100">
              <a:latin typeface="Century Gothic"/>
            </a:endParaRPr>
          </a:p>
        </p:txBody>
      </p:sp>
      <p:sp>
        <p:nvSpPr>
          <p:cNvPr id="766906726" name="ZoneTexte 121"/>
          <p:cNvSpPr txBox="1"/>
          <p:nvPr/>
        </p:nvSpPr>
        <p:spPr bwMode="auto">
          <a:xfrm>
            <a:off x="5078820" y="3839483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schema:description</a:t>
            </a:r>
            <a:endParaRPr lang="en-US" sz="1100">
              <a:latin typeface="Century Gothic"/>
            </a:endParaRPr>
          </a:p>
        </p:txBody>
      </p:sp>
      <p:sp>
        <p:nvSpPr>
          <p:cNvPr id="1229618464" name="ZoneTexte 122"/>
          <p:cNvSpPr txBox="1"/>
          <p:nvPr/>
        </p:nvSpPr>
        <p:spPr bwMode="auto">
          <a:xfrm>
            <a:off x="5086821" y="4238249"/>
            <a:ext cx="217958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schema:abstract</a:t>
            </a:r>
            <a:endParaRPr lang="en-US" sz="1100">
              <a:latin typeface="Century Gothic"/>
            </a:endParaRPr>
          </a:p>
        </p:txBody>
      </p:sp>
      <p:sp>
        <p:nvSpPr>
          <p:cNvPr id="963331427" name="Rectangle à coins arrondis 1"/>
          <p:cNvSpPr/>
          <p:nvPr/>
        </p:nvSpPr>
        <p:spPr bwMode="auto">
          <a:xfrm>
            <a:off x="3234993" y="581661"/>
            <a:ext cx="2772155" cy="785817"/>
          </a:xfrm>
          <a:prstGeom prst="roundRect">
            <a:avLst>
              <a:gd name="adj" fmla="val 26908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510745433" name="ZoneTexte 133"/>
          <p:cNvSpPr txBox="1"/>
          <p:nvPr/>
        </p:nvSpPr>
        <p:spPr bwMode="auto">
          <a:xfrm>
            <a:off x="2112287" y="648436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dc:format</a:t>
            </a:r>
            <a:endParaRPr lang="en-US" sz="1100">
              <a:latin typeface="Century Gothic"/>
            </a:endParaRPr>
          </a:p>
        </p:txBody>
      </p:sp>
      <p:sp>
        <p:nvSpPr>
          <p:cNvPr id="1502755101" name="ZoneTexte 138"/>
          <p:cNvSpPr txBox="1"/>
          <p:nvPr/>
        </p:nvSpPr>
        <p:spPr bwMode="auto">
          <a:xfrm>
            <a:off x="1589416" y="1450213"/>
            <a:ext cx="2692239" cy="411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b="0" i="0" u="none" strike="noStrike">
                <a:solidFill>
                  <a:srgbClr val="000000"/>
                </a:solidFill>
                <a:latin typeface="Calibri"/>
              </a:rPr>
              <a:t>http://issn.org/vocabularies/Medium#Online (</a:t>
            </a:r>
            <a:r>
              <a:rPr lang="fr-FR" sz="1050" b="0" i="0" u="none" strike="noStrike">
                <a:solidFill>
                  <a:srgbClr val="000000"/>
                </a:solidFill>
                <a:latin typeface="Calibri"/>
              </a:rPr>
              <a:t>most</a:t>
            </a:r>
            <a:r>
              <a:rPr lang="fr-FR" sz="1050" b="0" i="0" u="none" strike="noStrike">
                <a:solidFill>
                  <a:srgbClr val="000000"/>
                </a:solidFill>
                <a:latin typeface="Calibri"/>
              </a:rPr>
              <a:t> of the time)</a:t>
            </a:r>
            <a:r>
              <a:rPr lang="fr-FR" sz="1050"/>
              <a:t> </a:t>
            </a:r>
            <a:endParaRPr/>
          </a:p>
        </p:txBody>
      </p:sp>
      <p:cxnSp>
        <p:nvCxnSpPr>
          <p:cNvPr id="1245169590" name="Forme 69"/>
          <p:cNvCxnSpPr>
            <a:cxnSpLocks/>
          </p:cNvCxnSpPr>
          <p:nvPr/>
        </p:nvCxnSpPr>
        <p:spPr bwMode="auto">
          <a:xfrm rot="10799989" flipV="1">
            <a:off x="2935357" y="974569"/>
            <a:ext cx="299637" cy="66059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607543" name="Accolade fermante 2"/>
          <p:cNvSpPr/>
          <p:nvPr/>
        </p:nvSpPr>
        <p:spPr bwMode="auto">
          <a:xfrm>
            <a:off x="8158140" y="4890116"/>
            <a:ext cx="486873" cy="1607020"/>
          </a:xfrm>
          <a:prstGeom prst="rightBrace">
            <a:avLst>
              <a:gd name="adj1" fmla="val 386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6983378" name="ZoneTexte 56"/>
          <p:cNvSpPr txBox="1"/>
          <p:nvPr/>
        </p:nvSpPr>
        <p:spPr bwMode="auto">
          <a:xfrm>
            <a:off x="8645013" y="5385096"/>
            <a:ext cx="2179587" cy="594720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Original </a:t>
            </a:r>
            <a:r>
              <a:rPr lang="fr-FR" sz="1100">
                <a:latin typeface="Century Gothic"/>
              </a:rPr>
              <a:t>title</a:t>
            </a:r>
            <a:r>
              <a:rPr lang="fr-FR" sz="1100">
                <a:latin typeface="Century Gothic"/>
              </a:rPr>
              <a:t>, </a:t>
            </a:r>
            <a:r>
              <a:rPr lang="fr-FR" sz="1100">
                <a:latin typeface="Century Gothic"/>
              </a:rPr>
              <a:t>publisher</a:t>
            </a:r>
            <a:r>
              <a:rPr lang="fr-FR" sz="1100">
                <a:latin typeface="Century Gothic"/>
              </a:rPr>
              <a:t> and ISSN as </a:t>
            </a:r>
            <a:r>
              <a:rPr lang="fr-FR" sz="1100">
                <a:latin typeface="Century Gothic"/>
              </a:rPr>
              <a:t>they</a:t>
            </a:r>
            <a:r>
              <a:rPr lang="fr-FR" sz="1100">
                <a:latin typeface="Century Gothic"/>
              </a:rPr>
              <a:t> are </a:t>
            </a:r>
            <a:r>
              <a:rPr lang="fr-FR" sz="1100">
                <a:latin typeface="Century Gothic"/>
              </a:rPr>
              <a:t>provided</a:t>
            </a:r>
            <a:r>
              <a:rPr lang="fr-FR" sz="1100">
                <a:latin typeface="Century Gothic"/>
              </a:rPr>
              <a:t> by the </a:t>
            </a:r>
            <a:r>
              <a:rPr lang="fr-FR" sz="1100">
                <a:latin typeface="Century Gothic"/>
              </a:rPr>
              <a:t>Keeper</a:t>
            </a:r>
            <a:r>
              <a:rPr lang="fr-FR" sz="1100">
                <a:latin typeface="Century Gothic"/>
              </a:rPr>
              <a:t> Agency.</a:t>
            </a:r>
            <a:endParaRPr lang="en-US" sz="1100">
              <a:latin typeface="Century Gothic"/>
            </a:endParaRPr>
          </a:p>
        </p:txBody>
      </p:sp>
      <p:sp>
        <p:nvSpPr>
          <p:cNvPr id="1209571078" name="Rectangle 57"/>
          <p:cNvSpPr/>
          <p:nvPr/>
        </p:nvSpPr>
        <p:spPr bwMode="auto">
          <a:xfrm>
            <a:off x="5884867" y="256112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72147488" name="Forme 69"/>
          <p:cNvCxnSpPr>
            <a:cxnSpLocks/>
            <a:stCxn id="1262972473" idx="1"/>
            <a:endCxn id="663777680" idx="2"/>
          </p:cNvCxnSpPr>
          <p:nvPr/>
        </p:nvCxnSpPr>
        <p:spPr bwMode="auto">
          <a:xfrm rot="10799989" flipH="0" flipV="0">
            <a:off x="1897396" y="2632561"/>
            <a:ext cx="1337595" cy="13227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777680" name="Rectangle à coins arrondis 128"/>
          <p:cNvSpPr/>
          <p:nvPr/>
        </p:nvSpPr>
        <p:spPr bwMode="auto">
          <a:xfrm>
            <a:off x="1442198" y="2275372"/>
            <a:ext cx="910398" cy="35718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"http://..."</a:t>
            </a:r>
            <a:endParaRPr/>
          </a:p>
        </p:txBody>
      </p:sp>
      <p:sp>
        <p:nvSpPr>
          <p:cNvPr id="731095338" name="ZoneTexte 69"/>
          <p:cNvSpPr txBox="1"/>
          <p:nvPr/>
        </p:nvSpPr>
        <p:spPr bwMode="auto">
          <a:xfrm rot="0" flipH="0" flipV="0">
            <a:off x="2117361" y="2652637"/>
            <a:ext cx="865132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schema:url</a:t>
            </a:r>
            <a:endParaRPr lang="en-US" sz="1100">
              <a:latin typeface="Century Gothic"/>
            </a:endParaRPr>
          </a:p>
        </p:txBody>
      </p:sp>
      <p:sp>
        <p:nvSpPr>
          <p:cNvPr id="717670348" name="Rectangle à coins arrondis 99"/>
          <p:cNvSpPr/>
          <p:nvPr/>
        </p:nvSpPr>
        <p:spPr bwMode="auto">
          <a:xfrm flipH="0" flipV="0">
            <a:off x="7953857" y="2442894"/>
            <a:ext cx="2580071" cy="683629"/>
          </a:xfrm>
          <a:prstGeom prst="roundRect">
            <a:avLst>
              <a:gd name="adj" fmla="val 21440"/>
            </a:avLst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http://issn.org/archive</a:t>
            </a:r>
            <a:endParaRPr lang="fr-FR" sz="1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#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{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archiveName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} 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schema:ArchiveComponent</a:t>
            </a:r>
            <a:endParaRPr sz="1200"/>
          </a:p>
        </p:txBody>
      </p:sp>
      <p:sp>
        <p:nvSpPr>
          <p:cNvPr id="2043660816" name="ZoneTexte 35"/>
          <p:cNvSpPr txBox="1"/>
          <p:nvPr/>
        </p:nvSpPr>
        <p:spPr bwMode="auto">
          <a:xfrm flipH="0" flipV="0">
            <a:off x="9904213" y="1145282"/>
            <a:ext cx="1385821" cy="2594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schema:identifier</a:t>
            </a:r>
            <a:endParaRPr lang="en-US" sz="1100">
              <a:latin typeface="Century Gothic"/>
            </a:endParaRPr>
          </a:p>
        </p:txBody>
      </p:sp>
      <p:sp>
        <p:nvSpPr>
          <p:cNvPr id="1543600232" name="Rectangle à coins arrondis 128"/>
          <p:cNvSpPr/>
          <p:nvPr/>
        </p:nvSpPr>
        <p:spPr bwMode="auto">
          <a:xfrm flipH="0" flipV="0">
            <a:off x="8224026" y="3578994"/>
            <a:ext cx="2039737" cy="35718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"Name of web archive</a:t>
            </a:r>
            <a:endParaRPr lang="fr-FR" sz="1100" i="1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(</a:t>
            </a:r>
            <a:r>
              <a:rPr lang="fr-FR" sz="900" i="1">
                <a:solidFill>
                  <a:prstClr val="black"/>
                </a:solidFill>
                <a:latin typeface="Century Gothic"/>
              </a:rPr>
              <a:t>e.g. «wayback machine »)"</a:t>
            </a:r>
            <a:endParaRPr lang="fr-FR" sz="1100" i="1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332258575" name="Forme 69"/>
          <p:cNvCxnSpPr>
            <a:cxnSpLocks/>
            <a:stCxn id="717670348" idx="2"/>
            <a:endCxn id="1543600232" idx="0"/>
          </p:cNvCxnSpPr>
          <p:nvPr/>
        </p:nvCxnSpPr>
        <p:spPr bwMode="auto">
          <a:xfrm rot="5399976" flipH="0" flipV="0">
            <a:off x="9017659" y="3352759"/>
            <a:ext cx="452469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16269" name="Forme 69"/>
          <p:cNvCxnSpPr>
            <a:cxnSpLocks/>
            <a:stCxn id="1803292200" idx="3"/>
            <a:endCxn id="717670348" idx="1"/>
          </p:cNvCxnSpPr>
          <p:nvPr/>
        </p:nvCxnSpPr>
        <p:spPr bwMode="auto">
          <a:xfrm rot="0" flipH="0" flipV="0">
            <a:off x="6027739" y="2782541"/>
            <a:ext cx="1926118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4067015" name="ZoneTexte 69"/>
          <p:cNvSpPr txBox="1"/>
          <p:nvPr/>
        </p:nvSpPr>
        <p:spPr bwMode="auto">
          <a:xfrm rot="0" flipH="0" flipV="0">
            <a:off x="6567305" y="2647162"/>
            <a:ext cx="1202322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schema:isPartOf</a:t>
            </a:r>
            <a:endParaRPr lang="en-US" sz="1100">
              <a:latin typeface="Century Gothic"/>
            </a:endParaRPr>
          </a:p>
        </p:txBody>
      </p:sp>
      <p:sp>
        <p:nvSpPr>
          <p:cNvPr id="2004442347" name="ZoneTexte 69"/>
          <p:cNvSpPr txBox="1"/>
          <p:nvPr/>
        </p:nvSpPr>
        <p:spPr bwMode="auto">
          <a:xfrm rot="0" flipH="0" flipV="0">
            <a:off x="8641833" y="3211200"/>
            <a:ext cx="1204121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85542875" name="ZoneTexte 69"/>
          <p:cNvSpPr txBox="1"/>
          <p:nvPr/>
        </p:nvSpPr>
        <p:spPr bwMode="auto">
          <a:xfrm rot="0" flipH="0" flipV="0">
            <a:off x="5794369" y="1867641"/>
            <a:ext cx="1701214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schema:holdingArchive</a:t>
            </a:r>
            <a:endParaRPr lang="en-US" sz="1100">
              <a:latin typeface="Century Gothic"/>
            </a:endParaRPr>
          </a:p>
        </p:txBody>
      </p:sp>
      <p:sp>
        <p:nvSpPr>
          <p:cNvPr id="642269863" name="ZoneTexte 69"/>
          <p:cNvSpPr txBox="1"/>
          <p:nvPr/>
        </p:nvSpPr>
        <p:spPr bwMode="auto">
          <a:xfrm rot="0" flipH="0" flipV="0">
            <a:off x="3858756" y="1846028"/>
            <a:ext cx="1509240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schema:subjectOf</a:t>
            </a:r>
            <a:endParaRPr lang="en-US" sz="1100">
              <a:latin typeface="Century Gothic"/>
            </a:endParaRPr>
          </a:p>
        </p:txBody>
      </p:sp>
      <p:cxnSp>
        <p:nvCxnSpPr>
          <p:cNvPr id="560977331" name="Forme 69"/>
          <p:cNvCxnSpPr>
            <a:cxnSpLocks/>
            <a:stCxn id="717670348" idx="0"/>
            <a:endCxn id="1247296414" idx="2"/>
          </p:cNvCxnSpPr>
          <p:nvPr/>
        </p:nvCxnSpPr>
        <p:spPr bwMode="auto">
          <a:xfrm rot="16199969" flipH="0" flipV="1">
            <a:off x="8460700" y="1659699"/>
            <a:ext cx="765973" cy="800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65374" name="ZoneTexte 69"/>
          <p:cNvSpPr txBox="1"/>
          <p:nvPr/>
        </p:nvSpPr>
        <p:spPr bwMode="auto">
          <a:xfrm rot="0" flipH="0" flipV="0">
            <a:off x="7863579" y="1872507"/>
            <a:ext cx="1701573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schema:holdingArchive</a:t>
            </a:r>
            <a:endParaRPr lang="en-US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78247" name="Titre 1"/>
          <p:cNvSpPr>
            <a:spLocks noGrp="1"/>
          </p:cNvSpPr>
          <p:nvPr>
            <p:ph type="title"/>
          </p:nvPr>
        </p:nvSpPr>
        <p:spPr bwMode="auto">
          <a:xfrm>
            <a:off x="838198" y="13393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Legend</a:t>
            </a:r>
            <a:endParaRPr/>
          </a:p>
        </p:txBody>
      </p:sp>
      <p:sp>
        <p:nvSpPr>
          <p:cNvPr id="719315351" name="ZoneTexte 5"/>
          <p:cNvSpPr txBox="1"/>
          <p:nvPr/>
        </p:nvSpPr>
        <p:spPr bwMode="auto">
          <a:xfrm>
            <a:off x="5375143" y="1449773"/>
            <a:ext cx="457275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A </a:t>
            </a:r>
            <a:r>
              <a:rPr lang="fr-FR" sz="1400">
                <a:latin typeface="Century Gothic"/>
              </a:rPr>
              <a:t>node</a:t>
            </a:r>
            <a:r>
              <a:rPr lang="fr-FR" sz="1400">
                <a:latin typeface="Century Gothic"/>
              </a:rPr>
              <a:t> in the data graph, </a:t>
            </a:r>
            <a:r>
              <a:rPr lang="fr-FR" sz="1400">
                <a:latin typeface="Century Gothic"/>
              </a:rPr>
              <a:t>with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its</a:t>
            </a:r>
            <a:r>
              <a:rPr lang="fr-FR" sz="1400">
                <a:latin typeface="Century Gothic"/>
              </a:rPr>
              <a:t> class (</a:t>
            </a:r>
            <a:r>
              <a:rPr lang="fr-FR" sz="1400">
                <a:latin typeface="Century Gothic"/>
              </a:rPr>
              <a:t>possibly</a:t>
            </a:r>
            <a:r>
              <a:rPr lang="fr-FR" sz="1400">
                <a:latin typeface="Century Gothic"/>
              </a:rPr>
              <a:t> multiple classes, </a:t>
            </a:r>
            <a:r>
              <a:rPr lang="fr-FR" sz="1400">
                <a:latin typeface="Century Gothic"/>
              </a:rPr>
              <a:t>separated</a:t>
            </a:r>
            <a:r>
              <a:rPr lang="fr-FR" sz="1400">
                <a:latin typeface="Century Gothic"/>
              </a:rPr>
              <a:t> by commas)</a:t>
            </a:r>
            <a:endParaRPr lang="en-US" sz="1400">
              <a:latin typeface="Century Gothic"/>
            </a:endParaRPr>
          </a:p>
        </p:txBody>
      </p:sp>
      <p:sp>
        <p:nvSpPr>
          <p:cNvPr id="1747090714" name="ZoneTexte 16"/>
          <p:cNvSpPr txBox="1"/>
          <p:nvPr/>
        </p:nvSpPr>
        <p:spPr bwMode="auto">
          <a:xfrm>
            <a:off x="5375143" y="5059509"/>
            <a:ext cx="4501314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Object </a:t>
            </a:r>
            <a:r>
              <a:rPr lang="fr-FR" sz="1400">
                <a:latin typeface="Century Gothic"/>
              </a:rPr>
              <a:t>property</a:t>
            </a:r>
            <a:r>
              <a:rPr lang="fr-FR" sz="1400">
                <a:latin typeface="Century Gothic"/>
              </a:rPr>
              <a:t> (</a:t>
            </a:r>
            <a:r>
              <a:rPr lang="fr-FR" sz="1400">
                <a:latin typeface="Century Gothic"/>
              </a:rPr>
              <a:t>linking</a:t>
            </a:r>
            <a:r>
              <a:rPr lang="fr-FR" sz="1400">
                <a:latin typeface="Century Gothic"/>
              </a:rPr>
              <a:t> 2 </a:t>
            </a:r>
            <a:r>
              <a:rPr lang="fr-FR" sz="1400">
                <a:latin typeface="Century Gothic"/>
              </a:rPr>
              <a:t>resources</a:t>
            </a:r>
            <a:r>
              <a:rPr lang="fr-FR" sz="1400">
                <a:latin typeface="Century Gothic"/>
              </a:rPr>
              <a:t> in the graph)</a:t>
            </a:r>
            <a:endParaRPr lang="en-US" sz="1400">
              <a:latin typeface="Century Gothic"/>
            </a:endParaRPr>
          </a:p>
        </p:txBody>
      </p:sp>
      <p:sp>
        <p:nvSpPr>
          <p:cNvPr id="443453225" name="Rectangle à coins arrondis 13"/>
          <p:cNvSpPr/>
          <p:nvPr/>
        </p:nvSpPr>
        <p:spPr bwMode="auto">
          <a:xfrm>
            <a:off x="2874813" y="1521210"/>
            <a:ext cx="2071701" cy="428627"/>
          </a:xfrm>
          <a:prstGeom prst="roundRect">
            <a:avLst>
              <a:gd name="adj" fmla="val 1528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URI pattern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class URI</a:t>
            </a:r>
            <a:endParaRPr/>
          </a:p>
        </p:txBody>
      </p:sp>
      <p:sp>
        <p:nvSpPr>
          <p:cNvPr id="1947609055" name="Rectangle 17"/>
          <p:cNvSpPr/>
          <p:nvPr/>
        </p:nvSpPr>
        <p:spPr bwMode="auto">
          <a:xfrm>
            <a:off x="2803375" y="3375775"/>
            <a:ext cx="2467733" cy="27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50">
                <a:latin typeface="Century Gothic"/>
              </a:rPr>
              <a:t>http://issn.org/resource/ISSN/</a:t>
            </a:r>
            <a:r>
              <a:rPr lang="fr-FR" sz="1200" b="1">
                <a:latin typeface="Century Gothic"/>
              </a:rPr>
              <a:t>{ISSN}</a:t>
            </a:r>
            <a:r>
              <a:rPr lang="fr-FR" sz="1200">
                <a:latin typeface="Century Gothic"/>
              </a:rPr>
              <a:t> </a:t>
            </a:r>
            <a:endParaRPr lang="en-US" sz="1200"/>
          </a:p>
        </p:txBody>
      </p:sp>
      <p:sp>
        <p:nvSpPr>
          <p:cNvPr id="1746862153" name="ZoneTexte 18"/>
          <p:cNvSpPr txBox="1"/>
          <p:nvPr/>
        </p:nvSpPr>
        <p:spPr bwMode="auto">
          <a:xfrm>
            <a:off x="5375143" y="3129554"/>
            <a:ext cx="4358437" cy="73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Variable sections in URI patterns are </a:t>
            </a:r>
            <a:r>
              <a:rPr lang="fr-FR" sz="1400">
                <a:latin typeface="Century Gothic"/>
              </a:rPr>
              <a:t>indicated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between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curly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braces</a:t>
            </a:r>
            <a:r>
              <a:rPr lang="fr-FR" sz="1400">
                <a:latin typeface="Century Gothic"/>
              </a:rPr>
              <a:t> {…} and </a:t>
            </a:r>
            <a:r>
              <a:rPr lang="fr-FR" sz="1400">
                <a:latin typeface="Century Gothic"/>
              </a:rPr>
              <a:t>replaced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with</a:t>
            </a:r>
            <a:r>
              <a:rPr lang="fr-FR" sz="1400">
                <a:latin typeface="Century Gothic"/>
              </a:rPr>
              <a:t> the </a:t>
            </a:r>
            <a:r>
              <a:rPr lang="fr-FR" sz="1400">
                <a:latin typeface="Century Gothic"/>
              </a:rPr>
              <a:t>corresponding</a:t>
            </a:r>
            <a:r>
              <a:rPr lang="fr-FR" sz="1400">
                <a:latin typeface="Century Gothic"/>
              </a:rPr>
              <a:t> value</a:t>
            </a:r>
            <a:endParaRPr lang="en-US" sz="1400">
              <a:latin typeface="Century Gothic"/>
            </a:endParaRPr>
          </a:p>
        </p:txBody>
      </p:sp>
      <p:cxnSp>
        <p:nvCxnSpPr>
          <p:cNvPr id="1400877929" name="Forme 69"/>
          <p:cNvCxnSpPr>
            <a:cxnSpLocks/>
          </p:cNvCxnSpPr>
          <p:nvPr/>
        </p:nvCxnSpPr>
        <p:spPr bwMode="auto">
          <a:xfrm flipV="1">
            <a:off x="3089127" y="5295847"/>
            <a:ext cx="1857387" cy="2857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105959" name="ZoneTexte 21"/>
          <p:cNvSpPr txBox="1"/>
          <p:nvPr/>
        </p:nvSpPr>
        <p:spPr bwMode="auto">
          <a:xfrm>
            <a:off x="3232003" y="4938658"/>
            <a:ext cx="185810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cxnSp>
        <p:nvCxnSpPr>
          <p:cNvPr id="581956738" name="Forme 69"/>
          <p:cNvCxnSpPr>
            <a:cxnSpLocks/>
          </p:cNvCxnSpPr>
          <p:nvPr/>
        </p:nvCxnSpPr>
        <p:spPr bwMode="auto">
          <a:xfrm flipV="1">
            <a:off x="3303441" y="6271838"/>
            <a:ext cx="1000099" cy="250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019296" name="ZoneTexte 25"/>
          <p:cNvSpPr txBox="1"/>
          <p:nvPr/>
        </p:nvSpPr>
        <p:spPr bwMode="auto">
          <a:xfrm>
            <a:off x="3232003" y="5938790"/>
            <a:ext cx="1500884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schema:startDate</a:t>
            </a:r>
            <a:endParaRPr lang="en-US" sz="1100">
              <a:latin typeface="Century Gothic"/>
            </a:endParaRPr>
          </a:p>
        </p:txBody>
      </p:sp>
      <p:sp>
        <p:nvSpPr>
          <p:cNvPr id="1461665678" name="Rectangle à coins arrondis 26"/>
          <p:cNvSpPr/>
          <p:nvPr/>
        </p:nvSpPr>
        <p:spPr bwMode="auto">
          <a:xfrm>
            <a:off x="4303541" y="6200399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21429394" name="ZoneTexte 27"/>
          <p:cNvSpPr txBox="1"/>
          <p:nvPr/>
        </p:nvSpPr>
        <p:spPr bwMode="auto">
          <a:xfrm>
            <a:off x="5375143" y="6093243"/>
            <a:ext cx="328686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Data </a:t>
            </a:r>
            <a:r>
              <a:rPr lang="fr-FR" sz="1400">
                <a:latin typeface="Century Gothic"/>
              </a:rPr>
              <a:t>property</a:t>
            </a:r>
            <a:r>
              <a:rPr lang="fr-FR" sz="1400">
                <a:latin typeface="Century Gothic"/>
              </a:rPr>
              <a:t> (</a:t>
            </a:r>
            <a:r>
              <a:rPr lang="fr-FR" sz="1400">
                <a:latin typeface="Century Gothic"/>
              </a:rPr>
              <a:t>with</a:t>
            </a:r>
            <a:r>
              <a:rPr lang="fr-FR" sz="1400">
                <a:latin typeface="Century Gothic"/>
              </a:rPr>
              <a:t> a </a:t>
            </a:r>
            <a:r>
              <a:rPr lang="fr-FR" sz="1400">
                <a:latin typeface="Century Gothic"/>
              </a:rPr>
              <a:t>literal</a:t>
            </a:r>
            <a:r>
              <a:rPr lang="fr-FR" sz="1400">
                <a:latin typeface="Century Gothic"/>
              </a:rPr>
              <a:t> value)</a:t>
            </a:r>
            <a:endParaRPr lang="en-US" sz="1400">
              <a:latin typeface="Century Gothic"/>
            </a:endParaRPr>
          </a:p>
        </p:txBody>
      </p:sp>
      <p:sp>
        <p:nvSpPr>
          <p:cNvPr id="1082260833" name="Rectangle à coins arrondis 14"/>
          <p:cNvSpPr/>
          <p:nvPr/>
        </p:nvSpPr>
        <p:spPr bwMode="auto">
          <a:xfrm>
            <a:off x="2803375" y="4081402"/>
            <a:ext cx="2143139" cy="571503"/>
          </a:xfrm>
          <a:prstGeom prst="roundRect">
            <a:avLst>
              <a:gd name="adj" fmla="val 2525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RecordCreation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prov:Activity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771642989" name="ZoneTexte 15"/>
          <p:cNvSpPr txBox="1"/>
          <p:nvPr/>
        </p:nvSpPr>
        <p:spPr bwMode="auto">
          <a:xfrm>
            <a:off x="5375143" y="4129686"/>
            <a:ext cx="4358437" cy="51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Relative </a:t>
            </a:r>
            <a:r>
              <a:rPr lang="fr-FR" sz="1400">
                <a:latin typeface="Century Gothic"/>
              </a:rPr>
              <a:t>URIs</a:t>
            </a:r>
            <a:r>
              <a:rPr lang="fr-FR" sz="1400">
                <a:latin typeface="Century Gothic"/>
              </a:rPr>
              <a:t> are </a:t>
            </a:r>
            <a:r>
              <a:rPr lang="fr-FR" sz="1400">
                <a:latin typeface="Century Gothic"/>
              </a:rPr>
              <a:t>always</a:t>
            </a:r>
            <a:r>
              <a:rPr lang="fr-FR" sz="1400">
                <a:latin typeface="Century Gothic"/>
              </a:rPr>
              <a:t> relative to the ISSN </a:t>
            </a:r>
            <a:r>
              <a:rPr lang="fr-FR" sz="1400">
                <a:latin typeface="Century Gothic"/>
              </a:rPr>
              <a:t>resource</a:t>
            </a:r>
            <a:r>
              <a:rPr lang="fr-FR" sz="1400">
                <a:latin typeface="Century Gothic"/>
              </a:rPr>
              <a:t> URI </a:t>
            </a:r>
            <a:r>
              <a:rPr lang="fr-FR" sz="1400" i="1"/>
              <a:t>http://issn.org/resource/ISSN/{ISSN}</a:t>
            </a:r>
            <a:endParaRPr lang="en-US" sz="1400">
              <a:latin typeface="Century Gothic"/>
            </a:endParaRPr>
          </a:p>
        </p:txBody>
      </p:sp>
      <p:sp>
        <p:nvSpPr>
          <p:cNvPr id="1993683796" name="Rectangle à coins arrondis 22"/>
          <p:cNvSpPr/>
          <p:nvPr/>
        </p:nvSpPr>
        <p:spPr bwMode="auto">
          <a:xfrm>
            <a:off x="2589061" y="2235591"/>
            <a:ext cx="2643205" cy="714379"/>
          </a:xfrm>
          <a:prstGeom prst="roundRect">
            <a:avLst>
              <a:gd name="adj" fmla="val 26908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0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0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0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0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0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1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46900725" name="ZoneTexte 23"/>
          <p:cNvSpPr txBox="1"/>
          <p:nvPr/>
        </p:nvSpPr>
        <p:spPr bwMode="auto">
          <a:xfrm>
            <a:off x="5375143" y="2307029"/>
            <a:ext cx="457275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>
                <a:latin typeface="Century Gothic"/>
              </a:rPr>
              <a:t>The ISSN </a:t>
            </a:r>
            <a:r>
              <a:rPr lang="fr-FR" sz="1400">
                <a:latin typeface="Century Gothic"/>
              </a:rPr>
              <a:t>resource</a:t>
            </a:r>
            <a:r>
              <a:rPr lang="fr-FR" sz="1400">
                <a:latin typeface="Century Gothic"/>
              </a:rPr>
              <a:t> has a </a:t>
            </a:r>
            <a:r>
              <a:rPr lang="fr-FR" sz="1400">
                <a:latin typeface="Century Gothic"/>
              </a:rPr>
              <a:t>red</a:t>
            </a:r>
            <a:r>
              <a:rPr lang="fr-FR" sz="1400">
                <a:latin typeface="Century Gothic"/>
              </a:rPr>
              <a:t> </a:t>
            </a:r>
            <a:r>
              <a:rPr lang="fr-FR" sz="1400">
                <a:latin typeface="Century Gothic"/>
              </a:rPr>
              <a:t>color</a:t>
            </a:r>
            <a:r>
              <a:rPr lang="fr-FR" sz="1400">
                <a:latin typeface="Century Gothic"/>
              </a:rPr>
              <a:t> for quick </a:t>
            </a:r>
            <a:r>
              <a:rPr lang="fr-FR" sz="1400">
                <a:latin typeface="Century Gothic"/>
              </a:rPr>
              <a:t>reference</a:t>
            </a:r>
            <a:r>
              <a:rPr lang="fr-FR" sz="1400">
                <a:latin typeface="Century Gothic"/>
              </a:rPr>
              <a:t>.</a:t>
            </a:r>
            <a:endParaRPr lang="en-US" sz="14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554030" name="Rectangle à coins arrondis 9"/>
          <p:cNvSpPr/>
          <p:nvPr/>
        </p:nvSpPr>
        <p:spPr bwMode="auto">
          <a:xfrm>
            <a:off x="7459333" y="1928801"/>
            <a:ext cx="2786081" cy="785817"/>
          </a:xfrm>
          <a:prstGeom prst="roundRect">
            <a:avLst>
              <a:gd name="adj" fmla="val 26908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546876700" name="Rectangle à coins arrondis 13"/>
          <p:cNvSpPr/>
          <p:nvPr/>
        </p:nvSpPr>
        <p:spPr bwMode="auto">
          <a:xfrm>
            <a:off x="7530770" y="4714884"/>
            <a:ext cx="2643205" cy="571503"/>
          </a:xfrm>
          <a:prstGeom prst="roundRect">
            <a:avLst>
              <a:gd name="adj" fmla="val 236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#Record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72463446" name="Rectangle à coins arrondis 14"/>
          <p:cNvSpPr/>
          <p:nvPr/>
        </p:nvSpPr>
        <p:spPr bwMode="auto">
          <a:xfrm>
            <a:off x="3315929" y="428602"/>
            <a:ext cx="2571768" cy="357189"/>
          </a:xfrm>
          <a:prstGeom prst="roundRect">
            <a:avLst>
              <a:gd name="adj" fmla="val 3240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#ISSN-L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bf:IssnL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200644611" name="Forme 69"/>
          <p:cNvCxnSpPr>
            <a:cxnSpLocks/>
          </p:cNvCxnSpPr>
          <p:nvPr/>
        </p:nvCxnSpPr>
        <p:spPr bwMode="auto">
          <a:xfrm rot="5399976" flipH="1" flipV="1">
            <a:off x="8816655" y="3714751"/>
            <a:ext cx="2000263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9770723" name="ZoneTexte 18"/>
          <p:cNvSpPr txBox="1"/>
          <p:nvPr/>
        </p:nvSpPr>
        <p:spPr bwMode="auto">
          <a:xfrm>
            <a:off x="8316621" y="4286255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schema:mainEntity</a:t>
            </a:r>
            <a:endParaRPr lang="en-US" sz="1100">
              <a:latin typeface="Century Gothic"/>
            </a:endParaRPr>
          </a:p>
        </p:txBody>
      </p:sp>
      <p:sp>
        <p:nvSpPr>
          <p:cNvPr id="1945525716" name="Rectangle à coins arrondis 26"/>
          <p:cNvSpPr/>
          <p:nvPr/>
        </p:nvSpPr>
        <p:spPr bwMode="auto">
          <a:xfrm>
            <a:off x="3315929" y="1500172"/>
            <a:ext cx="2571768" cy="357189"/>
          </a:xfrm>
          <a:prstGeom prst="roundRect">
            <a:avLst>
              <a:gd name="adj" fmla="val 3240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#ISSN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bf:Issn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48457767" name="Rectangle à coins arrondis 27"/>
          <p:cNvSpPr/>
          <p:nvPr/>
        </p:nvSpPr>
        <p:spPr bwMode="auto">
          <a:xfrm>
            <a:off x="3315929" y="2857496"/>
            <a:ext cx="2571768" cy="357189"/>
          </a:xfrm>
          <a:prstGeom prst="roundRect">
            <a:avLst>
              <a:gd name="adj" fmla="val 2496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KeyTitle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bf:Identifier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bf:KeyTitle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lvl="0" algn="ctr">
              <a:spcBef>
                <a:spcPts val="599"/>
              </a:spcBef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94115316" name="Rectangle à coins arrondis 28"/>
          <p:cNvSpPr/>
          <p:nvPr/>
        </p:nvSpPr>
        <p:spPr bwMode="auto">
          <a:xfrm>
            <a:off x="3315929" y="3643314"/>
            <a:ext cx="2571768" cy="500065"/>
          </a:xfrm>
          <a:prstGeom prst="roundRect">
            <a:avLst>
              <a:gd name="adj" fmla="val 27379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AbbreviatedKeyTitle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bf:Identifier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bf:AbbreviatedTitle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220646982" name="Forme 69"/>
          <p:cNvCxnSpPr>
            <a:cxnSpLocks/>
          </p:cNvCxnSpPr>
          <p:nvPr/>
        </p:nvCxnSpPr>
        <p:spPr bwMode="auto">
          <a:xfrm rot="10799989">
            <a:off x="5887697" y="714357"/>
            <a:ext cx="1571635" cy="1607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080761" name="ZoneTexte 36"/>
          <p:cNvSpPr txBox="1"/>
          <p:nvPr/>
        </p:nvSpPr>
        <p:spPr bwMode="auto">
          <a:xfrm>
            <a:off x="6030573" y="738496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cxnSp>
        <p:nvCxnSpPr>
          <p:cNvPr id="1961166191" name="Forme 69"/>
          <p:cNvCxnSpPr>
            <a:cxnSpLocks/>
          </p:cNvCxnSpPr>
          <p:nvPr/>
        </p:nvCxnSpPr>
        <p:spPr bwMode="auto">
          <a:xfrm rot="10799989">
            <a:off x="5887697" y="1678768"/>
            <a:ext cx="1571635" cy="6429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731243" name="Forme 69"/>
          <p:cNvCxnSpPr>
            <a:cxnSpLocks/>
          </p:cNvCxnSpPr>
          <p:nvPr/>
        </p:nvCxnSpPr>
        <p:spPr bwMode="auto">
          <a:xfrm rot="10799989" flipV="1">
            <a:off x="5887697" y="2321709"/>
            <a:ext cx="1571635" cy="714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931257" name="Forme 69"/>
          <p:cNvCxnSpPr>
            <a:cxnSpLocks/>
          </p:cNvCxnSpPr>
          <p:nvPr/>
        </p:nvCxnSpPr>
        <p:spPr bwMode="auto">
          <a:xfrm rot="10799989" flipV="1">
            <a:off x="5887697" y="2321709"/>
            <a:ext cx="1571635" cy="1571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376574" name="ZoneTexte 48"/>
          <p:cNvSpPr txBox="1"/>
          <p:nvPr/>
        </p:nvSpPr>
        <p:spPr bwMode="auto">
          <a:xfrm>
            <a:off x="6030573" y="1667191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sp>
        <p:nvSpPr>
          <p:cNvPr id="1258900143" name="ZoneTexte 49"/>
          <p:cNvSpPr txBox="1"/>
          <p:nvPr/>
        </p:nvSpPr>
        <p:spPr bwMode="auto">
          <a:xfrm>
            <a:off x="6030573" y="3069550"/>
            <a:ext cx="1857747" cy="42707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fr-FR" sz="1100">
              <a:latin typeface="Century Gothic"/>
            </a:endParaRPr>
          </a:p>
          <a:p>
            <a:pPr>
              <a:defRPr/>
            </a:pPr>
            <a:r>
              <a:rPr lang="fr-FR" sz="1100" i="1">
                <a:latin typeface="Century Gothic"/>
              </a:rPr>
              <a:t>(+ </a:t>
            </a:r>
            <a:r>
              <a:rPr lang="fr-FR" sz="1100" i="1">
                <a:latin typeface="Century Gothic"/>
              </a:rPr>
              <a:t>bf:title</a:t>
            </a:r>
            <a:r>
              <a:rPr lang="fr-FR" sz="1100" i="1">
                <a:latin typeface="Century Gothic"/>
              </a:rPr>
              <a:t>)</a:t>
            </a:r>
            <a:endParaRPr lang="en-US" sz="1100" i="1">
              <a:latin typeface="Century Gothic"/>
            </a:endParaRPr>
          </a:p>
        </p:txBody>
      </p:sp>
      <p:sp>
        <p:nvSpPr>
          <p:cNvPr id="1991060864" name="ZoneTexte 50"/>
          <p:cNvSpPr txBox="1"/>
          <p:nvPr/>
        </p:nvSpPr>
        <p:spPr bwMode="auto">
          <a:xfrm>
            <a:off x="6030573" y="3881769"/>
            <a:ext cx="1857747" cy="42707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fr-FR" sz="1100">
              <a:latin typeface="Century Gothic"/>
            </a:endParaRPr>
          </a:p>
          <a:p>
            <a:pPr>
              <a:defRPr/>
            </a:pPr>
            <a:r>
              <a:rPr lang="fr-FR" sz="1100" i="1">
                <a:latin typeface="Century Gothic"/>
              </a:rPr>
              <a:t>(+ </a:t>
            </a:r>
            <a:r>
              <a:rPr lang="fr-FR" sz="1100" i="1">
                <a:latin typeface="Century Gothic"/>
              </a:rPr>
              <a:t>bf:title</a:t>
            </a:r>
            <a:r>
              <a:rPr lang="fr-FR" sz="1100" i="1">
                <a:latin typeface="Century Gothic"/>
              </a:rPr>
              <a:t>)</a:t>
            </a:r>
            <a:endParaRPr lang="en-US" sz="1100" i="1">
              <a:latin typeface="Century Gothic"/>
            </a:endParaRPr>
          </a:p>
        </p:txBody>
      </p:sp>
      <p:sp>
        <p:nvSpPr>
          <p:cNvPr id="1993853453" name="Rectangle à coins arrondis 90"/>
          <p:cNvSpPr/>
          <p:nvPr/>
        </p:nvSpPr>
        <p:spPr bwMode="auto">
          <a:xfrm>
            <a:off x="1815731" y="4714884"/>
            <a:ext cx="2357453" cy="571503"/>
          </a:xfrm>
          <a:prstGeom prst="roundRect">
            <a:avLst>
              <a:gd name="adj" fmla="val 2525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RecordCreation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prov:Activity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883185431" name="Forme 69"/>
          <p:cNvCxnSpPr>
            <a:cxnSpLocks/>
          </p:cNvCxnSpPr>
          <p:nvPr/>
        </p:nvCxnSpPr>
        <p:spPr bwMode="auto">
          <a:xfrm rot="5399976" flipH="1" flipV="1">
            <a:off x="2744425" y="4143379"/>
            <a:ext cx="821535" cy="32147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247771" name="Forme 69"/>
          <p:cNvCxnSpPr>
            <a:cxnSpLocks/>
          </p:cNvCxnSpPr>
          <p:nvPr/>
        </p:nvCxnSpPr>
        <p:spPr bwMode="auto">
          <a:xfrm rot="5399976" flipH="1" flipV="1">
            <a:off x="2315797" y="3714751"/>
            <a:ext cx="1678791" cy="32147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426213" name="Forme 69"/>
          <p:cNvCxnSpPr>
            <a:cxnSpLocks/>
          </p:cNvCxnSpPr>
          <p:nvPr/>
        </p:nvCxnSpPr>
        <p:spPr bwMode="auto">
          <a:xfrm rot="5399976" flipH="1" flipV="1">
            <a:off x="1637136" y="3036091"/>
            <a:ext cx="3036114" cy="32147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660212" name="Forme 69"/>
          <p:cNvCxnSpPr>
            <a:cxnSpLocks/>
          </p:cNvCxnSpPr>
          <p:nvPr/>
        </p:nvCxnSpPr>
        <p:spPr bwMode="auto">
          <a:xfrm rot="5399976" flipH="1" flipV="1">
            <a:off x="1101351" y="2500306"/>
            <a:ext cx="4107684" cy="32147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049907" name="ZoneTexte 107"/>
          <p:cNvSpPr txBox="1"/>
          <p:nvPr/>
        </p:nvSpPr>
        <p:spPr bwMode="auto">
          <a:xfrm>
            <a:off x="1958607" y="595621"/>
            <a:ext cx="12862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prov:generated</a:t>
            </a:r>
            <a:endParaRPr lang="en-US" sz="1100">
              <a:latin typeface="Century Gothic"/>
            </a:endParaRPr>
          </a:p>
        </p:txBody>
      </p:sp>
      <p:sp>
        <p:nvSpPr>
          <p:cNvPr id="1719124486" name="ZoneTexte 108"/>
          <p:cNvSpPr txBox="1"/>
          <p:nvPr/>
        </p:nvSpPr>
        <p:spPr bwMode="auto">
          <a:xfrm>
            <a:off x="1958607" y="1667191"/>
            <a:ext cx="12862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prov:generated</a:t>
            </a:r>
            <a:endParaRPr lang="en-US" sz="1100">
              <a:latin typeface="Century Gothic"/>
            </a:endParaRPr>
          </a:p>
        </p:txBody>
      </p:sp>
      <p:sp>
        <p:nvSpPr>
          <p:cNvPr id="979566857" name="ZoneTexte 109"/>
          <p:cNvSpPr txBox="1"/>
          <p:nvPr/>
        </p:nvSpPr>
        <p:spPr bwMode="auto">
          <a:xfrm>
            <a:off x="1958607" y="3024514"/>
            <a:ext cx="12862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prov:generated</a:t>
            </a:r>
            <a:endParaRPr lang="en-US" sz="1100">
              <a:latin typeface="Century Gothic"/>
            </a:endParaRPr>
          </a:p>
        </p:txBody>
      </p:sp>
      <p:sp>
        <p:nvSpPr>
          <p:cNvPr id="208734764" name="ZoneTexte 110"/>
          <p:cNvSpPr txBox="1"/>
          <p:nvPr/>
        </p:nvSpPr>
        <p:spPr bwMode="auto">
          <a:xfrm>
            <a:off x="1958607" y="3857628"/>
            <a:ext cx="12862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prov:generated</a:t>
            </a:r>
            <a:endParaRPr lang="en-US" sz="1100">
              <a:latin typeface="Century Gothic"/>
            </a:endParaRPr>
          </a:p>
        </p:txBody>
      </p:sp>
      <p:cxnSp>
        <p:nvCxnSpPr>
          <p:cNvPr id="1213981615" name="Forme 69"/>
          <p:cNvCxnSpPr>
            <a:cxnSpLocks/>
          </p:cNvCxnSpPr>
          <p:nvPr/>
        </p:nvCxnSpPr>
        <p:spPr bwMode="auto">
          <a:xfrm>
            <a:off x="4173185" y="5000634"/>
            <a:ext cx="3357585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305581" name="ZoneTexte 114"/>
          <p:cNvSpPr txBox="1"/>
          <p:nvPr/>
        </p:nvSpPr>
        <p:spPr bwMode="auto">
          <a:xfrm>
            <a:off x="4244623" y="4739024"/>
            <a:ext cx="12862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prov:generated</a:t>
            </a:r>
            <a:endParaRPr lang="en-US" sz="1100">
              <a:latin typeface="Century Gothic"/>
            </a:endParaRPr>
          </a:p>
        </p:txBody>
      </p:sp>
      <p:sp>
        <p:nvSpPr>
          <p:cNvPr id="321932839" name="Rectangle à coins arrondis 115"/>
          <p:cNvSpPr/>
          <p:nvPr/>
        </p:nvSpPr>
        <p:spPr bwMode="auto">
          <a:xfrm>
            <a:off x="5887697" y="5572139"/>
            <a:ext cx="2143139" cy="785817"/>
          </a:xfrm>
          <a:prstGeom prst="roundRect">
            <a:avLst>
              <a:gd name="adj" fmla="val 2720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http://issn.org/organization/ISSNCenter#</a:t>
            </a:r>
            <a:r>
              <a:rPr lang="fr-FR" sz="1400" b="1">
                <a:solidFill>
                  <a:schemeClr val="tx1"/>
                </a:solidFill>
                <a:latin typeface="Century Gothic"/>
              </a:rPr>
              <a:t>{CCID}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9014486" name="Forme 69"/>
          <p:cNvCxnSpPr>
            <a:cxnSpLocks/>
          </p:cNvCxnSpPr>
          <p:nvPr/>
        </p:nvCxnSpPr>
        <p:spPr bwMode="auto">
          <a:xfrm rot="16199969" flipH="1">
            <a:off x="3030177" y="5250667"/>
            <a:ext cx="678660" cy="75009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2148443" name="ZoneTexte 119"/>
          <p:cNvSpPr txBox="1"/>
          <p:nvPr/>
        </p:nvSpPr>
        <p:spPr bwMode="auto">
          <a:xfrm>
            <a:off x="1387135" y="5953471"/>
            <a:ext cx="221493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prov:wasAssociatedWith</a:t>
            </a:r>
            <a:endParaRPr lang="en-US" sz="1100">
              <a:latin typeface="Century Gothic"/>
            </a:endParaRPr>
          </a:p>
        </p:txBody>
      </p:sp>
      <p:cxnSp>
        <p:nvCxnSpPr>
          <p:cNvPr id="1001374410" name="Forme 69"/>
          <p:cNvCxnSpPr>
            <a:cxnSpLocks/>
          </p:cNvCxnSpPr>
          <p:nvPr/>
        </p:nvCxnSpPr>
        <p:spPr bwMode="auto">
          <a:xfrm rot="5399976">
            <a:off x="8102275" y="5214949"/>
            <a:ext cx="678660" cy="82153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653882" name="ZoneTexte 123"/>
          <p:cNvSpPr txBox="1"/>
          <p:nvPr/>
        </p:nvSpPr>
        <p:spPr bwMode="auto">
          <a:xfrm>
            <a:off x="8316589" y="6000767"/>
            <a:ext cx="171487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prov:wasAttributedTo</a:t>
            </a:r>
            <a:endParaRPr lang="en-US" sz="1100">
              <a:latin typeface="Century Gothic"/>
            </a:endParaRPr>
          </a:p>
        </p:txBody>
      </p:sp>
      <p:sp>
        <p:nvSpPr>
          <p:cNvPr id="113759164" name="Rectangle 124"/>
          <p:cNvSpPr/>
          <p:nvPr/>
        </p:nvSpPr>
        <p:spPr bwMode="auto">
          <a:xfrm>
            <a:off x="9745349" y="257174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172962" name="Rectangle à coins arrondis 126"/>
          <p:cNvSpPr/>
          <p:nvPr/>
        </p:nvSpPr>
        <p:spPr bwMode="auto">
          <a:xfrm>
            <a:off x="3744557" y="5572139"/>
            <a:ext cx="2214577" cy="785817"/>
          </a:xfrm>
          <a:prstGeom prst="roundRect">
            <a:avLst>
              <a:gd name="adj" fmla="val 32006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http://issn.org/organization/ISSNCenter#</a:t>
            </a:r>
            <a:r>
              <a:rPr lang="fr-FR" sz="1400" b="1">
                <a:solidFill>
                  <a:schemeClr val="tx1"/>
                </a:solidFill>
                <a:latin typeface="Century Gothic"/>
              </a:rPr>
              <a:t>{CCID}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568563849" name="Rectangle à coins arrondis 128"/>
          <p:cNvSpPr/>
          <p:nvPr/>
        </p:nvSpPr>
        <p:spPr bwMode="auto">
          <a:xfrm>
            <a:off x="7459333" y="357165"/>
            <a:ext cx="2786081" cy="500065"/>
          </a:xfrm>
          <a:prstGeom prst="roundRect">
            <a:avLst>
              <a:gd name="adj" fmla="val 1704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>
                <a:solidFill>
                  <a:schemeClr val="tx1"/>
                </a:solidFill>
                <a:latin typeface="Century Gothic"/>
              </a:rPr>
              <a:t>http://issn.org/resource/ISSN-L/{ISSN-L} 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802836634" name="Forme 69"/>
          <p:cNvCxnSpPr>
            <a:cxnSpLocks/>
          </p:cNvCxnSpPr>
          <p:nvPr/>
        </p:nvCxnSpPr>
        <p:spPr bwMode="auto">
          <a:xfrm rot="5399976" flipH="1" flipV="1">
            <a:off x="7566490" y="1393015"/>
            <a:ext cx="1071569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816558" name="ZoneTexte 134"/>
          <p:cNvSpPr txBox="1"/>
          <p:nvPr/>
        </p:nvSpPr>
        <p:spPr bwMode="auto">
          <a:xfrm>
            <a:off x="7030705" y="3357560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schema:issn</a:t>
            </a:r>
            <a:endParaRPr lang="en-US" sz="1100">
              <a:latin typeface="Century Gothic"/>
            </a:endParaRPr>
          </a:p>
        </p:txBody>
      </p:sp>
      <p:cxnSp>
        <p:nvCxnSpPr>
          <p:cNvPr id="1848939927" name="Forme 69"/>
          <p:cNvCxnSpPr>
            <a:cxnSpLocks/>
          </p:cNvCxnSpPr>
          <p:nvPr/>
        </p:nvCxnSpPr>
        <p:spPr bwMode="auto">
          <a:xfrm rot="5399976" flipH="1" flipV="1">
            <a:off x="5905556" y="4518428"/>
            <a:ext cx="1586" cy="2107419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175518" name="ZoneTexte 140"/>
          <p:cNvSpPr txBox="1"/>
          <p:nvPr/>
        </p:nvSpPr>
        <p:spPr bwMode="auto">
          <a:xfrm>
            <a:off x="5173317" y="5096215"/>
            <a:ext cx="171487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i="1">
                <a:latin typeface="Century Gothic"/>
              </a:rPr>
              <a:t>Same</a:t>
            </a:r>
            <a:r>
              <a:rPr lang="fr-FR" sz="1100" i="1">
                <a:latin typeface="Century Gothic"/>
              </a:rPr>
              <a:t> or </a:t>
            </a:r>
            <a:r>
              <a:rPr lang="fr-FR" sz="1100" i="1">
                <a:latin typeface="Century Gothic"/>
              </a:rPr>
              <a:t>different</a:t>
            </a:r>
            <a:endParaRPr lang="en-US" sz="1100" i="1">
              <a:latin typeface="Century Gothic"/>
            </a:endParaRPr>
          </a:p>
        </p:txBody>
      </p:sp>
      <p:sp>
        <p:nvSpPr>
          <p:cNvPr id="337138963" name="ZoneTexte 181"/>
          <p:cNvSpPr txBox="1"/>
          <p:nvPr/>
        </p:nvSpPr>
        <p:spPr bwMode="auto">
          <a:xfrm>
            <a:off x="0" y="6572271"/>
            <a:ext cx="9144360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  <p:cxnSp>
        <p:nvCxnSpPr>
          <p:cNvPr id="1038172310" name="Forme 69"/>
          <p:cNvCxnSpPr>
            <a:cxnSpLocks/>
          </p:cNvCxnSpPr>
          <p:nvPr/>
        </p:nvCxnSpPr>
        <p:spPr bwMode="auto">
          <a:xfrm rot="16199969" flipV="1">
            <a:off x="4441078" y="267867"/>
            <a:ext cx="178594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262863" name="ZoneTexte 152"/>
          <p:cNvSpPr txBox="1"/>
          <p:nvPr/>
        </p:nvSpPr>
        <p:spPr bwMode="auto">
          <a:xfrm>
            <a:off x="4601813" y="142851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478200475" name="Rectangle à coins arrondis 153"/>
          <p:cNvSpPr/>
          <p:nvPr/>
        </p:nvSpPr>
        <p:spPr bwMode="auto">
          <a:xfrm>
            <a:off x="3958871" y="142851"/>
            <a:ext cx="500065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2067684929" name="Forme 69"/>
          <p:cNvCxnSpPr>
            <a:cxnSpLocks/>
          </p:cNvCxnSpPr>
          <p:nvPr/>
        </p:nvCxnSpPr>
        <p:spPr bwMode="auto">
          <a:xfrm rot="16199969" flipV="1">
            <a:off x="4441078" y="1339438"/>
            <a:ext cx="178594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020167" name="ZoneTexte 177"/>
          <p:cNvSpPr txBox="1"/>
          <p:nvPr/>
        </p:nvSpPr>
        <p:spPr bwMode="auto">
          <a:xfrm>
            <a:off x="4601813" y="1214420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2077237438" name="Rectangle à coins arrondis 178"/>
          <p:cNvSpPr/>
          <p:nvPr/>
        </p:nvSpPr>
        <p:spPr bwMode="auto">
          <a:xfrm>
            <a:off x="3387367" y="1214421"/>
            <a:ext cx="1071569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cxnSp>
        <p:nvCxnSpPr>
          <p:cNvPr id="443323840" name="Forme 69"/>
          <p:cNvCxnSpPr>
            <a:cxnSpLocks/>
          </p:cNvCxnSpPr>
          <p:nvPr/>
        </p:nvCxnSpPr>
        <p:spPr bwMode="auto">
          <a:xfrm rot="16199969" flipV="1">
            <a:off x="4441077" y="2696760"/>
            <a:ext cx="178596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799949" name="ZoneTexte 182"/>
          <p:cNvSpPr txBox="1"/>
          <p:nvPr/>
        </p:nvSpPr>
        <p:spPr bwMode="auto">
          <a:xfrm>
            <a:off x="4601813" y="2571743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1505492589" name="Rectangle à coins arrondis 183"/>
          <p:cNvSpPr/>
          <p:nvPr/>
        </p:nvSpPr>
        <p:spPr bwMode="auto">
          <a:xfrm>
            <a:off x="3958871" y="2571743"/>
            <a:ext cx="500065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341427257" name="Forme 69"/>
          <p:cNvCxnSpPr>
            <a:cxnSpLocks/>
          </p:cNvCxnSpPr>
          <p:nvPr/>
        </p:nvCxnSpPr>
        <p:spPr bwMode="auto">
          <a:xfrm rot="16199969" flipV="1">
            <a:off x="4441077" y="3482578"/>
            <a:ext cx="178596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188183" name="ZoneTexte 186"/>
          <p:cNvSpPr txBox="1"/>
          <p:nvPr/>
        </p:nvSpPr>
        <p:spPr bwMode="auto">
          <a:xfrm>
            <a:off x="4601813" y="3357560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1600887112" name="Rectangle à coins arrondis 187"/>
          <p:cNvSpPr/>
          <p:nvPr/>
        </p:nvSpPr>
        <p:spPr bwMode="auto">
          <a:xfrm>
            <a:off x="3958871" y="3357560"/>
            <a:ext cx="500065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024311452" name="Forme 69"/>
          <p:cNvCxnSpPr>
            <a:cxnSpLocks/>
          </p:cNvCxnSpPr>
          <p:nvPr/>
        </p:nvCxnSpPr>
        <p:spPr bwMode="auto">
          <a:xfrm rot="10799989">
            <a:off x="5887697" y="500041"/>
            <a:ext cx="1571635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2258271" name="ZoneTexte 67"/>
          <p:cNvSpPr txBox="1"/>
          <p:nvPr/>
        </p:nvSpPr>
        <p:spPr bwMode="auto">
          <a:xfrm>
            <a:off x="6030573" y="214288"/>
            <a:ext cx="135768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sp>
        <p:nvSpPr>
          <p:cNvPr id="1407646741" name="Rectangle 63"/>
          <p:cNvSpPr/>
          <p:nvPr/>
        </p:nvSpPr>
        <p:spPr bwMode="auto">
          <a:xfrm>
            <a:off x="5744821" y="428602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2717574" name="Rectangle 68"/>
          <p:cNvSpPr/>
          <p:nvPr/>
        </p:nvSpPr>
        <p:spPr bwMode="auto">
          <a:xfrm>
            <a:off x="5744821" y="642916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929507" name="Rectangle 71"/>
          <p:cNvSpPr/>
          <p:nvPr/>
        </p:nvSpPr>
        <p:spPr bwMode="auto">
          <a:xfrm>
            <a:off x="7459333" y="428602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0364850" name="Rectangle 66"/>
          <p:cNvSpPr/>
          <p:nvPr/>
        </p:nvSpPr>
        <p:spPr bwMode="auto">
          <a:xfrm>
            <a:off x="9745349" y="4714884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90409928" name="Forme 69"/>
          <p:cNvCxnSpPr>
            <a:cxnSpLocks/>
          </p:cNvCxnSpPr>
          <p:nvPr/>
        </p:nvCxnSpPr>
        <p:spPr bwMode="auto">
          <a:xfrm rot="5399976">
            <a:off x="7441474" y="2839635"/>
            <a:ext cx="1071569" cy="821536"/>
          </a:xfrm>
          <a:prstGeom prst="bentConnector3">
            <a:avLst>
              <a:gd name="adj1" fmla="val 2976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969581" name="Forme 69"/>
          <p:cNvCxnSpPr>
            <a:cxnSpLocks/>
          </p:cNvCxnSpPr>
          <p:nvPr/>
        </p:nvCxnSpPr>
        <p:spPr bwMode="auto">
          <a:xfrm rot="16199969" flipH="1">
            <a:off x="7870101" y="3232543"/>
            <a:ext cx="1071569" cy="35718"/>
          </a:xfrm>
          <a:prstGeom prst="bentConnector3">
            <a:avLst>
              <a:gd name="adj1" fmla="val 2976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427282" name="ZoneTexte 74"/>
          <p:cNvSpPr txBox="1"/>
          <p:nvPr/>
        </p:nvSpPr>
        <p:spPr bwMode="auto">
          <a:xfrm>
            <a:off x="7459333" y="1214421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schema:isPartOf</a:t>
            </a:r>
            <a:endParaRPr lang="en-US" sz="1100">
              <a:latin typeface="Century Gothic"/>
            </a:endParaRPr>
          </a:p>
        </p:txBody>
      </p:sp>
      <p:sp>
        <p:nvSpPr>
          <p:cNvPr id="382373227" name="Rectangle à coins arrondis 76"/>
          <p:cNvSpPr/>
          <p:nvPr/>
        </p:nvSpPr>
        <p:spPr bwMode="auto">
          <a:xfrm>
            <a:off x="7173581" y="3786189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sp>
        <p:nvSpPr>
          <p:cNvPr id="125677682" name="Rectangle 82"/>
          <p:cNvSpPr/>
          <p:nvPr/>
        </p:nvSpPr>
        <p:spPr bwMode="auto">
          <a:xfrm>
            <a:off x="8316589" y="257174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36570" name="Rectangle à coins arrondis 85"/>
          <p:cNvSpPr/>
          <p:nvPr/>
        </p:nvSpPr>
        <p:spPr bwMode="auto">
          <a:xfrm>
            <a:off x="8030837" y="3786189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sp>
        <p:nvSpPr>
          <p:cNvPr id="495598992" name="Rectangle à coins arrondis 86"/>
          <p:cNvSpPr/>
          <p:nvPr/>
        </p:nvSpPr>
        <p:spPr bwMode="auto">
          <a:xfrm>
            <a:off x="8816655" y="3786189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cxnSp>
        <p:nvCxnSpPr>
          <p:cNvPr id="775920080" name="Forme 69"/>
          <p:cNvCxnSpPr>
            <a:cxnSpLocks/>
          </p:cNvCxnSpPr>
          <p:nvPr/>
        </p:nvCxnSpPr>
        <p:spPr bwMode="auto">
          <a:xfrm rot="16199969" flipH="1">
            <a:off x="8263010" y="2839635"/>
            <a:ext cx="1071569" cy="821536"/>
          </a:xfrm>
          <a:prstGeom prst="bentConnector3">
            <a:avLst>
              <a:gd name="adj1" fmla="val 29767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0850037" name="ZoneTexte 99"/>
          <p:cNvSpPr txBox="1"/>
          <p:nvPr/>
        </p:nvSpPr>
        <p:spPr bwMode="auto">
          <a:xfrm>
            <a:off x="7887961" y="3071809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bibo:issn</a:t>
            </a:r>
            <a:endParaRPr lang="en-US" sz="1100">
              <a:latin typeface="Century Gothic"/>
            </a:endParaRPr>
          </a:p>
        </p:txBody>
      </p:sp>
      <p:sp>
        <p:nvSpPr>
          <p:cNvPr id="1469721262" name="ZoneTexte 101"/>
          <p:cNvSpPr txBox="1"/>
          <p:nvPr/>
        </p:nvSpPr>
        <p:spPr bwMode="auto">
          <a:xfrm>
            <a:off x="8673779" y="3357560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dc:identifier</a:t>
            </a:r>
            <a:endParaRPr lang="en-US" sz="1100">
              <a:latin typeface="Century Gothic"/>
            </a:endParaRPr>
          </a:p>
        </p:txBody>
      </p:sp>
      <p:cxnSp>
        <p:nvCxnSpPr>
          <p:cNvPr id="1890950505" name="Forme 69"/>
          <p:cNvCxnSpPr>
            <a:cxnSpLocks/>
          </p:cNvCxnSpPr>
          <p:nvPr/>
        </p:nvCxnSpPr>
        <p:spPr bwMode="auto">
          <a:xfrm rot="5399976">
            <a:off x="4405358" y="1839503"/>
            <a:ext cx="178593" cy="21431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048187" name="ZoneTexte 113"/>
          <p:cNvSpPr txBox="1"/>
          <p:nvPr/>
        </p:nvSpPr>
        <p:spPr bwMode="auto">
          <a:xfrm>
            <a:off x="4673251" y="1881504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758891047" name="Rectangle à coins arrondis 117"/>
          <p:cNvSpPr/>
          <p:nvPr/>
        </p:nvSpPr>
        <p:spPr bwMode="auto">
          <a:xfrm>
            <a:off x="2887300" y="1928800"/>
            <a:ext cx="150019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idStatus:Valid</a:t>
            </a:r>
            <a:endParaRPr lang="fr-FR" sz="12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648958024" name="Rectangle 83"/>
          <p:cNvSpPr/>
          <p:nvPr/>
        </p:nvSpPr>
        <p:spPr bwMode="auto">
          <a:xfrm>
            <a:off x="9459597" y="714355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1275107" name="Rectangle 84"/>
          <p:cNvSpPr/>
          <p:nvPr/>
        </p:nvSpPr>
        <p:spPr bwMode="auto">
          <a:xfrm>
            <a:off x="8030837" y="714355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3607469" name="Rectangle 87"/>
          <p:cNvSpPr/>
          <p:nvPr/>
        </p:nvSpPr>
        <p:spPr bwMode="auto">
          <a:xfrm>
            <a:off x="8030837" y="1928801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2640339" name="Rectangle 88"/>
          <p:cNvSpPr/>
          <p:nvPr/>
        </p:nvSpPr>
        <p:spPr bwMode="auto">
          <a:xfrm>
            <a:off x="9459597" y="1928801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32692205" name="Forme 69"/>
          <p:cNvCxnSpPr>
            <a:cxnSpLocks/>
          </p:cNvCxnSpPr>
          <p:nvPr/>
        </p:nvCxnSpPr>
        <p:spPr bwMode="auto">
          <a:xfrm rot="5399976">
            <a:off x="8995250" y="1393015"/>
            <a:ext cx="1071569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47593" name="ZoneTexte 105"/>
          <p:cNvSpPr txBox="1"/>
          <p:nvPr/>
        </p:nvSpPr>
        <p:spPr bwMode="auto">
          <a:xfrm>
            <a:off x="8959563" y="1214421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schema:hasPart</a:t>
            </a:r>
            <a:endParaRPr lang="en-US" sz="1100">
              <a:latin typeface="Century Gothic"/>
            </a:endParaRPr>
          </a:p>
        </p:txBody>
      </p:sp>
      <p:cxnSp>
        <p:nvCxnSpPr>
          <p:cNvPr id="379311724" name="Forme 69"/>
          <p:cNvCxnSpPr>
            <a:cxnSpLocks/>
          </p:cNvCxnSpPr>
          <p:nvPr/>
        </p:nvCxnSpPr>
        <p:spPr bwMode="auto">
          <a:xfrm rot="5399976">
            <a:off x="4405358" y="767932"/>
            <a:ext cx="178593" cy="21431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410229" name="ZoneTexte 80"/>
          <p:cNvSpPr txBox="1"/>
          <p:nvPr/>
        </p:nvSpPr>
        <p:spPr bwMode="auto">
          <a:xfrm>
            <a:off x="4673251" y="809934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1301434070" name="Rectangle à coins arrondis 81"/>
          <p:cNvSpPr/>
          <p:nvPr/>
        </p:nvSpPr>
        <p:spPr bwMode="auto">
          <a:xfrm>
            <a:off x="2887300" y="857230"/>
            <a:ext cx="150019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idStatus:Valid</a:t>
            </a:r>
            <a:endParaRPr lang="fr-FR" sz="1200">
              <a:solidFill>
                <a:prstClr val="black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673985" name="ZoneTexte 181"/>
          <p:cNvSpPr txBox="1"/>
          <p:nvPr/>
        </p:nvSpPr>
        <p:spPr bwMode="auto">
          <a:xfrm>
            <a:off x="0" y="6572271"/>
            <a:ext cx="9144360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  <p:sp>
        <p:nvSpPr>
          <p:cNvPr id="915657918" name="Rectangle à coins arrondis 25"/>
          <p:cNvSpPr/>
          <p:nvPr/>
        </p:nvSpPr>
        <p:spPr bwMode="auto">
          <a:xfrm>
            <a:off x="6833266" y="1214422"/>
            <a:ext cx="2786081" cy="785817"/>
          </a:xfrm>
          <a:prstGeom prst="roundRect">
            <a:avLst>
              <a:gd name="adj" fmla="val 26908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344945544" name="Rectangle à coins arrondis 26"/>
          <p:cNvSpPr/>
          <p:nvPr/>
        </p:nvSpPr>
        <p:spPr bwMode="auto">
          <a:xfrm>
            <a:off x="6618953" y="4381835"/>
            <a:ext cx="3500461" cy="500065"/>
          </a:xfrm>
          <a:prstGeom prst="roundRect">
            <a:avLst>
              <a:gd name="adj" fmla="val 27379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http://issn.org/resource/ISSN/{CancelledISSN} :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 </a:t>
            </a:r>
            <a:endParaRPr lang="fr-FR" sz="1050">
              <a:solidFill>
                <a:srgbClr val="FF0000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050" i="1">
                <a:solidFill>
                  <a:schemeClr val="tx1"/>
                </a:solidFill>
                <a:latin typeface="Century Gothic"/>
              </a:rPr>
              <a:t>no class</a:t>
            </a:r>
            <a:endParaRPr/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090515021" name="ZoneTexte 28"/>
          <p:cNvSpPr txBox="1"/>
          <p:nvPr/>
        </p:nvSpPr>
        <p:spPr bwMode="auto">
          <a:xfrm>
            <a:off x="2046921" y="2595884"/>
            <a:ext cx="242925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issnprop:hasCancelledISSN</a:t>
            </a:r>
            <a:endParaRPr lang="en-US" sz="1100">
              <a:latin typeface="Century Gothic"/>
            </a:endParaRPr>
          </a:p>
        </p:txBody>
      </p:sp>
      <p:cxnSp>
        <p:nvCxnSpPr>
          <p:cNvPr id="689021728" name="Forme 69"/>
          <p:cNvCxnSpPr>
            <a:cxnSpLocks/>
          </p:cNvCxnSpPr>
          <p:nvPr/>
        </p:nvCxnSpPr>
        <p:spPr bwMode="auto">
          <a:xfrm rot="5399976" flipH="1" flipV="1">
            <a:off x="8011992" y="642918"/>
            <a:ext cx="785818" cy="35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276706" name="Forme 69"/>
          <p:cNvCxnSpPr>
            <a:cxnSpLocks/>
          </p:cNvCxnSpPr>
          <p:nvPr/>
        </p:nvCxnSpPr>
        <p:spPr bwMode="auto">
          <a:xfrm rot="16199969" flipV="1">
            <a:off x="7422631" y="410744"/>
            <a:ext cx="785818" cy="821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786877" name="Rectangle à coins arrondis 31"/>
          <p:cNvSpPr/>
          <p:nvPr/>
        </p:nvSpPr>
        <p:spPr bwMode="auto">
          <a:xfrm>
            <a:off x="7904837" y="142851"/>
            <a:ext cx="1357321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cancelled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ISSN-L"</a:t>
            </a:r>
            <a:endParaRPr/>
          </a:p>
        </p:txBody>
      </p:sp>
      <p:sp>
        <p:nvSpPr>
          <p:cNvPr id="574559573" name="Rectangle à coins arrondis 33"/>
          <p:cNvSpPr/>
          <p:nvPr/>
        </p:nvSpPr>
        <p:spPr bwMode="auto">
          <a:xfrm>
            <a:off x="6761829" y="142851"/>
            <a:ext cx="1285884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"incorrect ISSN"</a:t>
            </a:r>
            <a:endParaRPr/>
          </a:p>
        </p:txBody>
      </p:sp>
      <p:sp>
        <p:nvSpPr>
          <p:cNvPr id="1933129739" name="ZoneTexte 34"/>
          <p:cNvSpPr txBox="1"/>
          <p:nvPr/>
        </p:nvSpPr>
        <p:spPr bwMode="auto">
          <a:xfrm>
            <a:off x="5404507" y="571479"/>
            <a:ext cx="200062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issnprop:hasIncorrectISSN</a:t>
            </a:r>
            <a:endParaRPr lang="en-US" sz="1100">
              <a:latin typeface="Century Gothic"/>
            </a:endParaRPr>
          </a:p>
        </p:txBody>
      </p:sp>
      <p:sp>
        <p:nvSpPr>
          <p:cNvPr id="761064403" name="ZoneTexte 35"/>
          <p:cNvSpPr txBox="1"/>
          <p:nvPr/>
        </p:nvSpPr>
        <p:spPr bwMode="auto">
          <a:xfrm>
            <a:off x="8619217" y="571479"/>
            <a:ext cx="221493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issnprop:hasCancelledISSN-L</a:t>
            </a:r>
            <a:endParaRPr lang="en-US" sz="1100">
              <a:latin typeface="Century Gothic"/>
            </a:endParaRPr>
          </a:p>
        </p:txBody>
      </p:sp>
      <p:sp>
        <p:nvSpPr>
          <p:cNvPr id="1996640399" name="Rectangle à coins arrondis 36"/>
          <p:cNvSpPr/>
          <p:nvPr/>
        </p:nvSpPr>
        <p:spPr bwMode="auto">
          <a:xfrm>
            <a:off x="2404110" y="1428735"/>
            <a:ext cx="2571768" cy="357189"/>
          </a:xfrm>
          <a:prstGeom prst="roundRect">
            <a:avLst>
              <a:gd name="adj" fmla="val 3240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#ISSN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bf:Issn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887389912" name="Forme 69"/>
          <p:cNvCxnSpPr>
            <a:cxnSpLocks/>
          </p:cNvCxnSpPr>
          <p:nvPr/>
        </p:nvCxnSpPr>
        <p:spPr bwMode="auto">
          <a:xfrm rot="10799989">
            <a:off x="4975878" y="1607330"/>
            <a:ext cx="1857387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26945" name="ZoneTexte 38"/>
          <p:cNvSpPr txBox="1"/>
          <p:nvPr/>
        </p:nvSpPr>
        <p:spPr bwMode="auto">
          <a:xfrm>
            <a:off x="5475945" y="1285859"/>
            <a:ext cx="1286244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cxnSp>
        <p:nvCxnSpPr>
          <p:cNvPr id="397700158" name="Forme 69"/>
          <p:cNvCxnSpPr>
            <a:cxnSpLocks/>
          </p:cNvCxnSpPr>
          <p:nvPr/>
        </p:nvCxnSpPr>
        <p:spPr bwMode="auto">
          <a:xfrm rot="16199969" flipV="1">
            <a:off x="3529260" y="1268001"/>
            <a:ext cx="178594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480986" name="ZoneTexte 40"/>
          <p:cNvSpPr txBox="1"/>
          <p:nvPr/>
        </p:nvSpPr>
        <p:spPr bwMode="auto">
          <a:xfrm>
            <a:off x="3689994" y="1142983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1438124044" name="Rectangle à coins arrondis 41"/>
          <p:cNvSpPr/>
          <p:nvPr/>
        </p:nvSpPr>
        <p:spPr bwMode="auto">
          <a:xfrm>
            <a:off x="3047052" y="1142984"/>
            <a:ext cx="500065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082139741" name="Forme 69"/>
          <p:cNvCxnSpPr>
            <a:cxnSpLocks/>
          </p:cNvCxnSpPr>
          <p:nvPr/>
        </p:nvCxnSpPr>
        <p:spPr bwMode="auto">
          <a:xfrm rot="5399976">
            <a:off x="3493541" y="1768066"/>
            <a:ext cx="178593" cy="21431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287867" name="ZoneTexte 43"/>
          <p:cNvSpPr txBox="1"/>
          <p:nvPr/>
        </p:nvSpPr>
        <p:spPr bwMode="auto">
          <a:xfrm>
            <a:off x="3689994" y="1810067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2065803857" name="Rectangle à coins arrondis 45"/>
          <p:cNvSpPr/>
          <p:nvPr/>
        </p:nvSpPr>
        <p:spPr bwMode="auto">
          <a:xfrm>
            <a:off x="1975483" y="1857362"/>
            <a:ext cx="150019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idStatus:Valid</a:t>
            </a:r>
            <a:endParaRPr lang="fr-FR" sz="12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564515592" name="Rectangle à coins arrondis 49"/>
          <p:cNvSpPr/>
          <p:nvPr/>
        </p:nvSpPr>
        <p:spPr bwMode="auto">
          <a:xfrm>
            <a:off x="2404110" y="4453273"/>
            <a:ext cx="2571768" cy="357189"/>
          </a:xfrm>
          <a:prstGeom prst="roundRect">
            <a:avLst>
              <a:gd name="adj" fmla="val 3240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#ISSN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bf:Issn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766903405" name="Forme 69"/>
          <p:cNvCxnSpPr>
            <a:cxnSpLocks/>
          </p:cNvCxnSpPr>
          <p:nvPr/>
        </p:nvCxnSpPr>
        <p:spPr bwMode="auto">
          <a:xfrm rot="10799989" flipV="1">
            <a:off x="4975878" y="4631868"/>
            <a:ext cx="1643073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0809820" name="ZoneTexte 51"/>
          <p:cNvSpPr txBox="1"/>
          <p:nvPr/>
        </p:nvSpPr>
        <p:spPr bwMode="auto">
          <a:xfrm>
            <a:off x="5261631" y="4263102"/>
            <a:ext cx="1286244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cxnSp>
        <p:nvCxnSpPr>
          <p:cNvPr id="1559415738" name="Forme 69"/>
          <p:cNvCxnSpPr>
            <a:cxnSpLocks/>
          </p:cNvCxnSpPr>
          <p:nvPr/>
        </p:nvCxnSpPr>
        <p:spPr bwMode="auto">
          <a:xfrm rot="16199969" flipV="1">
            <a:off x="3529260" y="4292539"/>
            <a:ext cx="178594" cy="1428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824316" name="ZoneTexte 53"/>
          <p:cNvSpPr txBox="1"/>
          <p:nvPr/>
        </p:nvSpPr>
        <p:spPr bwMode="auto">
          <a:xfrm>
            <a:off x="3689994" y="4167522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774458308" name="Rectangle à coins arrondis 54"/>
          <p:cNvSpPr/>
          <p:nvPr/>
        </p:nvSpPr>
        <p:spPr bwMode="auto">
          <a:xfrm>
            <a:off x="3047052" y="4167522"/>
            <a:ext cx="500065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794471328" name="Forme 69"/>
          <p:cNvCxnSpPr>
            <a:cxnSpLocks/>
          </p:cNvCxnSpPr>
          <p:nvPr/>
        </p:nvCxnSpPr>
        <p:spPr bwMode="auto">
          <a:xfrm rot="5399976">
            <a:off x="3493541" y="4792603"/>
            <a:ext cx="178593" cy="21431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784910" name="ZoneTexte 56"/>
          <p:cNvSpPr txBox="1"/>
          <p:nvPr/>
        </p:nvSpPr>
        <p:spPr bwMode="auto">
          <a:xfrm>
            <a:off x="3689994" y="4834605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131059978" name="Rectangle à coins arrondis 57"/>
          <p:cNvSpPr/>
          <p:nvPr/>
        </p:nvSpPr>
        <p:spPr bwMode="auto">
          <a:xfrm>
            <a:off x="1761168" y="4881901"/>
            <a:ext cx="1714511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idStatus:Cancelled</a:t>
            </a:r>
            <a:endParaRPr lang="fr-FR" sz="12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240800921" name="Rectangle 60"/>
          <p:cNvSpPr/>
          <p:nvPr/>
        </p:nvSpPr>
        <p:spPr bwMode="auto">
          <a:xfrm>
            <a:off x="4404375" y="16430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0758506" name="Rectangle 61"/>
          <p:cNvSpPr/>
          <p:nvPr/>
        </p:nvSpPr>
        <p:spPr bwMode="auto">
          <a:xfrm>
            <a:off x="4618689" y="16430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269211" name="Rectangle 62"/>
          <p:cNvSpPr/>
          <p:nvPr/>
        </p:nvSpPr>
        <p:spPr bwMode="auto">
          <a:xfrm>
            <a:off x="4404375" y="445327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601968" name="Rectangle 63"/>
          <p:cNvSpPr/>
          <p:nvPr/>
        </p:nvSpPr>
        <p:spPr bwMode="auto">
          <a:xfrm>
            <a:off x="4618689" y="445327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26689833" name="Forme 69"/>
          <p:cNvCxnSpPr>
            <a:cxnSpLocks/>
          </p:cNvCxnSpPr>
          <p:nvPr/>
        </p:nvCxnSpPr>
        <p:spPr bwMode="auto">
          <a:xfrm rot="5399976">
            <a:off x="3142139" y="3119598"/>
            <a:ext cx="2667348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621478" name="Forme 69"/>
          <p:cNvCxnSpPr>
            <a:cxnSpLocks/>
          </p:cNvCxnSpPr>
          <p:nvPr/>
        </p:nvCxnSpPr>
        <p:spPr bwMode="auto">
          <a:xfrm rot="5399976" flipH="1" flipV="1">
            <a:off x="3356453" y="3119598"/>
            <a:ext cx="2667348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666132" name="ZoneTexte 70"/>
          <p:cNvSpPr txBox="1"/>
          <p:nvPr/>
        </p:nvSpPr>
        <p:spPr bwMode="auto">
          <a:xfrm>
            <a:off x="4690127" y="2881638"/>
            <a:ext cx="214349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issnprop:cancelledInFavorOf</a:t>
            </a:r>
            <a:endParaRPr lang="en-US" sz="1100">
              <a:latin typeface="Century Gothic"/>
            </a:endParaRPr>
          </a:p>
        </p:txBody>
      </p:sp>
      <p:sp>
        <p:nvSpPr>
          <p:cNvPr id="1331628459" name="Rectangle à coins arrondis 71"/>
          <p:cNvSpPr/>
          <p:nvPr/>
        </p:nvSpPr>
        <p:spPr bwMode="auto">
          <a:xfrm>
            <a:off x="7047581" y="5596281"/>
            <a:ext cx="2643205" cy="571503"/>
          </a:xfrm>
          <a:prstGeom prst="roundRect">
            <a:avLst>
              <a:gd name="adj" fmla="val 236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#Record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98205811" name="Forme 69"/>
          <p:cNvCxnSpPr>
            <a:cxnSpLocks/>
          </p:cNvCxnSpPr>
          <p:nvPr/>
        </p:nvCxnSpPr>
        <p:spPr bwMode="auto">
          <a:xfrm rot="5399976" flipH="1" flipV="1">
            <a:off x="8011992" y="5239090"/>
            <a:ext cx="714379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1046284" name="ZoneTexte 73"/>
          <p:cNvSpPr txBox="1"/>
          <p:nvPr/>
        </p:nvSpPr>
        <p:spPr bwMode="auto">
          <a:xfrm>
            <a:off x="6904737" y="5167653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schema:mainEntity</a:t>
            </a:r>
            <a:endParaRPr lang="en-US" sz="1100">
              <a:latin typeface="Century Gothic"/>
            </a:endParaRPr>
          </a:p>
        </p:txBody>
      </p:sp>
      <p:sp>
        <p:nvSpPr>
          <p:cNvPr id="595574226" name="Rectangle à coins arrondis 88"/>
          <p:cNvSpPr/>
          <p:nvPr/>
        </p:nvSpPr>
        <p:spPr bwMode="auto">
          <a:xfrm>
            <a:off x="6904704" y="2786058"/>
            <a:ext cx="2643205" cy="571503"/>
          </a:xfrm>
          <a:prstGeom prst="roundRect">
            <a:avLst>
              <a:gd name="adj" fmla="val 236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#Record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526573298" name="Forme 69"/>
          <p:cNvCxnSpPr>
            <a:cxnSpLocks/>
          </p:cNvCxnSpPr>
          <p:nvPr/>
        </p:nvCxnSpPr>
        <p:spPr bwMode="auto">
          <a:xfrm rot="5399976" flipH="1" flipV="1">
            <a:off x="7833400" y="2393149"/>
            <a:ext cx="785817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803875" name="ZoneTexte 90"/>
          <p:cNvSpPr txBox="1"/>
          <p:nvPr/>
        </p:nvSpPr>
        <p:spPr bwMode="auto">
          <a:xfrm>
            <a:off x="6761860" y="2285991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schema:mainEntity</a:t>
            </a:r>
            <a:endParaRPr lang="en-US" sz="1100">
              <a:latin typeface="Century Gothic"/>
            </a:endParaRPr>
          </a:p>
        </p:txBody>
      </p:sp>
      <p:cxnSp>
        <p:nvCxnSpPr>
          <p:cNvPr id="1667819364" name="Forme 69"/>
          <p:cNvCxnSpPr>
            <a:cxnSpLocks/>
          </p:cNvCxnSpPr>
          <p:nvPr/>
        </p:nvCxnSpPr>
        <p:spPr bwMode="auto">
          <a:xfrm rot="5399976">
            <a:off x="7886977" y="3446859"/>
            <a:ext cx="428627" cy="25003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769696" name="ZoneTexte 97"/>
          <p:cNvSpPr txBox="1"/>
          <p:nvPr/>
        </p:nvSpPr>
        <p:spPr bwMode="auto">
          <a:xfrm>
            <a:off x="8190588" y="3381702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1972736019" name="Rectangle à coins arrondis 99"/>
          <p:cNvSpPr/>
          <p:nvPr/>
        </p:nvSpPr>
        <p:spPr bwMode="auto">
          <a:xfrm>
            <a:off x="5118755" y="3429000"/>
            <a:ext cx="2857519" cy="714379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recordStatus:Register</a:t>
            </a:r>
            <a:endParaRPr lang="fr-FR" sz="1200">
              <a:solidFill>
                <a:prstClr val="black"/>
              </a:solidFill>
              <a:latin typeface="Century Gothic"/>
            </a:endParaRPr>
          </a:p>
          <a:p>
            <a:pPr algn="r">
              <a:defRPr/>
            </a:pPr>
            <a:r>
              <a:rPr lang="fr-FR" sz="1200" i="1">
                <a:solidFill>
                  <a:prstClr val="black"/>
                </a:solidFill>
                <a:latin typeface="Century Gothic"/>
              </a:rPr>
              <a:t>or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  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recordStatus:Legacy</a:t>
            </a:r>
            <a:endParaRPr lang="fr-FR" sz="1200">
              <a:solidFill>
                <a:prstClr val="black"/>
              </a:solidFill>
              <a:latin typeface="Century Gothic"/>
            </a:endParaRPr>
          </a:p>
          <a:p>
            <a:pPr algn="r">
              <a:defRPr/>
            </a:pPr>
            <a:r>
              <a:rPr lang="fr-FR" sz="1200" i="1">
                <a:solidFill>
                  <a:prstClr val="black"/>
                </a:solidFill>
                <a:latin typeface="Century Gothic"/>
              </a:rPr>
              <a:t>or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  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recordStatus:Provisional</a:t>
            </a:r>
            <a:endParaRPr lang="fr-FR" sz="1200">
              <a:solidFill>
                <a:prstClr val="black"/>
              </a:solidFill>
              <a:latin typeface="Century Gothic"/>
            </a:endParaRPr>
          </a:p>
          <a:p>
            <a:pPr algn="r">
              <a:defRPr/>
            </a:pPr>
            <a:endParaRPr lang="fr-FR" sz="120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590829922" name="Forme 69"/>
          <p:cNvCxnSpPr>
            <a:cxnSpLocks/>
          </p:cNvCxnSpPr>
          <p:nvPr/>
        </p:nvCxnSpPr>
        <p:spPr bwMode="auto">
          <a:xfrm rot="5399976">
            <a:off x="8171704" y="6124756"/>
            <a:ext cx="154452" cy="24050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7033463" name="ZoneTexte 109"/>
          <p:cNvSpPr txBox="1"/>
          <p:nvPr/>
        </p:nvSpPr>
        <p:spPr bwMode="auto">
          <a:xfrm>
            <a:off x="8342989" y="6167785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2059035656" name="Rectangle à coins arrondis 110"/>
          <p:cNvSpPr/>
          <p:nvPr/>
        </p:nvSpPr>
        <p:spPr bwMode="auto">
          <a:xfrm>
            <a:off x="5985534" y="6215082"/>
            <a:ext cx="2143139" cy="21431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recordStatus:Cancelled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48842" name="Rectangle à coins arrondis 60"/>
          <p:cNvSpPr/>
          <p:nvPr/>
        </p:nvSpPr>
        <p:spPr bwMode="auto">
          <a:xfrm>
            <a:off x="7072781" y="3476295"/>
            <a:ext cx="3429023" cy="30003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Same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modelling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pattern for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each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event</a:t>
            </a:r>
            <a:endParaRPr lang="fr-FR" sz="1100" i="1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314308693" name="Rectangle à coins arrondis 58"/>
          <p:cNvSpPr/>
          <p:nvPr/>
        </p:nvSpPr>
        <p:spPr bwMode="auto">
          <a:xfrm>
            <a:off x="1786369" y="3476295"/>
            <a:ext cx="4572031" cy="30003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2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582985295" name="Rectangle à coins arrondis 2"/>
          <p:cNvSpPr/>
          <p:nvPr/>
        </p:nvSpPr>
        <p:spPr bwMode="auto">
          <a:xfrm>
            <a:off x="1929245" y="2428867"/>
            <a:ext cx="2500329" cy="571503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ReferencePublicationEvent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schema:PublicationEvent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63947579" name="Rectangle à coins arrondis 4"/>
          <p:cNvSpPr/>
          <p:nvPr/>
        </p:nvSpPr>
        <p:spPr bwMode="auto">
          <a:xfrm>
            <a:off x="1929245" y="4762179"/>
            <a:ext cx="2000263" cy="714379"/>
          </a:xfrm>
          <a:prstGeom prst="roundRect">
            <a:avLst>
              <a:gd name="adj" fmla="val 1528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PublicationPlace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-{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placename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} : </a:t>
            </a:r>
            <a:endParaRPr/>
          </a:p>
          <a:p>
            <a:pPr algn="ctr"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schema:Place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560998779" name="Forme 69"/>
          <p:cNvCxnSpPr>
            <a:cxnSpLocks/>
          </p:cNvCxnSpPr>
          <p:nvPr/>
        </p:nvCxnSpPr>
        <p:spPr bwMode="auto">
          <a:xfrm rot="5399976">
            <a:off x="4965344" y="1678783"/>
            <a:ext cx="500065" cy="1571603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937270" name="ZoneTexte 8"/>
          <p:cNvSpPr txBox="1"/>
          <p:nvPr/>
        </p:nvSpPr>
        <p:spPr bwMode="auto">
          <a:xfrm>
            <a:off x="4429543" y="2357428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schema:publication</a:t>
            </a:r>
            <a:endParaRPr lang="en-US" sz="1100">
              <a:latin typeface="Century Gothic"/>
            </a:endParaRPr>
          </a:p>
        </p:txBody>
      </p:sp>
      <p:sp>
        <p:nvSpPr>
          <p:cNvPr id="555734144" name="Rectangle à coins arrondis 13"/>
          <p:cNvSpPr/>
          <p:nvPr/>
        </p:nvSpPr>
        <p:spPr bwMode="auto">
          <a:xfrm>
            <a:off x="4143823" y="4762179"/>
            <a:ext cx="1928826" cy="809959"/>
          </a:xfrm>
          <a:prstGeom prst="roundRect">
            <a:avLst>
              <a:gd name="adj" fmla="val 19681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#Publisher-{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publisherName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2030583860" name="Forme 69"/>
          <p:cNvCxnSpPr>
            <a:cxnSpLocks/>
          </p:cNvCxnSpPr>
          <p:nvPr/>
        </p:nvCxnSpPr>
        <p:spPr bwMode="auto">
          <a:xfrm rot="5399976">
            <a:off x="4917817" y="3369385"/>
            <a:ext cx="2952605" cy="64294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301462" name="ZoneTexte 21"/>
          <p:cNvSpPr txBox="1"/>
          <p:nvPr/>
        </p:nvSpPr>
        <p:spPr bwMode="auto">
          <a:xfrm>
            <a:off x="6715591" y="3024513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schema:publisher</a:t>
            </a:r>
            <a:endParaRPr lang="en-US" sz="1100">
              <a:latin typeface="Century Gothic"/>
            </a:endParaRPr>
          </a:p>
        </p:txBody>
      </p:sp>
      <p:sp>
        <p:nvSpPr>
          <p:cNvPr id="479476886" name="ZoneTexte 26"/>
          <p:cNvSpPr txBox="1"/>
          <p:nvPr/>
        </p:nvSpPr>
        <p:spPr bwMode="auto">
          <a:xfrm>
            <a:off x="5715459" y="-23"/>
            <a:ext cx="228637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schema:parentOrganization</a:t>
            </a:r>
            <a:endParaRPr lang="en-US" sz="1100">
              <a:latin typeface="Century Gothic"/>
            </a:endParaRPr>
          </a:p>
        </p:txBody>
      </p:sp>
      <p:sp>
        <p:nvSpPr>
          <p:cNvPr id="1873308140" name="Rectangle à coins arrondis 27"/>
          <p:cNvSpPr/>
          <p:nvPr/>
        </p:nvSpPr>
        <p:spPr bwMode="auto">
          <a:xfrm>
            <a:off x="1929245" y="5833749"/>
            <a:ext cx="3643337" cy="571503"/>
          </a:xfrm>
          <a:prstGeom prst="roundRect">
            <a:avLst>
              <a:gd name="adj" fmla="val 1936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PublicationPlace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-{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placename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}-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GeoCoordinates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schema:GeoCoordinates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</a:t>
            </a:r>
            <a:endParaRPr/>
          </a:p>
        </p:txBody>
      </p:sp>
      <p:cxnSp>
        <p:nvCxnSpPr>
          <p:cNvPr id="1547790241" name="Forme 69"/>
          <p:cNvCxnSpPr>
            <a:cxnSpLocks/>
          </p:cNvCxnSpPr>
          <p:nvPr/>
        </p:nvCxnSpPr>
        <p:spPr bwMode="auto">
          <a:xfrm rot="5399976">
            <a:off x="2750782" y="5655153"/>
            <a:ext cx="357189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5124412" name="ZoneTexte 31"/>
          <p:cNvSpPr txBox="1"/>
          <p:nvPr/>
        </p:nvSpPr>
        <p:spPr bwMode="auto">
          <a:xfrm>
            <a:off x="2643625" y="5500701"/>
            <a:ext cx="135768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schema:geo</a:t>
            </a:r>
            <a:endParaRPr lang="en-US" sz="1100">
              <a:latin typeface="Century Gothic"/>
            </a:endParaRPr>
          </a:p>
        </p:txBody>
      </p:sp>
      <p:cxnSp>
        <p:nvCxnSpPr>
          <p:cNvPr id="1610670700" name="Forme 69"/>
          <p:cNvCxnSpPr>
            <a:cxnSpLocks/>
          </p:cNvCxnSpPr>
          <p:nvPr/>
        </p:nvCxnSpPr>
        <p:spPr bwMode="auto">
          <a:xfrm rot="16199969" flipH="1">
            <a:off x="7424182" y="2577531"/>
            <a:ext cx="1404617" cy="678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276791" name="ZoneTexte 46"/>
          <p:cNvSpPr txBox="1"/>
          <p:nvPr/>
        </p:nvSpPr>
        <p:spPr bwMode="auto">
          <a:xfrm>
            <a:off x="7787161" y="2643181"/>
            <a:ext cx="192921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schema:publication</a:t>
            </a:r>
            <a:endParaRPr lang="en-US" sz="1100">
              <a:latin typeface="Century Gothic"/>
            </a:endParaRPr>
          </a:p>
        </p:txBody>
      </p:sp>
      <p:sp>
        <p:nvSpPr>
          <p:cNvPr id="1712430020" name="ZoneTexte 61"/>
          <p:cNvSpPr txBox="1"/>
          <p:nvPr/>
        </p:nvSpPr>
        <p:spPr bwMode="auto">
          <a:xfrm>
            <a:off x="1857807" y="4286255"/>
            <a:ext cx="135768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schema:location</a:t>
            </a:r>
            <a:endParaRPr lang="en-US" sz="1100">
              <a:latin typeface="Century Gothic"/>
            </a:endParaRPr>
          </a:p>
        </p:txBody>
      </p:sp>
      <p:sp>
        <p:nvSpPr>
          <p:cNvPr id="851580976" name="Rectangle à coins arrondis 34"/>
          <p:cNvSpPr/>
          <p:nvPr/>
        </p:nvSpPr>
        <p:spPr bwMode="auto">
          <a:xfrm>
            <a:off x="5715427" y="1428734"/>
            <a:ext cx="2714675" cy="785817"/>
          </a:xfrm>
          <a:prstGeom prst="roundRect">
            <a:avLst>
              <a:gd name="adj" fmla="val 18680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84674759" name="Forme 69"/>
          <p:cNvCxnSpPr>
            <a:cxnSpLocks/>
          </p:cNvCxnSpPr>
          <p:nvPr/>
        </p:nvCxnSpPr>
        <p:spPr bwMode="auto">
          <a:xfrm rot="10799989">
            <a:off x="4867727" y="1571612"/>
            <a:ext cx="847699" cy="250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2567496" name="ZoneTexte 50"/>
          <p:cNvSpPr txBox="1"/>
          <p:nvPr/>
        </p:nvSpPr>
        <p:spPr bwMode="auto">
          <a:xfrm>
            <a:off x="4867727" y="1285859"/>
            <a:ext cx="113384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dct:spatial</a:t>
            </a:r>
            <a:endParaRPr lang="en-US" sz="1100">
              <a:latin typeface="Century Gothic"/>
            </a:endParaRPr>
          </a:p>
        </p:txBody>
      </p:sp>
      <p:sp>
        <p:nvSpPr>
          <p:cNvPr id="1363558971" name="Rectangle à coins arrondis 53"/>
          <p:cNvSpPr/>
          <p:nvPr/>
        </p:nvSpPr>
        <p:spPr bwMode="auto">
          <a:xfrm>
            <a:off x="3358005" y="1428734"/>
            <a:ext cx="1509721" cy="285751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MARC Country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460408268" name="Rectangle à coins arrondis 65"/>
          <p:cNvSpPr/>
          <p:nvPr/>
        </p:nvSpPr>
        <p:spPr bwMode="auto">
          <a:xfrm>
            <a:off x="3358005" y="1857362"/>
            <a:ext cx="1509721" cy="285751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ISO Country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477104029" name="Forme 69"/>
          <p:cNvCxnSpPr>
            <a:cxnSpLocks/>
          </p:cNvCxnSpPr>
          <p:nvPr/>
        </p:nvCxnSpPr>
        <p:spPr bwMode="auto">
          <a:xfrm rot="10799989" flipV="1">
            <a:off x="4867727" y="1821643"/>
            <a:ext cx="847699" cy="17859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3387108" name="ZoneTexte 69"/>
          <p:cNvSpPr txBox="1"/>
          <p:nvPr/>
        </p:nvSpPr>
        <p:spPr bwMode="auto">
          <a:xfrm>
            <a:off x="4867727" y="2000238"/>
            <a:ext cx="113384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dct:spatial</a:t>
            </a:r>
            <a:endParaRPr lang="en-US" sz="1100">
              <a:latin typeface="Century Gothic"/>
            </a:endParaRPr>
          </a:p>
        </p:txBody>
      </p:sp>
      <p:cxnSp>
        <p:nvCxnSpPr>
          <p:cNvPr id="1747403559" name="Forme 69"/>
          <p:cNvCxnSpPr>
            <a:cxnSpLocks/>
          </p:cNvCxnSpPr>
          <p:nvPr/>
        </p:nvCxnSpPr>
        <p:spPr bwMode="auto">
          <a:xfrm rot="5399976" flipH="1" flipV="1">
            <a:off x="3054393" y="2125256"/>
            <a:ext cx="428627" cy="178594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093347" name="Forme 69"/>
          <p:cNvCxnSpPr>
            <a:cxnSpLocks/>
          </p:cNvCxnSpPr>
          <p:nvPr/>
        </p:nvCxnSpPr>
        <p:spPr bwMode="auto">
          <a:xfrm rot="5399976" flipH="1" flipV="1">
            <a:off x="2840079" y="1910943"/>
            <a:ext cx="857255" cy="178594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9438155" name="Rectangle 77"/>
          <p:cNvSpPr/>
          <p:nvPr/>
        </p:nvSpPr>
        <p:spPr bwMode="auto">
          <a:xfrm>
            <a:off x="5929741" y="207167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32722042" name="ZoneTexte 80"/>
          <p:cNvSpPr txBox="1"/>
          <p:nvPr/>
        </p:nvSpPr>
        <p:spPr bwMode="auto">
          <a:xfrm>
            <a:off x="1786369" y="1452877"/>
            <a:ext cx="1357650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schema:location</a:t>
            </a:r>
            <a:endParaRPr lang="en-US" sz="1100">
              <a:latin typeface="Century Gothic"/>
            </a:endParaRPr>
          </a:p>
        </p:txBody>
      </p:sp>
      <p:sp>
        <p:nvSpPr>
          <p:cNvPr id="689048066" name="Rectangle à coins arrondis 99"/>
          <p:cNvSpPr/>
          <p:nvPr/>
        </p:nvSpPr>
        <p:spPr bwMode="auto">
          <a:xfrm>
            <a:off x="1929245" y="3643312"/>
            <a:ext cx="2500329" cy="571503"/>
          </a:xfrm>
          <a:prstGeom prst="roundRect">
            <a:avLst>
              <a:gd name="adj" fmla="val 21440"/>
            </a:avLst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EarliestPublicationEvent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schema:PublicationEvent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617359762" name="Forme 69"/>
          <p:cNvCxnSpPr>
            <a:cxnSpLocks/>
          </p:cNvCxnSpPr>
          <p:nvPr/>
        </p:nvCxnSpPr>
        <p:spPr bwMode="auto">
          <a:xfrm rot="5399976">
            <a:off x="2780713" y="4363482"/>
            <a:ext cx="547362" cy="250032"/>
          </a:xfrm>
          <a:prstGeom prst="bentConnector3">
            <a:avLst>
              <a:gd name="adj1" fmla="val 62375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579711" name="Forme 69"/>
          <p:cNvCxnSpPr>
            <a:cxnSpLocks/>
          </p:cNvCxnSpPr>
          <p:nvPr/>
        </p:nvCxnSpPr>
        <p:spPr bwMode="auto">
          <a:xfrm rot="16199969" flipH="1">
            <a:off x="3870142" y="3524085"/>
            <a:ext cx="547362" cy="1928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26355" name="ZoneTexte 107"/>
          <p:cNvSpPr txBox="1"/>
          <p:nvPr/>
        </p:nvSpPr>
        <p:spPr bwMode="auto">
          <a:xfrm>
            <a:off x="3286567" y="4286255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schema:publishedBy</a:t>
            </a:r>
            <a:endParaRPr lang="en-US" sz="1100">
              <a:latin typeface="Century Gothic"/>
            </a:endParaRPr>
          </a:p>
        </p:txBody>
      </p:sp>
      <p:cxnSp>
        <p:nvCxnSpPr>
          <p:cNvPr id="1935212408" name="Forme 69"/>
          <p:cNvCxnSpPr>
            <a:cxnSpLocks/>
          </p:cNvCxnSpPr>
          <p:nvPr/>
        </p:nvCxnSpPr>
        <p:spPr bwMode="auto">
          <a:xfrm>
            <a:off x="4429575" y="3929065"/>
            <a:ext cx="1428759" cy="1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575715" name="ZoneTexte 118"/>
          <p:cNvSpPr txBox="1"/>
          <p:nvPr/>
        </p:nvSpPr>
        <p:spPr bwMode="auto">
          <a:xfrm>
            <a:off x="4358168" y="3596016"/>
            <a:ext cx="150196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dct:temporal</a:t>
            </a:r>
            <a:endParaRPr lang="en-US" sz="1100">
              <a:latin typeface="Century Gothic"/>
            </a:endParaRPr>
          </a:p>
        </p:txBody>
      </p:sp>
      <p:sp>
        <p:nvSpPr>
          <p:cNvPr id="1460517318" name="Rectangle à coins arrondis 120"/>
          <p:cNvSpPr/>
          <p:nvPr/>
        </p:nvSpPr>
        <p:spPr bwMode="auto">
          <a:xfrm>
            <a:off x="5858335" y="3857626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522831709" name="ZoneTexte 129"/>
          <p:cNvSpPr txBox="1"/>
          <p:nvPr/>
        </p:nvSpPr>
        <p:spPr bwMode="auto">
          <a:xfrm>
            <a:off x="1786369" y="1881505"/>
            <a:ext cx="1357650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schema:location</a:t>
            </a:r>
            <a:endParaRPr lang="en-US" sz="1100">
              <a:latin typeface="Century Gothic"/>
            </a:endParaRPr>
          </a:p>
        </p:txBody>
      </p:sp>
      <p:cxnSp>
        <p:nvCxnSpPr>
          <p:cNvPr id="512842933" name="Forme 69"/>
          <p:cNvCxnSpPr>
            <a:cxnSpLocks/>
          </p:cNvCxnSpPr>
          <p:nvPr/>
        </p:nvCxnSpPr>
        <p:spPr bwMode="auto">
          <a:xfrm rot="5399976">
            <a:off x="3875915" y="1518049"/>
            <a:ext cx="1428759" cy="2821768"/>
          </a:xfrm>
          <a:prstGeom prst="bentConnector3">
            <a:avLst>
              <a:gd name="adj1" fmla="val 73704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9869" name="ZoneTexte 150"/>
          <p:cNvSpPr txBox="1"/>
          <p:nvPr/>
        </p:nvSpPr>
        <p:spPr bwMode="auto">
          <a:xfrm>
            <a:off x="4429575" y="3000371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schema:publication</a:t>
            </a:r>
            <a:endParaRPr lang="en-US" sz="1100">
              <a:latin typeface="Century Gothic"/>
            </a:endParaRPr>
          </a:p>
        </p:txBody>
      </p:sp>
      <p:cxnSp>
        <p:nvCxnSpPr>
          <p:cNvPr id="1419894724" name="Forme 69"/>
          <p:cNvCxnSpPr>
            <a:cxnSpLocks/>
          </p:cNvCxnSpPr>
          <p:nvPr/>
        </p:nvCxnSpPr>
        <p:spPr bwMode="auto">
          <a:xfrm flipV="1">
            <a:off x="8430103" y="1643049"/>
            <a:ext cx="1357321" cy="17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621758" name="Forme 69"/>
          <p:cNvCxnSpPr>
            <a:cxnSpLocks/>
          </p:cNvCxnSpPr>
          <p:nvPr/>
        </p:nvCxnSpPr>
        <p:spPr bwMode="auto">
          <a:xfrm>
            <a:off x="8430103" y="1821645"/>
            <a:ext cx="1357321" cy="107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891614" name="ZoneTexte 153"/>
          <p:cNvSpPr txBox="1"/>
          <p:nvPr/>
        </p:nvSpPr>
        <p:spPr bwMode="auto">
          <a:xfrm>
            <a:off x="8358697" y="1285859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schema:startDate</a:t>
            </a:r>
            <a:endParaRPr lang="en-US" sz="1100">
              <a:latin typeface="Century Gothic"/>
            </a:endParaRPr>
          </a:p>
        </p:txBody>
      </p:sp>
      <p:sp>
        <p:nvSpPr>
          <p:cNvPr id="1191713602" name="ZoneTexte 154"/>
          <p:cNvSpPr txBox="1"/>
          <p:nvPr/>
        </p:nvSpPr>
        <p:spPr bwMode="auto">
          <a:xfrm>
            <a:off x="8358697" y="2024381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schema:endDate</a:t>
            </a:r>
            <a:endParaRPr lang="en-US" sz="1100">
              <a:latin typeface="Century Gothic"/>
            </a:endParaRPr>
          </a:p>
        </p:txBody>
      </p:sp>
      <p:sp>
        <p:nvSpPr>
          <p:cNvPr id="1885327634" name="Rectangle à coins arrondis 155"/>
          <p:cNvSpPr/>
          <p:nvPr/>
        </p:nvSpPr>
        <p:spPr bwMode="auto">
          <a:xfrm>
            <a:off x="9787424" y="1571610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456403677" name="Rectangle à coins arrondis 156"/>
          <p:cNvSpPr/>
          <p:nvPr/>
        </p:nvSpPr>
        <p:spPr bwMode="auto">
          <a:xfrm>
            <a:off x="9787424" y="1857362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5355211" name="Rectangle 160"/>
          <p:cNvSpPr/>
          <p:nvPr/>
        </p:nvSpPr>
        <p:spPr bwMode="auto">
          <a:xfrm>
            <a:off x="7715722" y="207167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9408083" name="Rectangle à coins arrondis 162"/>
          <p:cNvSpPr/>
          <p:nvPr/>
        </p:nvSpPr>
        <p:spPr bwMode="auto">
          <a:xfrm>
            <a:off x="3000815" y="524976"/>
            <a:ext cx="2000263" cy="571503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IssuingBody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–{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name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36078644" name="Forme 69"/>
          <p:cNvCxnSpPr>
            <a:cxnSpLocks/>
          </p:cNvCxnSpPr>
          <p:nvPr/>
        </p:nvCxnSpPr>
        <p:spPr bwMode="auto">
          <a:xfrm rot="16199969" flipV="1">
            <a:off x="5608301" y="321446"/>
            <a:ext cx="500065" cy="171451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223073" name="Rectangle à coins arrondis 171"/>
          <p:cNvSpPr/>
          <p:nvPr/>
        </p:nvSpPr>
        <p:spPr bwMode="auto">
          <a:xfrm>
            <a:off x="8501541" y="524976"/>
            <a:ext cx="2000263" cy="571503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IssuingBody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–{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name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517884577" name="Forme 69"/>
          <p:cNvCxnSpPr>
            <a:cxnSpLocks/>
          </p:cNvCxnSpPr>
          <p:nvPr/>
        </p:nvCxnSpPr>
        <p:spPr bwMode="auto">
          <a:xfrm rot="5399976" flipH="1" flipV="1">
            <a:off x="7465689" y="392883"/>
            <a:ext cx="500065" cy="157163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426593" name="ZoneTexte 179"/>
          <p:cNvSpPr txBox="1"/>
          <p:nvPr/>
        </p:nvSpPr>
        <p:spPr bwMode="auto">
          <a:xfrm>
            <a:off x="5072517" y="381307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schema:contributor</a:t>
            </a:r>
            <a:endParaRPr lang="fr-FR" sz="1100">
              <a:latin typeface="Century Gothic"/>
            </a:endParaRPr>
          </a:p>
        </p:txBody>
      </p:sp>
      <p:cxnSp>
        <p:nvCxnSpPr>
          <p:cNvPr id="1773683816" name="Forme 69"/>
          <p:cNvCxnSpPr>
            <a:cxnSpLocks/>
          </p:cNvCxnSpPr>
          <p:nvPr/>
        </p:nvCxnSpPr>
        <p:spPr bwMode="auto">
          <a:xfrm rot="5399976" flipH="1" flipV="1">
            <a:off x="6751310" y="-2225385"/>
            <a:ext cx="1586" cy="5500725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768265" name="Rectangle 184"/>
          <p:cNvSpPr/>
          <p:nvPr/>
        </p:nvSpPr>
        <p:spPr bwMode="auto">
          <a:xfrm>
            <a:off x="2857939" y="58337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4807592" name="Rectangle à coins arrondis 59"/>
          <p:cNvSpPr/>
          <p:nvPr/>
        </p:nvSpPr>
        <p:spPr bwMode="auto">
          <a:xfrm>
            <a:off x="7215657" y="3619170"/>
            <a:ext cx="2500329" cy="928692"/>
          </a:xfrm>
          <a:prstGeom prst="roundRect">
            <a:avLst>
              <a:gd name="adj" fmla="val 21440"/>
            </a:avLst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599"/>
              </a:spcAft>
              <a:defRPr/>
            </a:pPr>
            <a:r>
              <a:rPr lang="fr-FR" sz="1100" i="1">
                <a:solidFill>
                  <a:schemeClr val="tx1"/>
                </a:solidFill>
                <a:latin typeface="Century Gothic"/>
              </a:rPr>
              <a:t>Other</a:t>
            </a:r>
            <a:r>
              <a:rPr lang="fr-FR" sz="1100" i="1">
                <a:solidFill>
                  <a:schemeClr val="tx1"/>
                </a:solidFill>
                <a:latin typeface="Century Gothic"/>
              </a:rPr>
              <a:t> publication </a:t>
            </a:r>
            <a:r>
              <a:rPr lang="fr-FR" sz="1100" i="1">
                <a:solidFill>
                  <a:schemeClr val="tx1"/>
                </a:solidFill>
                <a:latin typeface="Century Gothic"/>
              </a:rPr>
              <a:t>events</a:t>
            </a:r>
            <a:r>
              <a:rPr lang="fr-FR" sz="1100" i="1">
                <a:solidFill>
                  <a:schemeClr val="tx1"/>
                </a:solidFill>
                <a:latin typeface="Century Gothic"/>
              </a:rPr>
              <a:t> : </a:t>
            </a:r>
            <a:endParaRPr/>
          </a:p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InterveningPublicationEvent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{n}</a:t>
            </a:r>
            <a:endParaRPr/>
          </a:p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LatestPublicationEvent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schema:PublicationEvent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39043500" name="Forme 69"/>
          <p:cNvCxnSpPr>
            <a:cxnSpLocks/>
          </p:cNvCxnSpPr>
          <p:nvPr/>
        </p:nvCxnSpPr>
        <p:spPr bwMode="auto">
          <a:xfrm rot="5399976">
            <a:off x="8055054" y="4494287"/>
            <a:ext cx="357189" cy="464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180058" name="Forme 69"/>
          <p:cNvCxnSpPr>
            <a:cxnSpLocks/>
          </p:cNvCxnSpPr>
          <p:nvPr/>
        </p:nvCxnSpPr>
        <p:spPr bwMode="auto">
          <a:xfrm rot="16199969" flipH="1">
            <a:off x="8894450" y="4119237"/>
            <a:ext cx="357189" cy="12144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292397" name="Rectangle à coins arrondis 68"/>
          <p:cNvSpPr/>
          <p:nvPr/>
        </p:nvSpPr>
        <p:spPr bwMode="auto">
          <a:xfrm>
            <a:off x="7215657" y="4905055"/>
            <a:ext cx="1571635" cy="571503"/>
          </a:xfrm>
          <a:prstGeom prst="roundRect">
            <a:avLst>
              <a:gd name="adj" fmla="val 1968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>
                <a:solidFill>
                  <a:schemeClr val="tx1"/>
                </a:solidFill>
                <a:latin typeface="Century Gothic"/>
              </a:rPr>
              <a:t>#Publisher-{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publisherName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} : </a:t>
            </a:r>
            <a:r>
              <a:rPr lang="fr-FR" sz="80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8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2137615662" name="Rectangle à coins arrondis 74"/>
          <p:cNvSpPr/>
          <p:nvPr/>
        </p:nvSpPr>
        <p:spPr bwMode="auto">
          <a:xfrm>
            <a:off x="8930169" y="4905055"/>
            <a:ext cx="1500197" cy="571503"/>
          </a:xfrm>
          <a:prstGeom prst="roundRect">
            <a:avLst>
              <a:gd name="adj" fmla="val 15282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PublicationPlace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-{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placename</a:t>
            </a:r>
            <a:r>
              <a:rPr lang="fr-FR" sz="1000" b="1">
                <a:solidFill>
                  <a:schemeClr val="tx1"/>
                </a:solidFill>
                <a:latin typeface="Century Gothic"/>
              </a:rPr>
              <a:t>} : </a:t>
            </a:r>
            <a:r>
              <a:rPr lang="fr-FR" sz="800">
                <a:solidFill>
                  <a:prstClr val="black"/>
                </a:solidFill>
                <a:latin typeface="Century Gothic"/>
              </a:rPr>
              <a:t>schema:Place</a:t>
            </a:r>
            <a:endParaRPr lang="fr-FR" sz="80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314542019" name="Forme 69"/>
          <p:cNvCxnSpPr>
            <a:cxnSpLocks/>
          </p:cNvCxnSpPr>
          <p:nvPr/>
        </p:nvCxnSpPr>
        <p:spPr bwMode="auto">
          <a:xfrm flipV="1">
            <a:off x="9715987" y="4071940"/>
            <a:ext cx="357189" cy="1157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24211" name="Rectangle à coins arrondis 91"/>
          <p:cNvSpPr/>
          <p:nvPr/>
        </p:nvSpPr>
        <p:spPr bwMode="auto">
          <a:xfrm>
            <a:off x="10073177" y="4000503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9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221938445" name="Forme 69"/>
          <p:cNvCxnSpPr>
            <a:cxnSpLocks/>
          </p:cNvCxnSpPr>
          <p:nvPr/>
        </p:nvCxnSpPr>
        <p:spPr bwMode="auto">
          <a:xfrm rot="16199969" flipH="1">
            <a:off x="5477497" y="3452647"/>
            <a:ext cx="2976253" cy="50006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925010" name="Rectangle à coins arrondis 102"/>
          <p:cNvSpPr/>
          <p:nvPr/>
        </p:nvSpPr>
        <p:spPr bwMode="auto">
          <a:xfrm>
            <a:off x="7215657" y="5643577"/>
            <a:ext cx="3000395" cy="428626"/>
          </a:xfrm>
          <a:prstGeom prst="roundRect">
            <a:avLst>
              <a:gd name="adj" fmla="val 193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9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PublicationPlace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-{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placename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}-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GeoCoordinates</a:t>
            </a:r>
            <a:r>
              <a:rPr lang="fr-FR" sz="9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700">
                <a:solidFill>
                  <a:prstClr val="black"/>
                </a:solidFill>
                <a:latin typeface="Century Gothic"/>
              </a:rPr>
              <a:t>schema:GeoCoordinates</a:t>
            </a:r>
            <a:r>
              <a:rPr lang="fr-FR" sz="700">
                <a:solidFill>
                  <a:prstClr val="black"/>
                </a:solidFill>
                <a:latin typeface="Century Gothic"/>
              </a:rPr>
              <a:t> </a:t>
            </a:r>
            <a:endParaRPr/>
          </a:p>
        </p:txBody>
      </p:sp>
      <p:sp>
        <p:nvSpPr>
          <p:cNvPr id="1509026446" name="Rectangle 103"/>
          <p:cNvSpPr/>
          <p:nvPr/>
        </p:nvSpPr>
        <p:spPr bwMode="auto">
          <a:xfrm>
            <a:off x="9644549" y="564357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5887844" name="Forme 69"/>
          <p:cNvCxnSpPr>
            <a:cxnSpLocks/>
          </p:cNvCxnSpPr>
          <p:nvPr/>
        </p:nvCxnSpPr>
        <p:spPr bwMode="auto">
          <a:xfrm rot="16199969" flipH="1">
            <a:off x="9614618" y="5542209"/>
            <a:ext cx="167017" cy="357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871465" name="Rectangle 113"/>
          <p:cNvSpPr/>
          <p:nvPr/>
        </p:nvSpPr>
        <p:spPr bwMode="auto">
          <a:xfrm>
            <a:off x="6644153" y="207167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5214657" name="Rectangle 72"/>
          <p:cNvSpPr/>
          <p:nvPr/>
        </p:nvSpPr>
        <p:spPr bwMode="auto">
          <a:xfrm>
            <a:off x="6858467" y="1428734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2694022" name="Rectangle 73"/>
          <p:cNvSpPr/>
          <p:nvPr/>
        </p:nvSpPr>
        <p:spPr bwMode="auto">
          <a:xfrm>
            <a:off x="6644153" y="1428734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9187169" name="Rectangle 112"/>
          <p:cNvSpPr/>
          <p:nvPr/>
        </p:nvSpPr>
        <p:spPr bwMode="auto">
          <a:xfrm>
            <a:off x="8501541" y="857232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89684" name="Rectangle 114"/>
          <p:cNvSpPr/>
          <p:nvPr/>
        </p:nvSpPr>
        <p:spPr bwMode="auto">
          <a:xfrm>
            <a:off x="8501541" y="57147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02755" name="Rectangle 115"/>
          <p:cNvSpPr/>
          <p:nvPr/>
        </p:nvSpPr>
        <p:spPr bwMode="auto">
          <a:xfrm>
            <a:off x="4858203" y="857232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6941515" name="Rectangle 122"/>
          <p:cNvSpPr/>
          <p:nvPr/>
        </p:nvSpPr>
        <p:spPr bwMode="auto">
          <a:xfrm>
            <a:off x="4858203" y="57147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23791569" name="Forme 69"/>
          <p:cNvCxnSpPr>
            <a:cxnSpLocks/>
          </p:cNvCxnSpPr>
          <p:nvPr/>
        </p:nvCxnSpPr>
        <p:spPr bwMode="auto">
          <a:xfrm rot="16199969" flipV="1">
            <a:off x="5465426" y="178570"/>
            <a:ext cx="785817" cy="171451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903197" name="Forme 69"/>
          <p:cNvCxnSpPr>
            <a:cxnSpLocks/>
          </p:cNvCxnSpPr>
          <p:nvPr/>
        </p:nvCxnSpPr>
        <p:spPr bwMode="auto">
          <a:xfrm rot="5399976" flipH="1" flipV="1">
            <a:off x="7322814" y="250008"/>
            <a:ext cx="785817" cy="157163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887144" name="ZoneTexte 133"/>
          <p:cNvSpPr txBox="1"/>
          <p:nvPr/>
        </p:nvSpPr>
        <p:spPr bwMode="auto">
          <a:xfrm>
            <a:off x="6858467" y="381307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schema:contributor</a:t>
            </a:r>
            <a:endParaRPr lang="fr-FR" sz="1100">
              <a:latin typeface="Century Gothic"/>
            </a:endParaRPr>
          </a:p>
        </p:txBody>
      </p:sp>
      <p:sp>
        <p:nvSpPr>
          <p:cNvPr id="19612088" name="ZoneTexte 134"/>
          <p:cNvSpPr txBox="1"/>
          <p:nvPr/>
        </p:nvSpPr>
        <p:spPr bwMode="auto">
          <a:xfrm>
            <a:off x="5072517" y="667059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bfrel:isb</a:t>
            </a:r>
            <a:endParaRPr lang="fr-FR" sz="1100">
              <a:latin typeface="Century Gothic"/>
            </a:endParaRPr>
          </a:p>
        </p:txBody>
      </p:sp>
      <p:sp>
        <p:nvSpPr>
          <p:cNvPr id="2094372993" name="ZoneTexte 135"/>
          <p:cNvSpPr txBox="1"/>
          <p:nvPr/>
        </p:nvSpPr>
        <p:spPr bwMode="auto">
          <a:xfrm>
            <a:off x="6929905" y="667059"/>
            <a:ext cx="142911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bfrel:isb</a:t>
            </a:r>
            <a:endParaRPr lang="fr-FR" sz="1100">
              <a:latin typeface="Century Gothic"/>
            </a:endParaRPr>
          </a:p>
        </p:txBody>
      </p:sp>
      <p:cxnSp>
        <p:nvCxnSpPr>
          <p:cNvPr id="1403634249" name="Forme 69"/>
          <p:cNvCxnSpPr>
            <a:cxnSpLocks/>
          </p:cNvCxnSpPr>
          <p:nvPr/>
        </p:nvCxnSpPr>
        <p:spPr bwMode="auto">
          <a:xfrm flipV="1">
            <a:off x="5572582" y="6000767"/>
            <a:ext cx="357189" cy="118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138881" name="Forme 69"/>
          <p:cNvCxnSpPr>
            <a:cxnSpLocks/>
          </p:cNvCxnSpPr>
          <p:nvPr/>
        </p:nvCxnSpPr>
        <p:spPr bwMode="auto">
          <a:xfrm>
            <a:off x="5572582" y="6119500"/>
            <a:ext cx="357189" cy="955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795261" name="ZoneTexte 81"/>
          <p:cNvSpPr txBox="1"/>
          <p:nvPr/>
        </p:nvSpPr>
        <p:spPr bwMode="auto">
          <a:xfrm>
            <a:off x="5429707" y="5643577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schema:latitude</a:t>
            </a:r>
            <a:endParaRPr lang="en-US" sz="1100">
              <a:latin typeface="Century Gothic"/>
            </a:endParaRPr>
          </a:p>
        </p:txBody>
      </p:sp>
      <p:sp>
        <p:nvSpPr>
          <p:cNvPr id="1340524342" name="ZoneTexte 83"/>
          <p:cNvSpPr txBox="1"/>
          <p:nvPr/>
        </p:nvSpPr>
        <p:spPr bwMode="auto">
          <a:xfrm>
            <a:off x="5501177" y="6239223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schema:longitude</a:t>
            </a:r>
            <a:endParaRPr lang="en-US" sz="1100">
              <a:latin typeface="Century Gothic"/>
            </a:endParaRPr>
          </a:p>
        </p:txBody>
      </p:sp>
      <p:sp>
        <p:nvSpPr>
          <p:cNvPr id="2136105287" name="Rectangle à coins arrondis 84"/>
          <p:cNvSpPr/>
          <p:nvPr/>
        </p:nvSpPr>
        <p:spPr bwMode="auto">
          <a:xfrm>
            <a:off x="5929773" y="5929329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647824512" name="Rectangle à coins arrondis 85"/>
          <p:cNvSpPr/>
          <p:nvPr/>
        </p:nvSpPr>
        <p:spPr bwMode="auto">
          <a:xfrm>
            <a:off x="5929773" y="6143643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640062828" name="Forme 69"/>
          <p:cNvCxnSpPr>
            <a:cxnSpLocks/>
          </p:cNvCxnSpPr>
          <p:nvPr/>
        </p:nvCxnSpPr>
        <p:spPr bwMode="auto">
          <a:xfrm flipV="1">
            <a:off x="10216053" y="5715015"/>
            <a:ext cx="214313" cy="142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797425" name="Forme 69"/>
          <p:cNvCxnSpPr>
            <a:cxnSpLocks/>
          </p:cNvCxnSpPr>
          <p:nvPr/>
        </p:nvCxnSpPr>
        <p:spPr bwMode="auto">
          <a:xfrm>
            <a:off x="10216053" y="5857890"/>
            <a:ext cx="214313" cy="142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370212" name="ZoneTexte 181"/>
          <p:cNvSpPr txBox="1"/>
          <p:nvPr/>
        </p:nvSpPr>
        <p:spPr bwMode="auto">
          <a:xfrm>
            <a:off x="0" y="6572271"/>
            <a:ext cx="9144720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299377" name="Rectangle à coins arrondis 2"/>
          <p:cNvSpPr/>
          <p:nvPr/>
        </p:nvSpPr>
        <p:spPr bwMode="auto">
          <a:xfrm>
            <a:off x="8522069" y="2239976"/>
            <a:ext cx="1571634" cy="500064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bf:ClassificationDdc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42678853" name="Forme 69"/>
          <p:cNvCxnSpPr>
            <a:cxnSpLocks/>
            <a:stCxn id="1408481563" idx="0"/>
            <a:endCxn id="1222299377" idx="1"/>
          </p:cNvCxnSpPr>
          <p:nvPr/>
        </p:nvCxnSpPr>
        <p:spPr bwMode="auto">
          <a:xfrm rot="16199969" flipH="0" flipV="0">
            <a:off x="7768052" y="2228493"/>
            <a:ext cx="492500" cy="1015533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450485" name="Forme 69"/>
          <p:cNvCxnSpPr>
            <a:cxnSpLocks/>
          </p:cNvCxnSpPr>
          <p:nvPr/>
        </p:nvCxnSpPr>
        <p:spPr bwMode="auto">
          <a:xfrm rot="16199932" flipH="1">
            <a:off x="9361466" y="2686464"/>
            <a:ext cx="285750" cy="39290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919586" name="ZoneTexte 16"/>
          <p:cNvSpPr txBox="1"/>
          <p:nvPr/>
        </p:nvSpPr>
        <p:spPr bwMode="auto">
          <a:xfrm>
            <a:off x="9665078" y="2764185"/>
            <a:ext cx="857583" cy="259438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621626149" name="ZoneTexte 17"/>
          <p:cNvSpPr txBox="1"/>
          <p:nvPr/>
        </p:nvSpPr>
        <p:spPr bwMode="auto">
          <a:xfrm>
            <a:off x="1858257" y="6572269"/>
            <a:ext cx="9144360" cy="27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  <p:sp>
        <p:nvSpPr>
          <p:cNvPr id="794741963" name="Rectangle à coins arrondis 18"/>
          <p:cNvSpPr/>
          <p:nvPr/>
        </p:nvSpPr>
        <p:spPr bwMode="auto">
          <a:xfrm>
            <a:off x="9450764" y="3025795"/>
            <a:ext cx="500064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506575855" name="Rectangle à coins arrondis 21"/>
          <p:cNvSpPr/>
          <p:nvPr/>
        </p:nvSpPr>
        <p:spPr bwMode="auto">
          <a:xfrm flipH="0" flipV="0">
            <a:off x="8014303" y="482179"/>
            <a:ext cx="1849876" cy="357188"/>
          </a:xfrm>
          <a:prstGeom prst="roundRect">
            <a:avLst>
              <a:gd name="adj" fmla="val 2521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bf:Note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787689969" name="Forme 69"/>
          <p:cNvCxnSpPr>
            <a:cxnSpLocks/>
            <a:stCxn id="1506575855" idx="3"/>
            <a:endCxn id="402124427" idx="1"/>
          </p:cNvCxnSpPr>
          <p:nvPr/>
        </p:nvCxnSpPr>
        <p:spPr bwMode="auto">
          <a:xfrm rot="0" flipH="0" flipV="1">
            <a:off x="9864180" y="410742"/>
            <a:ext cx="426782" cy="25003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124427" name="Rectangle à coins arrondis 27"/>
          <p:cNvSpPr/>
          <p:nvPr/>
        </p:nvSpPr>
        <p:spPr bwMode="auto">
          <a:xfrm>
            <a:off x="10290962" y="339304"/>
            <a:ext cx="500064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2017382510" name="ZoneTexte 31"/>
          <p:cNvSpPr txBox="1"/>
          <p:nvPr/>
        </p:nvSpPr>
        <p:spPr bwMode="auto">
          <a:xfrm>
            <a:off x="9284653" y="146026"/>
            <a:ext cx="100084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cxnSp>
        <p:nvCxnSpPr>
          <p:cNvPr id="2097436000" name="Forme 69"/>
          <p:cNvCxnSpPr>
            <a:cxnSpLocks/>
            <a:stCxn id="1506575855" idx="3"/>
            <a:endCxn id="70844574" idx="1"/>
          </p:cNvCxnSpPr>
          <p:nvPr/>
        </p:nvCxnSpPr>
        <p:spPr bwMode="auto">
          <a:xfrm rot="0" flipH="0" flipV="0">
            <a:off x="9864180" y="660774"/>
            <a:ext cx="473020" cy="17859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738852" name="ZoneTexte 35"/>
          <p:cNvSpPr txBox="1"/>
          <p:nvPr/>
        </p:nvSpPr>
        <p:spPr bwMode="auto">
          <a:xfrm>
            <a:off x="9387470" y="888711"/>
            <a:ext cx="1000490" cy="259438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bf:noteType</a:t>
            </a:r>
            <a:endParaRPr lang="en-US" sz="1100">
              <a:latin typeface="Century Gothic"/>
            </a:endParaRPr>
          </a:p>
        </p:txBody>
      </p:sp>
      <p:sp>
        <p:nvSpPr>
          <p:cNvPr id="70844574" name="Rectangle à coins arrondis 36"/>
          <p:cNvSpPr/>
          <p:nvPr/>
        </p:nvSpPr>
        <p:spPr bwMode="auto">
          <a:xfrm>
            <a:off x="10337201" y="767931"/>
            <a:ext cx="500064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1023015121" name="Forme 69"/>
          <p:cNvCxnSpPr>
            <a:cxnSpLocks/>
            <a:stCxn id="1408481563" idx="1"/>
            <a:endCxn id="955347354" idx="3"/>
          </p:cNvCxnSpPr>
          <p:nvPr/>
        </p:nvCxnSpPr>
        <p:spPr bwMode="auto">
          <a:xfrm rot="10799989" flipH="0" flipV="0">
            <a:off x="4547249" y="750071"/>
            <a:ext cx="1601965" cy="262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347354" name="Rectangle à coins arrondis 42"/>
          <p:cNvSpPr/>
          <p:nvPr/>
        </p:nvSpPr>
        <p:spPr bwMode="auto">
          <a:xfrm>
            <a:off x="1975482" y="571478"/>
            <a:ext cx="2571768" cy="357188"/>
          </a:xfrm>
          <a:prstGeom prst="roundRect">
            <a:avLst>
              <a:gd name="adj" fmla="val 22763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KeyTitle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bf:Identifier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bf:KeyTitle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lvl="0" algn="ctr">
              <a:spcBef>
                <a:spcPts val="598"/>
              </a:spcBef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00640280" name="Rectangle à coins arrondis 43"/>
          <p:cNvSpPr/>
          <p:nvPr/>
        </p:nvSpPr>
        <p:spPr bwMode="auto">
          <a:xfrm>
            <a:off x="1975482" y="1428733"/>
            <a:ext cx="2571768" cy="500064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AbbreviatedKeyTitle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bf:Identifier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bf:AbbreviatedTitle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127465174" name="Rectangle à coins arrondis 44"/>
          <p:cNvSpPr/>
          <p:nvPr/>
        </p:nvSpPr>
        <p:spPr bwMode="auto">
          <a:xfrm>
            <a:off x="1975482" y="2428866"/>
            <a:ext cx="2571768" cy="357188"/>
          </a:xfrm>
          <a:prstGeom prst="roundRect">
            <a:avLst>
              <a:gd name="adj" fmla="val 20676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bf:ParallelTitle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765867379" name="Rectangle à coins arrondis 45"/>
          <p:cNvSpPr/>
          <p:nvPr/>
        </p:nvSpPr>
        <p:spPr bwMode="auto">
          <a:xfrm>
            <a:off x="1975482" y="3214684"/>
            <a:ext cx="2571768" cy="357188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bf:VariantTitle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666840211" name="Forme 69"/>
          <p:cNvCxnSpPr>
            <a:cxnSpLocks/>
            <a:stCxn id="1408481563" idx="1"/>
            <a:endCxn id="500640280" idx="3"/>
          </p:cNvCxnSpPr>
          <p:nvPr/>
        </p:nvCxnSpPr>
        <p:spPr bwMode="auto">
          <a:xfrm rot="10799989" flipH="0" flipV="0">
            <a:off x="4547249" y="1678764"/>
            <a:ext cx="1601965" cy="16966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940520" name="Forme 69"/>
          <p:cNvCxnSpPr>
            <a:cxnSpLocks/>
            <a:stCxn id="1408481563" idx="1"/>
            <a:endCxn id="2127465174" idx="3"/>
          </p:cNvCxnSpPr>
          <p:nvPr/>
        </p:nvCxnSpPr>
        <p:spPr bwMode="auto">
          <a:xfrm rot="10799989" flipH="0" flipV="0">
            <a:off x="4547250" y="2607459"/>
            <a:ext cx="1601965" cy="767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901204" name="Forme 69"/>
          <p:cNvCxnSpPr>
            <a:cxnSpLocks/>
            <a:stCxn id="1408481563" idx="1"/>
            <a:endCxn id="1765867379" idx="3"/>
          </p:cNvCxnSpPr>
          <p:nvPr/>
        </p:nvCxnSpPr>
        <p:spPr bwMode="auto">
          <a:xfrm rot="10799989" flipH="0" flipV="1">
            <a:off x="4547250" y="3384348"/>
            <a:ext cx="1601965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042374" name="ZoneTexte 78"/>
          <p:cNvSpPr txBox="1"/>
          <p:nvPr/>
        </p:nvSpPr>
        <p:spPr bwMode="auto">
          <a:xfrm>
            <a:off x="3261366" y="3621216"/>
            <a:ext cx="1286244" cy="259438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bf:variantType</a:t>
            </a:r>
            <a:endParaRPr lang="en-US" sz="1100">
              <a:latin typeface="Century Gothic"/>
            </a:endParaRPr>
          </a:p>
        </p:txBody>
      </p:sp>
      <p:sp>
        <p:nvSpPr>
          <p:cNvPr id="1408481563" name="Rectangle à coins arrondis 46"/>
          <p:cNvSpPr/>
          <p:nvPr/>
        </p:nvSpPr>
        <p:spPr bwMode="auto">
          <a:xfrm>
            <a:off x="6149215" y="2982510"/>
            <a:ext cx="2714643" cy="785817"/>
          </a:xfrm>
          <a:prstGeom prst="roundRect">
            <a:avLst>
              <a:gd name="adj" fmla="val 22207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798737320" name="ZoneTexte 110"/>
          <p:cNvSpPr txBox="1"/>
          <p:nvPr/>
        </p:nvSpPr>
        <p:spPr bwMode="auto">
          <a:xfrm rot="0" flipH="0" flipV="0">
            <a:off x="4762800" y="3280847"/>
            <a:ext cx="574715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bf:title</a:t>
            </a:r>
            <a:endParaRPr lang="en-US" sz="1100">
              <a:latin typeface="Century Gothic"/>
            </a:endParaRPr>
          </a:p>
        </p:txBody>
      </p:sp>
      <p:cxnSp>
        <p:nvCxnSpPr>
          <p:cNvPr id="1169516643" name="Forme 69"/>
          <p:cNvCxnSpPr>
            <a:cxnSpLocks/>
            <a:stCxn id="1408481563" idx="1"/>
            <a:endCxn id="268129010" idx="3"/>
          </p:cNvCxnSpPr>
          <p:nvPr/>
        </p:nvCxnSpPr>
        <p:spPr bwMode="auto">
          <a:xfrm rot="10799989" flipH="0" flipV="1">
            <a:off x="4547215" y="3375418"/>
            <a:ext cx="1601998" cy="15119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129010" name="Rectangle à coins arrondis 115"/>
          <p:cNvSpPr/>
          <p:nvPr/>
        </p:nvSpPr>
        <p:spPr bwMode="auto">
          <a:xfrm flipH="0" flipV="0">
            <a:off x="3261726" y="4744469"/>
            <a:ext cx="1285490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proper * 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cxnSp>
        <p:nvCxnSpPr>
          <p:cNvPr id="1064153289" name="Forme 69"/>
          <p:cNvCxnSpPr>
            <a:cxnSpLocks/>
            <a:stCxn id="1408481563" idx="1"/>
            <a:endCxn id="862787545" idx="3"/>
          </p:cNvCxnSpPr>
          <p:nvPr/>
        </p:nvCxnSpPr>
        <p:spPr bwMode="auto">
          <a:xfrm rot="10799989" flipH="0" flipV="1">
            <a:off x="4547246" y="3375418"/>
            <a:ext cx="1601968" cy="19598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787545" name="Rectangle à coins arrondis 126"/>
          <p:cNvSpPr/>
          <p:nvPr/>
        </p:nvSpPr>
        <p:spPr bwMode="auto">
          <a:xfrm>
            <a:off x="3475711" y="5192413"/>
            <a:ext cx="1071536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** 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2083255132" name="Rectangle à coins arrondis 128"/>
          <p:cNvSpPr/>
          <p:nvPr/>
        </p:nvSpPr>
        <p:spPr bwMode="auto">
          <a:xfrm>
            <a:off x="6199349" y="4941684"/>
            <a:ext cx="2643204" cy="35718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Abbreviated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Key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or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Parallel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or Variant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*** " </a:t>
            </a:r>
            <a:endParaRPr/>
          </a:p>
        </p:txBody>
      </p:sp>
      <p:cxnSp>
        <p:nvCxnSpPr>
          <p:cNvPr id="1059118651" name="Forme 69"/>
          <p:cNvCxnSpPr>
            <a:cxnSpLocks/>
            <a:stCxn id="1408481563" idx="2"/>
            <a:endCxn id="2083255132" idx="0"/>
          </p:cNvCxnSpPr>
          <p:nvPr/>
        </p:nvCxnSpPr>
        <p:spPr bwMode="auto">
          <a:xfrm rot="5399976" flipH="0" flipV="1">
            <a:off x="6927066" y="4355005"/>
            <a:ext cx="1173356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8553657" name="ZoneTexte 133"/>
          <p:cNvSpPr txBox="1"/>
          <p:nvPr/>
        </p:nvSpPr>
        <p:spPr bwMode="auto">
          <a:xfrm rot="0" flipH="0" flipV="0">
            <a:off x="6626498" y="3921228"/>
            <a:ext cx="1802310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schema:alternateName</a:t>
            </a:r>
            <a:endParaRPr lang="en-US" sz="1100">
              <a:latin typeface="Century Gothic"/>
            </a:endParaRPr>
          </a:p>
        </p:txBody>
      </p:sp>
      <p:cxnSp>
        <p:nvCxnSpPr>
          <p:cNvPr id="1446744378" name="Forme 69"/>
          <p:cNvCxnSpPr>
            <a:cxnSpLocks/>
          </p:cNvCxnSpPr>
          <p:nvPr/>
        </p:nvCxnSpPr>
        <p:spPr bwMode="auto">
          <a:xfrm rot="16199932" flipV="1">
            <a:off x="3029193" y="339304"/>
            <a:ext cx="250032" cy="21431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605191" name="ZoneTexte 85"/>
          <p:cNvSpPr txBox="1"/>
          <p:nvPr/>
        </p:nvSpPr>
        <p:spPr bwMode="auto">
          <a:xfrm>
            <a:off x="3219218" y="117140"/>
            <a:ext cx="1009848" cy="42707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>
                <a:latin typeface="Century Gothic"/>
              </a:rPr>
              <a:t>bf:mainTitle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 i="1">
                <a:latin typeface="Century Gothic"/>
              </a:rPr>
              <a:t>(+ 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rdf:value</a:t>
            </a:r>
            <a:r>
              <a:rPr lang="en-US" sz="1100" i="1">
                <a:latin typeface="Century Gothic"/>
              </a:rPr>
              <a:t>)</a:t>
            </a:r>
            <a:endParaRPr lang="en-US" sz="1100">
              <a:latin typeface="Century Gothic"/>
            </a:endParaRPr>
          </a:p>
        </p:txBody>
      </p:sp>
      <p:sp>
        <p:nvSpPr>
          <p:cNvPr id="530082024" name="Rectangle à coins arrondis 86"/>
          <p:cNvSpPr/>
          <p:nvPr/>
        </p:nvSpPr>
        <p:spPr bwMode="auto">
          <a:xfrm>
            <a:off x="1761167" y="214286"/>
            <a:ext cx="1285884" cy="21431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"Key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** "</a:t>
            </a:r>
            <a:endParaRPr/>
          </a:p>
        </p:txBody>
      </p:sp>
      <p:cxnSp>
        <p:nvCxnSpPr>
          <p:cNvPr id="1227701525" name="Forme 69"/>
          <p:cNvCxnSpPr>
            <a:cxnSpLocks/>
          </p:cNvCxnSpPr>
          <p:nvPr/>
        </p:nvCxnSpPr>
        <p:spPr bwMode="auto">
          <a:xfrm rot="16199932" flipV="1">
            <a:off x="3029193" y="1196560"/>
            <a:ext cx="250032" cy="21431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26828" name="Rectangle à coins arrondis 90"/>
          <p:cNvSpPr/>
          <p:nvPr/>
        </p:nvSpPr>
        <p:spPr bwMode="auto">
          <a:xfrm>
            <a:off x="1761167" y="1071543"/>
            <a:ext cx="1285884" cy="21431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Abbreviated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Key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**"</a:t>
            </a:r>
            <a:endParaRPr/>
          </a:p>
        </p:txBody>
      </p:sp>
      <p:cxnSp>
        <p:nvCxnSpPr>
          <p:cNvPr id="1825784969" name="Forme 69"/>
          <p:cNvCxnSpPr>
            <a:cxnSpLocks/>
          </p:cNvCxnSpPr>
          <p:nvPr/>
        </p:nvCxnSpPr>
        <p:spPr bwMode="auto">
          <a:xfrm rot="16199932" flipV="1">
            <a:off x="3029193" y="2196693"/>
            <a:ext cx="250031" cy="21431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2984638" name="ZoneTexte 92"/>
          <p:cNvSpPr txBox="1"/>
          <p:nvPr/>
        </p:nvSpPr>
        <p:spPr bwMode="auto">
          <a:xfrm>
            <a:off x="3261366" y="2143112"/>
            <a:ext cx="100588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bf:mainTitle</a:t>
            </a:r>
            <a:endParaRPr lang="en-US" sz="1100">
              <a:latin typeface="Century Gothic"/>
            </a:endParaRPr>
          </a:p>
        </p:txBody>
      </p:sp>
      <p:cxnSp>
        <p:nvCxnSpPr>
          <p:cNvPr id="768919096" name="Forme 69"/>
          <p:cNvCxnSpPr>
            <a:cxnSpLocks/>
          </p:cNvCxnSpPr>
          <p:nvPr/>
        </p:nvCxnSpPr>
        <p:spPr bwMode="auto">
          <a:xfrm rot="16199932" flipV="1">
            <a:off x="3029193" y="2982511"/>
            <a:ext cx="250032" cy="21431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929980" name="ZoneTexte 95"/>
          <p:cNvSpPr txBox="1"/>
          <p:nvPr/>
        </p:nvSpPr>
        <p:spPr bwMode="auto">
          <a:xfrm>
            <a:off x="3261366" y="2928933"/>
            <a:ext cx="1012008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bf:mainTitle</a:t>
            </a:r>
            <a:endParaRPr lang="en-US" sz="1100">
              <a:latin typeface="Century Gothic"/>
            </a:endParaRPr>
          </a:p>
        </p:txBody>
      </p:sp>
      <p:sp>
        <p:nvSpPr>
          <p:cNvPr id="1924561862" name="Rectangle à coins arrondis 96"/>
          <p:cNvSpPr/>
          <p:nvPr/>
        </p:nvSpPr>
        <p:spPr bwMode="auto">
          <a:xfrm>
            <a:off x="1904044" y="2857493"/>
            <a:ext cx="1143006" cy="21431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Other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**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"</a:t>
            </a:r>
            <a:endParaRPr lang="fr-FR" sz="1200" b="1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198929611" name="Forme 69"/>
          <p:cNvCxnSpPr>
            <a:cxnSpLocks/>
          </p:cNvCxnSpPr>
          <p:nvPr/>
        </p:nvCxnSpPr>
        <p:spPr bwMode="auto">
          <a:xfrm rot="5399942">
            <a:off x="3029193" y="3589734"/>
            <a:ext cx="250031" cy="21431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0736558" name="Rectangle à coins arrondis 131"/>
          <p:cNvSpPr/>
          <p:nvPr/>
        </p:nvSpPr>
        <p:spPr bwMode="auto">
          <a:xfrm>
            <a:off x="2546987" y="3714750"/>
            <a:ext cx="500064" cy="21431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14665240" name="Rectangle 145"/>
          <p:cNvSpPr/>
          <p:nvPr/>
        </p:nvSpPr>
        <p:spPr bwMode="auto">
          <a:xfrm>
            <a:off x="8715570" y="330178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1778518" name="Rectangle à coins arrondis 149"/>
          <p:cNvSpPr/>
          <p:nvPr/>
        </p:nvSpPr>
        <p:spPr bwMode="auto">
          <a:xfrm>
            <a:off x="8522069" y="4282090"/>
            <a:ext cx="1509720" cy="285750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UDC 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Summary</a:t>
            </a:r>
            <a:r>
              <a:rPr lang="fr-FR" sz="1100" b="1">
                <a:solidFill>
                  <a:schemeClr val="tx1"/>
                </a:solidFill>
                <a:latin typeface="Century Gothic"/>
              </a:rPr>
              <a:t>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267906883" name="Forme 69"/>
          <p:cNvCxnSpPr>
            <a:cxnSpLocks/>
            <a:stCxn id="114665240" idx="3"/>
            <a:endCxn id="1611778518" idx="0"/>
          </p:cNvCxnSpPr>
          <p:nvPr/>
        </p:nvCxnSpPr>
        <p:spPr bwMode="auto">
          <a:xfrm rot="0" flipH="0" flipV="0">
            <a:off x="8858445" y="3373224"/>
            <a:ext cx="418484" cy="90886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4107572" name="Rectangle à coins arrondis 198"/>
          <p:cNvSpPr/>
          <p:nvPr/>
        </p:nvSpPr>
        <p:spPr bwMode="auto">
          <a:xfrm>
            <a:off x="8522069" y="1668474"/>
            <a:ext cx="1571634" cy="500064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2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bf:ClassificationUdc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543633774" name="Forme 69"/>
          <p:cNvCxnSpPr>
            <a:cxnSpLocks/>
          </p:cNvCxnSpPr>
          <p:nvPr/>
        </p:nvCxnSpPr>
        <p:spPr bwMode="auto">
          <a:xfrm rot="5399942" flipH="1" flipV="1">
            <a:off x="9361466" y="1329143"/>
            <a:ext cx="285750" cy="39290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055279" name="ZoneTexte 201"/>
          <p:cNvSpPr txBox="1"/>
          <p:nvPr/>
        </p:nvSpPr>
        <p:spPr bwMode="auto">
          <a:xfrm>
            <a:off x="9736515" y="1382720"/>
            <a:ext cx="857583" cy="259438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1465505935" name="Rectangle à coins arrondis 202"/>
          <p:cNvSpPr/>
          <p:nvPr/>
        </p:nvSpPr>
        <p:spPr bwMode="auto">
          <a:xfrm>
            <a:off x="9450764" y="1239845"/>
            <a:ext cx="500064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cxnSp>
        <p:nvCxnSpPr>
          <p:cNvPr id="581514281" name="Forme 69"/>
          <p:cNvCxnSpPr>
            <a:cxnSpLocks/>
            <a:stCxn id="1408481563" idx="0"/>
            <a:endCxn id="1974107572" idx="1"/>
          </p:cNvCxnSpPr>
          <p:nvPr/>
        </p:nvCxnSpPr>
        <p:spPr bwMode="auto">
          <a:xfrm rot="16199969" flipH="0" flipV="0">
            <a:off x="7482301" y="1942741"/>
            <a:ext cx="1064004" cy="1015533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72936" name="Rectangle à coins arrondis 135"/>
          <p:cNvSpPr/>
          <p:nvPr/>
        </p:nvSpPr>
        <p:spPr bwMode="auto">
          <a:xfrm>
            <a:off x="1904044" y="2071676"/>
            <a:ext cx="1143006" cy="21431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2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Other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200" i="1">
                <a:solidFill>
                  <a:prstClr val="black"/>
                </a:solidFill>
                <a:latin typeface="Century Gothic"/>
              </a:rPr>
              <a:t>**</a:t>
            </a:r>
            <a:r>
              <a:rPr lang="fr-FR" sz="1200">
                <a:solidFill>
                  <a:prstClr val="black"/>
                </a:solidFill>
                <a:latin typeface="Century Gothic"/>
              </a:rPr>
              <a:t>"</a:t>
            </a:r>
            <a:endParaRPr lang="fr-FR" sz="1200" b="1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944033995" name="Rectangle à coins arrondis 137"/>
          <p:cNvSpPr/>
          <p:nvPr/>
        </p:nvSpPr>
        <p:spPr bwMode="auto">
          <a:xfrm flipH="0" flipV="0">
            <a:off x="1858258" y="5641019"/>
            <a:ext cx="7445746" cy="84197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defRPr/>
            </a:pPr>
            <a:r>
              <a:rPr lang="fr-FR" sz="1000" i="1">
                <a:solidFill>
                  <a:prstClr val="black"/>
                </a:solidFill>
                <a:latin typeface="Century Gothic"/>
              </a:rPr>
              <a:t>* : the title proper is both in schema:name and in a bf:Title entity</a:t>
            </a:r>
            <a:endParaRPr lang="fr-FR" sz="1000" i="1">
              <a:solidFill>
                <a:prstClr val="black"/>
              </a:solidFill>
              <a:latin typeface="Century Gothic"/>
            </a:endParaRPr>
          </a:p>
          <a:p>
            <a:pPr>
              <a:defRPr/>
            </a:pPr>
            <a:r>
              <a:rPr lang="fr-FR" sz="1000" i="1">
                <a:solidFill>
                  <a:prstClr val="black"/>
                </a:solidFill>
                <a:latin typeface="Century Gothic"/>
              </a:rPr>
              <a:t>**: the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key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is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both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in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schema:name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and in the #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KeyTitle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entity</a:t>
            </a:r>
            <a:endParaRPr lang="fr-FR" sz="1000" i="1">
              <a:solidFill>
                <a:prstClr val="black"/>
              </a:solidFill>
              <a:latin typeface="Century Gothic"/>
            </a:endParaRPr>
          </a:p>
          <a:p>
            <a:pPr>
              <a:defRPr/>
            </a:pPr>
            <a:r>
              <a:rPr lang="fr-FR" sz="1000" i="1">
                <a:solidFill>
                  <a:prstClr val="black"/>
                </a:solidFill>
                <a:latin typeface="Century Gothic"/>
              </a:rPr>
              <a:t>*** :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abbreviated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key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parallel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and variant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titles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are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both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in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schema:alternateNames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and in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bf:AbbreviatedTitle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bf:ParallelTitle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and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bf:VariantTitle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entities</a:t>
            </a:r>
            <a:r>
              <a:rPr lang="fr-FR" sz="1000" i="1">
                <a:solidFill>
                  <a:prstClr val="black"/>
                </a:solidFill>
                <a:latin typeface="Century Gothic"/>
              </a:rPr>
              <a:t>.</a:t>
            </a:r>
            <a:endParaRPr/>
          </a:p>
        </p:txBody>
      </p:sp>
      <p:cxnSp>
        <p:nvCxnSpPr>
          <p:cNvPr id="1359914221" name="Forme 69"/>
          <p:cNvCxnSpPr>
            <a:cxnSpLocks/>
            <a:stCxn id="114665240" idx="3"/>
            <a:endCxn id="1391249199" idx="3"/>
          </p:cNvCxnSpPr>
          <p:nvPr/>
        </p:nvCxnSpPr>
        <p:spPr bwMode="auto">
          <a:xfrm rot="0" flipH="0" flipV="0">
            <a:off x="8858445" y="3373224"/>
            <a:ext cx="1260459" cy="1413093"/>
          </a:xfrm>
          <a:prstGeom prst="bentConnector3">
            <a:avLst>
              <a:gd name="adj1" fmla="val 11813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1249199" name="Rectangle à coins arrondis 87"/>
          <p:cNvSpPr/>
          <p:nvPr/>
        </p:nvSpPr>
        <p:spPr bwMode="auto">
          <a:xfrm>
            <a:off x="8475832" y="4643443"/>
            <a:ext cx="1643072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"UDC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summary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label"</a:t>
            </a:r>
            <a:endParaRPr/>
          </a:p>
        </p:txBody>
      </p:sp>
      <p:sp>
        <p:nvSpPr>
          <p:cNvPr id="2062566001" name="ZoneTexte 97"/>
          <p:cNvSpPr txBox="1"/>
          <p:nvPr/>
        </p:nvSpPr>
        <p:spPr bwMode="auto">
          <a:xfrm rot="0" flipH="0" flipV="0">
            <a:off x="9679229" y="3530511"/>
            <a:ext cx="1405148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schema:keywords</a:t>
            </a:r>
            <a:endParaRPr lang="en-US" sz="1100">
              <a:latin typeface="Century Gothic"/>
            </a:endParaRPr>
          </a:p>
        </p:txBody>
      </p:sp>
      <p:sp>
        <p:nvSpPr>
          <p:cNvPr id="1368392441" name="ZoneTexte 159"/>
          <p:cNvSpPr txBox="1"/>
          <p:nvPr/>
        </p:nvSpPr>
        <p:spPr bwMode="auto">
          <a:xfrm flipH="0" flipV="0">
            <a:off x="8648294" y="3807225"/>
            <a:ext cx="1215885" cy="2594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schema:about</a:t>
            </a:r>
            <a:endParaRPr lang="en-US" sz="1100">
              <a:latin typeface="Century Gothic"/>
            </a:endParaRPr>
          </a:p>
        </p:txBody>
      </p:sp>
      <p:sp>
        <p:nvSpPr>
          <p:cNvPr id="373110586" name="ZoneTexte 123"/>
          <p:cNvSpPr txBox="1"/>
          <p:nvPr/>
        </p:nvSpPr>
        <p:spPr bwMode="auto">
          <a:xfrm rot="0" flipH="0" flipV="0">
            <a:off x="4901512" y="5209286"/>
            <a:ext cx="1120322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1193486589" name="ZoneTexte 124"/>
          <p:cNvSpPr txBox="1"/>
          <p:nvPr/>
        </p:nvSpPr>
        <p:spPr bwMode="auto">
          <a:xfrm rot="0" flipH="0" flipV="0">
            <a:off x="4855275" y="4668193"/>
            <a:ext cx="1217229" cy="3932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schema:name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+ </a:t>
            </a:r>
            <a:r>
              <a:rPr lang="fr-FR" sz="1100">
                <a:latin typeface="Century Gothic"/>
              </a:rPr>
              <a:t>bf:mainTitle</a:t>
            </a:r>
            <a:endParaRPr lang="fr-FR" sz="1100">
              <a:latin typeface="Century Gothic"/>
            </a:endParaRPr>
          </a:p>
        </p:txBody>
      </p:sp>
      <p:sp>
        <p:nvSpPr>
          <p:cNvPr id="352450711" name="ZoneTexte 110"/>
          <p:cNvSpPr txBox="1"/>
          <p:nvPr/>
        </p:nvSpPr>
        <p:spPr bwMode="auto">
          <a:xfrm rot="0" flipH="0" flipV="0">
            <a:off x="4739495" y="2475104"/>
            <a:ext cx="575075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bf:title</a:t>
            </a:r>
            <a:endParaRPr lang="en-US" sz="1100">
              <a:latin typeface="Century Gothic"/>
            </a:endParaRPr>
          </a:p>
        </p:txBody>
      </p:sp>
      <p:sp>
        <p:nvSpPr>
          <p:cNvPr id="460024135" name="ZoneTexte 110"/>
          <p:cNvSpPr txBox="1"/>
          <p:nvPr/>
        </p:nvSpPr>
        <p:spPr bwMode="auto">
          <a:xfrm rot="0" flipH="0" flipV="0">
            <a:off x="4762800" y="1482146"/>
            <a:ext cx="1332065" cy="3932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fr-FR" sz="1100">
                <a:latin typeface="Century Gothic"/>
              </a:rPr>
              <a:t>bf:title</a:t>
            </a:r>
            <a:endParaRPr lang="fr-FR" sz="1100">
              <a:latin typeface="Century Gothic"/>
            </a:endParaRPr>
          </a:p>
          <a:p>
            <a:pPr algn="l">
              <a:defRPr/>
            </a:pP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(+ 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bf:identifiedBy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)</a:t>
            </a:r>
            <a:endParaRPr lang="en-US" sz="1100">
              <a:latin typeface="Century Gothic"/>
            </a:endParaRPr>
          </a:p>
        </p:txBody>
      </p:sp>
      <p:sp>
        <p:nvSpPr>
          <p:cNvPr id="406323214" name="ZoneTexte 110"/>
          <p:cNvSpPr txBox="1"/>
          <p:nvPr/>
        </p:nvSpPr>
        <p:spPr bwMode="auto">
          <a:xfrm rot="0" flipH="0" flipV="0">
            <a:off x="4795822" y="553458"/>
            <a:ext cx="1332784" cy="39323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fr-FR" sz="1100">
                <a:latin typeface="Century Gothic"/>
              </a:rPr>
              <a:t>bf:title</a:t>
            </a:r>
            <a:endParaRPr lang="fr-FR" sz="1100">
              <a:latin typeface="Century Gothic"/>
            </a:endParaRPr>
          </a:p>
          <a:p>
            <a:pPr algn="l">
              <a:defRPr/>
            </a:pP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(+ 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bf:identifiedBy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)</a:t>
            </a:r>
            <a:endParaRPr lang="en-US" sz="1100">
              <a:latin typeface="Century Gothic"/>
            </a:endParaRPr>
          </a:p>
        </p:txBody>
      </p:sp>
      <p:cxnSp>
        <p:nvCxnSpPr>
          <p:cNvPr id="140357997" name="Forme 69"/>
          <p:cNvCxnSpPr>
            <a:cxnSpLocks/>
            <a:stCxn id="1408481563" idx="0"/>
            <a:endCxn id="1506575855" idx="1"/>
          </p:cNvCxnSpPr>
          <p:nvPr/>
        </p:nvCxnSpPr>
        <p:spPr bwMode="auto">
          <a:xfrm rot="16199969" flipH="0" flipV="0">
            <a:off x="6599552" y="1567759"/>
            <a:ext cx="2321735" cy="50776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346421" name="ZoneTexte 25"/>
          <p:cNvSpPr txBox="1"/>
          <p:nvPr/>
        </p:nvSpPr>
        <p:spPr bwMode="auto">
          <a:xfrm rot="0" flipH="0" flipV="0">
            <a:off x="7175768" y="547974"/>
            <a:ext cx="597890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bf:note</a:t>
            </a:r>
            <a:endParaRPr lang="en-US" sz="1100">
              <a:latin typeface="Century Gothic"/>
            </a:endParaRPr>
          </a:p>
        </p:txBody>
      </p:sp>
      <p:sp>
        <p:nvSpPr>
          <p:cNvPr id="285566061" name="Rectangle à coins arrondis 45"/>
          <p:cNvSpPr/>
          <p:nvPr/>
        </p:nvSpPr>
        <p:spPr bwMode="auto">
          <a:xfrm>
            <a:off x="1975843" y="4106890"/>
            <a:ext cx="2571768" cy="357188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45065440" name="Forme 69"/>
          <p:cNvCxnSpPr>
            <a:cxnSpLocks/>
            <a:endCxn id="576114781" idx="0"/>
          </p:cNvCxnSpPr>
          <p:nvPr/>
        </p:nvCxnSpPr>
        <p:spPr bwMode="auto">
          <a:xfrm rot="10799989" flipH="0" flipV="1">
            <a:off x="2653012" y="4464079"/>
            <a:ext cx="608352" cy="4022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114781" name="Rectangle à coins arrondis 115"/>
          <p:cNvSpPr/>
          <p:nvPr/>
        </p:nvSpPr>
        <p:spPr bwMode="auto">
          <a:xfrm flipH="0" flipV="0">
            <a:off x="2044659" y="4866310"/>
            <a:ext cx="1216704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proper 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*"</a:t>
            </a:r>
            <a:endParaRPr/>
          </a:p>
        </p:txBody>
      </p:sp>
      <p:sp>
        <p:nvSpPr>
          <p:cNvPr id="1564243367" name="ZoneTexte 95"/>
          <p:cNvSpPr txBox="1"/>
          <p:nvPr/>
        </p:nvSpPr>
        <p:spPr bwMode="auto">
          <a:xfrm rot="0" flipH="0" flipV="0">
            <a:off x="2546986" y="4509195"/>
            <a:ext cx="874775" cy="2183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5200" tIns="25200" rIns="25200" bIns="252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bf:mainTitle</a:t>
            </a:r>
            <a:endParaRPr lang="en-US" sz="1100">
              <a:latin typeface="Century Gothic"/>
            </a:endParaRPr>
          </a:p>
        </p:txBody>
      </p:sp>
      <p:cxnSp>
        <p:nvCxnSpPr>
          <p:cNvPr id="2128960305" name="Forme 69"/>
          <p:cNvCxnSpPr>
            <a:cxnSpLocks/>
            <a:stCxn id="1408481563" idx="1"/>
            <a:endCxn id="285566061" idx="3"/>
          </p:cNvCxnSpPr>
          <p:nvPr/>
        </p:nvCxnSpPr>
        <p:spPr bwMode="auto">
          <a:xfrm rot="10799989" flipH="0" flipV="1">
            <a:off x="4547610" y="3375418"/>
            <a:ext cx="1601604" cy="910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78921" name="ZoneTexte 110"/>
          <p:cNvSpPr txBox="1"/>
          <p:nvPr/>
        </p:nvSpPr>
        <p:spPr bwMode="auto">
          <a:xfrm rot="0" flipH="0" flipV="0">
            <a:off x="4739495" y="4153128"/>
            <a:ext cx="575075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bf:title</a:t>
            </a:r>
            <a:endParaRPr lang="en-US" sz="1100">
              <a:latin typeface="Century Gothic"/>
            </a:endParaRPr>
          </a:p>
        </p:txBody>
      </p:sp>
      <p:sp>
        <p:nvSpPr>
          <p:cNvPr id="1580574994" name="ZoneTexte 6"/>
          <p:cNvSpPr txBox="1"/>
          <p:nvPr/>
        </p:nvSpPr>
        <p:spPr bwMode="auto">
          <a:xfrm rot="0" flipH="0" flipV="0">
            <a:off x="7164747" y="1815997"/>
            <a:ext cx="1125706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bf:classification</a:t>
            </a:r>
            <a:endParaRPr lang="en-US" sz="1100">
              <a:latin typeface="Century Gothic"/>
            </a:endParaRPr>
          </a:p>
        </p:txBody>
      </p:sp>
      <p:sp>
        <p:nvSpPr>
          <p:cNvPr id="724374570" name="ZoneTexte 6"/>
          <p:cNvSpPr txBox="1"/>
          <p:nvPr/>
        </p:nvSpPr>
        <p:spPr bwMode="auto">
          <a:xfrm rot="0" flipH="0" flipV="0">
            <a:off x="7164747" y="2390358"/>
            <a:ext cx="1125347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bf:classification</a:t>
            </a:r>
            <a:endParaRPr lang="en-US" sz="1100">
              <a:latin typeface="Century Gothic"/>
            </a:endParaRPr>
          </a:p>
        </p:txBody>
      </p:sp>
      <p:sp>
        <p:nvSpPr>
          <p:cNvPr id="16628315" name="Rectangle à coins arrondis 45"/>
          <p:cNvSpPr/>
          <p:nvPr/>
        </p:nvSpPr>
        <p:spPr bwMode="auto">
          <a:xfrm flipH="0" flipV="0">
            <a:off x="265583" y="4780446"/>
            <a:ext cx="1403108" cy="561976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bf:Title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811149089" name="Forme 69"/>
          <p:cNvCxnSpPr>
            <a:cxnSpLocks/>
            <a:stCxn id="285566061" idx="1"/>
            <a:endCxn id="16628315" idx="0"/>
          </p:cNvCxnSpPr>
          <p:nvPr/>
        </p:nvCxnSpPr>
        <p:spPr bwMode="auto">
          <a:xfrm rot="10799989" flipH="0" flipV="1">
            <a:off x="967137" y="4285485"/>
            <a:ext cx="1008704" cy="49496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57574" name="Forme 69"/>
          <p:cNvCxnSpPr>
            <a:cxnSpLocks/>
            <a:stCxn id="1765867379" idx="1"/>
            <a:endCxn id="16628315" idx="0"/>
          </p:cNvCxnSpPr>
          <p:nvPr/>
        </p:nvCxnSpPr>
        <p:spPr bwMode="auto">
          <a:xfrm rot="10799989" flipH="0" flipV="1">
            <a:off x="967137" y="3393279"/>
            <a:ext cx="1008344" cy="138716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024747" name="Forme 69"/>
          <p:cNvCxnSpPr>
            <a:cxnSpLocks/>
            <a:stCxn id="2127465174" idx="1"/>
            <a:endCxn id="16628315" idx="0"/>
          </p:cNvCxnSpPr>
          <p:nvPr/>
        </p:nvCxnSpPr>
        <p:spPr bwMode="auto">
          <a:xfrm rot="10799989" flipH="0" flipV="1">
            <a:off x="967137" y="2607461"/>
            <a:ext cx="1008344" cy="217298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892941" name="Rectangle à coins arrondis 115"/>
          <p:cNvSpPr/>
          <p:nvPr/>
        </p:nvSpPr>
        <p:spPr bwMode="auto">
          <a:xfrm flipH="0" flipV="0">
            <a:off x="358785" y="5822494"/>
            <a:ext cx="1216703" cy="34563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in original script"</a:t>
            </a:r>
            <a:endParaRPr i="1"/>
          </a:p>
        </p:txBody>
      </p:sp>
      <p:cxnSp>
        <p:nvCxnSpPr>
          <p:cNvPr id="570607532" name="Forme 69"/>
          <p:cNvCxnSpPr>
            <a:cxnSpLocks/>
            <a:stCxn id="16628315" idx="2"/>
            <a:endCxn id="667892941" idx="0"/>
          </p:cNvCxnSpPr>
          <p:nvPr/>
        </p:nvCxnSpPr>
        <p:spPr bwMode="auto">
          <a:xfrm rot="5399976" flipH="0" flipV="1">
            <a:off x="727102" y="5582458"/>
            <a:ext cx="48007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0705732" name="ZoneTexte 95"/>
          <p:cNvSpPr txBox="1"/>
          <p:nvPr/>
        </p:nvSpPr>
        <p:spPr bwMode="auto">
          <a:xfrm rot="0" flipH="0" flipV="0">
            <a:off x="527754" y="5422618"/>
            <a:ext cx="916886" cy="2183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5200" tIns="25200" rIns="25200" bIns="252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bf:mainTitle</a:t>
            </a:r>
            <a:endParaRPr lang="en-US" sz="1100">
              <a:latin typeface="Century Gothic"/>
            </a:endParaRPr>
          </a:p>
        </p:txBody>
      </p:sp>
      <p:cxnSp>
        <p:nvCxnSpPr>
          <p:cNvPr id="126232248" name="Forme 69"/>
          <p:cNvCxnSpPr>
            <a:cxnSpLocks/>
            <a:stCxn id="955347354" idx="1"/>
            <a:endCxn id="16628315" idx="0"/>
          </p:cNvCxnSpPr>
          <p:nvPr/>
        </p:nvCxnSpPr>
        <p:spPr bwMode="auto">
          <a:xfrm rot="10799989" flipH="0" flipV="1">
            <a:off x="967136" y="750071"/>
            <a:ext cx="1008344" cy="4030373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148653" name="ZoneTexte 110"/>
          <p:cNvSpPr txBox="1"/>
          <p:nvPr/>
        </p:nvSpPr>
        <p:spPr bwMode="auto">
          <a:xfrm rot="0" flipH="0" flipV="0">
            <a:off x="371810" y="655131"/>
            <a:ext cx="1206805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bf:translationOf</a:t>
            </a:r>
            <a:endParaRPr lang="en-US" sz="1100">
              <a:latin typeface="Century Gothic"/>
            </a:endParaRPr>
          </a:p>
        </p:txBody>
      </p:sp>
      <p:sp>
        <p:nvSpPr>
          <p:cNvPr id="503265522" name="ZoneTexte 110"/>
          <p:cNvSpPr txBox="1"/>
          <p:nvPr/>
        </p:nvSpPr>
        <p:spPr bwMode="auto">
          <a:xfrm rot="0" flipH="0" flipV="0">
            <a:off x="377600" y="4162167"/>
            <a:ext cx="1207164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bf:translationOf</a:t>
            </a:r>
            <a:endParaRPr lang="en-US" sz="1100">
              <a:latin typeface="Century Gothic"/>
            </a:endParaRPr>
          </a:p>
        </p:txBody>
      </p:sp>
      <p:sp>
        <p:nvSpPr>
          <p:cNvPr id="902156246" name="ZoneTexte 110"/>
          <p:cNvSpPr txBox="1"/>
          <p:nvPr/>
        </p:nvSpPr>
        <p:spPr bwMode="auto">
          <a:xfrm rot="0" flipH="0" flipV="0">
            <a:off x="363914" y="3269962"/>
            <a:ext cx="1206805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bf:translationOf</a:t>
            </a:r>
            <a:endParaRPr lang="en-US" sz="1100">
              <a:latin typeface="Century Gothic"/>
            </a:endParaRPr>
          </a:p>
        </p:txBody>
      </p:sp>
      <p:sp>
        <p:nvSpPr>
          <p:cNvPr id="1103045195" name="ZoneTexte 110"/>
          <p:cNvSpPr txBox="1"/>
          <p:nvPr/>
        </p:nvSpPr>
        <p:spPr bwMode="auto">
          <a:xfrm rot="0" flipH="0" flipV="0">
            <a:off x="363914" y="2514442"/>
            <a:ext cx="1206446" cy="225599"/>
          </a:xfrm>
          <a:prstGeom prst="rect">
            <a:avLst/>
          </a:prstGeom>
          <a:solidFill>
            <a:schemeClr val="bg1"/>
          </a:solidFill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lIns="28800" tIns="28800" rIns="28800" bIns="28800" numCol="1" spcCol="0" rtlCol="0" fromWordArt="0" anchor="t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bf:translationOf</a:t>
            </a:r>
            <a:endParaRPr lang="en-US" sz="1100">
              <a:latin typeface="Century Gothic"/>
            </a:endParaRPr>
          </a:p>
        </p:txBody>
      </p:sp>
      <p:sp>
        <p:nvSpPr>
          <p:cNvPr id="1725915930" name="ZoneTexte 85"/>
          <p:cNvSpPr txBox="1"/>
          <p:nvPr/>
        </p:nvSpPr>
        <p:spPr bwMode="auto">
          <a:xfrm>
            <a:off x="3254886" y="965156"/>
            <a:ext cx="1008048" cy="42707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bf:mainTitle</a:t>
            </a:r>
            <a:endParaRPr sz="1100">
              <a:latin typeface="Century Gothic"/>
            </a:endParaRPr>
          </a:p>
          <a:p>
            <a:pPr>
              <a:defRPr/>
            </a:pPr>
            <a:r>
              <a:rPr lang="en-US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(+ </a:t>
            </a:r>
            <a:r>
              <a:rPr lang="fr-FR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rdf:value</a:t>
            </a:r>
            <a:r>
              <a:rPr lang="en-US" sz="11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)</a:t>
            </a:r>
            <a:endParaRPr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561570" name="ZoneTexte 17"/>
          <p:cNvSpPr txBox="1"/>
          <p:nvPr/>
        </p:nvSpPr>
        <p:spPr bwMode="auto">
          <a:xfrm>
            <a:off x="0" y="6572271"/>
            <a:ext cx="9144360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  <p:sp>
        <p:nvSpPr>
          <p:cNvPr id="1653615382" name="Rectangle à coins arrondis 46"/>
          <p:cNvSpPr/>
          <p:nvPr/>
        </p:nvSpPr>
        <p:spPr bwMode="auto">
          <a:xfrm>
            <a:off x="1807407" y="357165"/>
            <a:ext cx="2714643" cy="785817"/>
          </a:xfrm>
          <a:prstGeom prst="roundRect">
            <a:avLst>
              <a:gd name="adj" fmla="val 19856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868230033" name="Rectangle à coins arrondis 82"/>
          <p:cNvSpPr/>
          <p:nvPr/>
        </p:nvSpPr>
        <p:spPr bwMode="auto">
          <a:xfrm>
            <a:off x="7236694" y="357165"/>
            <a:ext cx="3429023" cy="785817"/>
          </a:xfrm>
          <a:prstGeom prst="roundRect">
            <a:avLst>
              <a:gd name="adj" fmla="val 269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{another_ISSN}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723975139" name="ZoneTexte 103"/>
          <p:cNvSpPr txBox="1"/>
          <p:nvPr/>
        </p:nvSpPr>
        <p:spPr bwMode="auto">
          <a:xfrm>
            <a:off x="5093553" y="1428734"/>
            <a:ext cx="4941100" cy="5121000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dc:relation</a:t>
            </a:r>
            <a:endParaRPr lang="fr-FR" sz="1100">
              <a:latin typeface="Century Gothic"/>
            </a:endParaRPr>
          </a:p>
          <a:p>
            <a:pPr>
              <a:defRPr/>
            </a:pPr>
            <a:r>
              <a:rPr lang="fr-FR" sz="1100">
                <a:latin typeface="Century Gothic"/>
              </a:rPr>
              <a:t>schema:citation</a:t>
            </a:r>
            <a:endParaRPr lang="fr-FR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bf:hasSubseries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bf:subseriesOf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schema:translationOfWork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schema:workTranslation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bf:translationOf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bf:translation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bf:supplementTo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bf:supplement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dct:isVersionOf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bf:otherEdition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dct:isFormatOf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bf:otherPhysicalFormat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bf:issuedWith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bf:precededBy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bf:continues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bf:continuedBy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bf:continuesInPart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bf:continuedInPartBy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bf:replacementOf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bf:mergerOf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bf:absorbed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bf:absorbedBy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bf:separatedFrom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bf:replacedBy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bf:splitInto</a:t>
            </a:r>
            <a:r>
              <a:rPr lang="en-US" sz="1100">
                <a:latin typeface="Century Gothic"/>
              </a:rPr>
              <a:t> </a:t>
            </a:r>
            <a:endParaRPr/>
          </a:p>
          <a:p>
            <a:pPr>
              <a:defRPr/>
            </a:pPr>
            <a:r>
              <a:rPr lang="en-US" sz="1100">
                <a:latin typeface="Century Gothic"/>
              </a:rPr>
              <a:t>bf:mergedToForm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dct:hasPart</a:t>
            </a:r>
            <a:endParaRPr lang="en-US" sz="1100">
              <a:latin typeface="Century Gothic"/>
            </a:endParaRPr>
          </a:p>
          <a:p>
            <a:pPr>
              <a:defRPr/>
            </a:pPr>
            <a:r>
              <a:rPr lang="en-US" sz="1100">
                <a:latin typeface="Century Gothic"/>
              </a:rPr>
              <a:t>dct:isPartOf</a:t>
            </a:r>
            <a:endParaRPr lang="en-US" sz="1100">
              <a:latin typeface="Century Gothic"/>
            </a:endParaRPr>
          </a:p>
        </p:txBody>
      </p:sp>
      <p:cxnSp>
        <p:nvCxnSpPr>
          <p:cNvPr id="736746502" name="Forme 20"/>
          <p:cNvCxnSpPr>
            <a:cxnSpLocks/>
          </p:cNvCxnSpPr>
          <p:nvPr/>
        </p:nvCxnSpPr>
        <p:spPr bwMode="auto">
          <a:xfrm rot="16199969" flipH="1">
            <a:off x="6057968" y="-1750253"/>
            <a:ext cx="1586" cy="5786478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6007419" name="Rectangle à coins arrondis 99"/>
          <p:cNvSpPr/>
          <p:nvPr/>
        </p:nvSpPr>
        <p:spPr bwMode="auto">
          <a:xfrm flipH="0" flipV="0">
            <a:off x="1807405" y="2857494"/>
            <a:ext cx="2714643" cy="571501"/>
          </a:xfrm>
          <a:prstGeom prst="roundRect">
            <a:avLst>
              <a:gd name="adj" fmla="val 236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#IndexingService-{name}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2034042030" name="Forme 69"/>
          <p:cNvCxnSpPr>
            <a:cxnSpLocks/>
          </p:cNvCxnSpPr>
          <p:nvPr/>
        </p:nvCxnSpPr>
        <p:spPr bwMode="auto">
          <a:xfrm rot="5399942" flipH="0" flipV="0">
            <a:off x="2917612" y="3673396"/>
            <a:ext cx="4887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189891" name="Rectangle à coins arrondis 27"/>
          <p:cNvSpPr/>
          <p:nvPr/>
        </p:nvSpPr>
        <p:spPr bwMode="auto">
          <a:xfrm>
            <a:off x="2909262" y="3917796"/>
            <a:ext cx="500064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858723086" name="ZoneTexte 31"/>
          <p:cNvSpPr txBox="1"/>
          <p:nvPr/>
        </p:nvSpPr>
        <p:spPr bwMode="auto">
          <a:xfrm flipH="0" flipV="0">
            <a:off x="1882825" y="3485191"/>
            <a:ext cx="128305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cxnSp>
        <p:nvCxnSpPr>
          <p:cNvPr id="752377679" name="Forme 69"/>
          <p:cNvCxnSpPr>
            <a:cxnSpLocks/>
          </p:cNvCxnSpPr>
          <p:nvPr/>
        </p:nvCxnSpPr>
        <p:spPr bwMode="auto">
          <a:xfrm rot="5399942" flipH="0" flipV="0">
            <a:off x="2307471" y="2000237"/>
            <a:ext cx="1714510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641916" name="ZoneTexte 31"/>
          <p:cNvSpPr txBox="1"/>
          <p:nvPr/>
        </p:nvSpPr>
        <p:spPr bwMode="auto">
          <a:xfrm flipH="0" flipV="0">
            <a:off x="3301791" y="1870518"/>
            <a:ext cx="1292054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bflc:indexedIn</a:t>
            </a:r>
            <a:endParaRPr lang="en-US" sz="1100">
              <a:latin typeface="Century Gothic"/>
            </a:endParaRPr>
          </a:p>
        </p:txBody>
      </p:sp>
      <p:sp>
        <p:nvSpPr>
          <p:cNvPr id="775782943" name="Rectangle 187"/>
          <p:cNvSpPr/>
          <p:nvPr/>
        </p:nvSpPr>
        <p:spPr bwMode="auto">
          <a:xfrm>
            <a:off x="4158612" y="3267325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7233729" name="Forme 69"/>
          <p:cNvCxnSpPr>
            <a:cxnSpLocks/>
          </p:cNvCxnSpPr>
          <p:nvPr/>
        </p:nvCxnSpPr>
        <p:spPr bwMode="auto">
          <a:xfrm rot="5399942" flipH="0" flipV="0">
            <a:off x="3627218" y="4013031"/>
            <a:ext cx="1205659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8848145" name="Rectangle à coins arrondis 87"/>
          <p:cNvSpPr/>
          <p:nvPr/>
        </p:nvSpPr>
        <p:spPr bwMode="auto">
          <a:xfrm flipH="0" flipV="0">
            <a:off x="3959964" y="4615863"/>
            <a:ext cx="540168" cy="28575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100" i="1">
                <a:solidFill>
                  <a:prstClr val="black"/>
                </a:solidFill>
                <a:latin typeface="Century Gothic"/>
              </a:rPr>
              <a:t>URL</a:t>
            </a:r>
            <a:endParaRPr/>
          </a:p>
        </p:txBody>
      </p:sp>
      <p:sp>
        <p:nvSpPr>
          <p:cNvPr id="429832974" name="ZoneTexte 31"/>
          <p:cNvSpPr txBox="1"/>
          <p:nvPr/>
        </p:nvSpPr>
        <p:spPr bwMode="auto">
          <a:xfrm flipH="0" flipV="0">
            <a:off x="2524173" y="4205748"/>
            <a:ext cx="1712016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bf :electronicLocator</a:t>
            </a:r>
            <a:endParaRPr lang="en-US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218692" name="Rectangle à coins arrondis 1"/>
          <p:cNvSpPr/>
          <p:nvPr/>
        </p:nvSpPr>
        <p:spPr bwMode="auto">
          <a:xfrm>
            <a:off x="6492952" y="2261849"/>
            <a:ext cx="2786081" cy="785817"/>
          </a:xfrm>
          <a:prstGeom prst="roundRect">
            <a:avLst>
              <a:gd name="adj" fmla="val 26908"/>
            </a:avLst>
          </a:prstGeom>
          <a:solidFill>
            <a:srgbClr val="F5E4E3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50" b="1">
                <a:solidFill>
                  <a:schemeClr val="tx1"/>
                </a:solidFill>
                <a:latin typeface="Century Gothic"/>
              </a:rPr>
              <a:t>http://issn.org/resource/ISSN/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{ISSN}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bf:Work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bf:Instance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, 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schema:Periodical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0470069" name="Rectangle 2"/>
          <p:cNvSpPr/>
          <p:nvPr/>
        </p:nvSpPr>
        <p:spPr bwMode="auto">
          <a:xfrm>
            <a:off x="6709546" y="290479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1809190" name="Rectangle à coins arrondis 3"/>
          <p:cNvSpPr/>
          <p:nvPr/>
        </p:nvSpPr>
        <p:spPr bwMode="auto">
          <a:xfrm>
            <a:off x="7350208" y="928669"/>
            <a:ext cx="2786081" cy="500065"/>
          </a:xfrm>
          <a:prstGeom prst="roundRect">
            <a:avLst>
              <a:gd name="adj" fmla="val 1704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000" b="1">
                <a:solidFill>
                  <a:schemeClr val="tx1"/>
                </a:solidFill>
                <a:latin typeface="Century Gothic"/>
              </a:rPr>
              <a:t>http://issn.org/resource/ISSN-L/{ISSN-L} 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618846111" name="Forme 69"/>
          <p:cNvCxnSpPr>
            <a:cxnSpLocks/>
          </p:cNvCxnSpPr>
          <p:nvPr/>
        </p:nvCxnSpPr>
        <p:spPr bwMode="auto">
          <a:xfrm rot="5399976" flipH="1" flipV="1">
            <a:off x="8005253" y="1845292"/>
            <a:ext cx="833113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6213211" name="ZoneTexte 5"/>
          <p:cNvSpPr txBox="1"/>
          <p:nvPr/>
        </p:nvSpPr>
        <p:spPr bwMode="auto">
          <a:xfrm>
            <a:off x="7850274" y="3690608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schema:issn</a:t>
            </a:r>
            <a:endParaRPr lang="en-US" sz="1100">
              <a:latin typeface="Century Gothic"/>
            </a:endParaRPr>
          </a:p>
        </p:txBody>
      </p:sp>
      <p:cxnSp>
        <p:nvCxnSpPr>
          <p:cNvPr id="594468497" name="Forme 69"/>
          <p:cNvCxnSpPr>
            <a:cxnSpLocks/>
          </p:cNvCxnSpPr>
          <p:nvPr/>
        </p:nvCxnSpPr>
        <p:spPr bwMode="auto">
          <a:xfrm rot="5399976">
            <a:off x="8177534" y="3184755"/>
            <a:ext cx="952835" cy="678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734562" name="Forme 69"/>
          <p:cNvCxnSpPr>
            <a:cxnSpLocks/>
          </p:cNvCxnSpPr>
          <p:nvPr/>
        </p:nvCxnSpPr>
        <p:spPr bwMode="auto">
          <a:xfrm rot="16199969" flipH="1">
            <a:off x="8534723" y="3506224"/>
            <a:ext cx="952835" cy="357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8702274" name="ZoneTexte 9"/>
          <p:cNvSpPr txBox="1"/>
          <p:nvPr/>
        </p:nvSpPr>
        <p:spPr bwMode="auto">
          <a:xfrm>
            <a:off x="7778836" y="1595752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schema:isPartOf</a:t>
            </a:r>
            <a:endParaRPr lang="en-US" sz="1100">
              <a:latin typeface="Century Gothic"/>
            </a:endParaRPr>
          </a:p>
        </p:txBody>
      </p:sp>
      <p:sp>
        <p:nvSpPr>
          <p:cNvPr id="2107214447" name="Rectangle à coins arrondis 10"/>
          <p:cNvSpPr/>
          <p:nvPr/>
        </p:nvSpPr>
        <p:spPr bwMode="auto">
          <a:xfrm>
            <a:off x="7921712" y="4000503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sp>
        <p:nvSpPr>
          <p:cNvPr id="1262666918" name="Rectangle à coins arrondis 12"/>
          <p:cNvSpPr/>
          <p:nvPr/>
        </p:nvSpPr>
        <p:spPr bwMode="auto">
          <a:xfrm>
            <a:off x="8636092" y="4000503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sp>
        <p:nvSpPr>
          <p:cNvPr id="1298176829" name="Rectangle à coins arrondis 13"/>
          <p:cNvSpPr/>
          <p:nvPr/>
        </p:nvSpPr>
        <p:spPr bwMode="auto">
          <a:xfrm>
            <a:off x="9421910" y="4000503"/>
            <a:ext cx="78581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cxnSp>
        <p:nvCxnSpPr>
          <p:cNvPr id="556633335" name="Forme 69"/>
          <p:cNvCxnSpPr>
            <a:cxnSpLocks/>
          </p:cNvCxnSpPr>
          <p:nvPr/>
        </p:nvCxnSpPr>
        <p:spPr bwMode="auto">
          <a:xfrm rot="16199969" flipH="1">
            <a:off x="8927632" y="3113316"/>
            <a:ext cx="952835" cy="821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505662" name="ZoneTexte 15"/>
          <p:cNvSpPr txBox="1"/>
          <p:nvPr/>
        </p:nvSpPr>
        <p:spPr bwMode="auto">
          <a:xfrm>
            <a:off x="8493216" y="3524580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bibo:issn</a:t>
            </a:r>
            <a:endParaRPr lang="en-US" sz="1100">
              <a:latin typeface="Century Gothic"/>
            </a:endParaRPr>
          </a:p>
        </p:txBody>
      </p:sp>
      <p:sp>
        <p:nvSpPr>
          <p:cNvPr id="351564763" name="ZoneTexte 16"/>
          <p:cNvSpPr txBox="1"/>
          <p:nvPr/>
        </p:nvSpPr>
        <p:spPr bwMode="auto">
          <a:xfrm>
            <a:off x="9279034" y="3690608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dc:identifier</a:t>
            </a:r>
            <a:endParaRPr lang="en-US" sz="1100">
              <a:latin typeface="Century Gothic"/>
            </a:endParaRPr>
          </a:p>
        </p:txBody>
      </p:sp>
      <p:sp>
        <p:nvSpPr>
          <p:cNvPr id="970829127" name="Rectangle 17"/>
          <p:cNvSpPr/>
          <p:nvPr/>
        </p:nvSpPr>
        <p:spPr bwMode="auto">
          <a:xfrm>
            <a:off x="8993282" y="128585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7374047" name="Rectangle 18"/>
          <p:cNvSpPr/>
          <p:nvPr/>
        </p:nvSpPr>
        <p:spPr bwMode="auto">
          <a:xfrm>
            <a:off x="8350371" y="128585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0561850" name="Rectangle 19"/>
          <p:cNvSpPr/>
          <p:nvPr/>
        </p:nvSpPr>
        <p:spPr bwMode="auto">
          <a:xfrm>
            <a:off x="8350371" y="22618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8168171" name="Rectangle 20"/>
          <p:cNvSpPr/>
          <p:nvPr/>
        </p:nvSpPr>
        <p:spPr bwMode="auto">
          <a:xfrm>
            <a:off x="8993282" y="22618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7063148" name="Forme 69"/>
          <p:cNvCxnSpPr>
            <a:cxnSpLocks/>
          </p:cNvCxnSpPr>
          <p:nvPr/>
        </p:nvCxnSpPr>
        <p:spPr bwMode="auto">
          <a:xfrm rot="5399976">
            <a:off x="8648163" y="1845292"/>
            <a:ext cx="833113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02208" name="ZoneTexte 22"/>
          <p:cNvSpPr txBox="1"/>
          <p:nvPr/>
        </p:nvSpPr>
        <p:spPr bwMode="auto">
          <a:xfrm>
            <a:off x="8493248" y="1881505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schema:hasPart</a:t>
            </a:r>
            <a:endParaRPr lang="en-US" sz="1100">
              <a:latin typeface="Century Gothic"/>
            </a:endParaRPr>
          </a:p>
        </p:txBody>
      </p:sp>
      <p:cxnSp>
        <p:nvCxnSpPr>
          <p:cNvPr id="1249281135" name="Forme 69"/>
          <p:cNvCxnSpPr>
            <a:cxnSpLocks/>
          </p:cNvCxnSpPr>
          <p:nvPr/>
        </p:nvCxnSpPr>
        <p:spPr bwMode="auto">
          <a:xfrm>
            <a:off x="9279034" y="2654758"/>
            <a:ext cx="928693" cy="5357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534622" name="ZoneTexte 26"/>
          <p:cNvSpPr txBox="1"/>
          <p:nvPr/>
        </p:nvSpPr>
        <p:spPr bwMode="auto">
          <a:xfrm>
            <a:off x="9279034" y="2833353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dc:format</a:t>
            </a:r>
            <a:endParaRPr lang="en-US" sz="1100">
              <a:latin typeface="Century Gothic"/>
            </a:endParaRPr>
          </a:p>
        </p:txBody>
      </p:sp>
      <p:cxnSp>
        <p:nvCxnSpPr>
          <p:cNvPr id="1266111772" name="Forme 69"/>
          <p:cNvCxnSpPr>
            <a:cxnSpLocks/>
          </p:cNvCxnSpPr>
          <p:nvPr/>
        </p:nvCxnSpPr>
        <p:spPr bwMode="auto">
          <a:xfrm rot="10799989">
            <a:off x="5635696" y="2404726"/>
            <a:ext cx="857255" cy="250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600105" name="ZoneTexte 29"/>
          <p:cNvSpPr txBox="1"/>
          <p:nvPr/>
        </p:nvSpPr>
        <p:spPr bwMode="auto">
          <a:xfrm>
            <a:off x="5645220" y="2118973"/>
            <a:ext cx="113384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dct:spatial</a:t>
            </a:r>
            <a:endParaRPr lang="en-US" sz="1100">
              <a:latin typeface="Century Gothic"/>
            </a:endParaRPr>
          </a:p>
        </p:txBody>
      </p:sp>
      <p:sp>
        <p:nvSpPr>
          <p:cNvPr id="1496701136" name="Rectangle à coins arrondis 30"/>
          <p:cNvSpPr/>
          <p:nvPr/>
        </p:nvSpPr>
        <p:spPr bwMode="auto">
          <a:xfrm>
            <a:off x="4125974" y="2261849"/>
            <a:ext cx="1509721" cy="285751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MARC Country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91097712" name="Rectangle à coins arrondis 31"/>
          <p:cNvSpPr/>
          <p:nvPr/>
        </p:nvSpPr>
        <p:spPr bwMode="auto">
          <a:xfrm>
            <a:off x="4125974" y="2690478"/>
            <a:ext cx="1509721" cy="285751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ISO Country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1668312701" name="Forme 69"/>
          <p:cNvCxnSpPr>
            <a:cxnSpLocks/>
          </p:cNvCxnSpPr>
          <p:nvPr/>
        </p:nvCxnSpPr>
        <p:spPr bwMode="auto">
          <a:xfrm rot="10799989" flipV="1">
            <a:off x="5635696" y="2654757"/>
            <a:ext cx="857255" cy="17859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96564" name="ZoneTexte 33"/>
          <p:cNvSpPr txBox="1"/>
          <p:nvPr/>
        </p:nvSpPr>
        <p:spPr bwMode="auto">
          <a:xfrm>
            <a:off x="5645220" y="2833353"/>
            <a:ext cx="113384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dct:spatial</a:t>
            </a:r>
            <a:endParaRPr lang="en-US" sz="1100">
              <a:latin typeface="Century Gothic"/>
            </a:endParaRPr>
          </a:p>
        </p:txBody>
      </p:sp>
      <p:sp>
        <p:nvSpPr>
          <p:cNvPr id="1988988694" name="Rectangle à coins arrondis 39"/>
          <p:cNvSpPr/>
          <p:nvPr/>
        </p:nvSpPr>
        <p:spPr bwMode="auto">
          <a:xfrm>
            <a:off x="2563862" y="3261981"/>
            <a:ext cx="2500329" cy="571503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ReferencePublicationEvent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schema:PublicationEvent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511723830" name="Forme 69"/>
          <p:cNvCxnSpPr>
            <a:cxnSpLocks/>
          </p:cNvCxnSpPr>
          <p:nvPr/>
        </p:nvCxnSpPr>
        <p:spPr bwMode="auto">
          <a:xfrm rot="5399976">
            <a:off x="5672555" y="2439304"/>
            <a:ext cx="500065" cy="1716789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701758" name="ZoneTexte 41"/>
          <p:cNvSpPr txBox="1"/>
          <p:nvPr/>
        </p:nvSpPr>
        <p:spPr bwMode="auto">
          <a:xfrm>
            <a:off x="5197376" y="3286122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schema:publication</a:t>
            </a:r>
            <a:endParaRPr lang="en-US" sz="1100">
              <a:latin typeface="Century Gothic"/>
            </a:endParaRPr>
          </a:p>
        </p:txBody>
      </p:sp>
      <p:cxnSp>
        <p:nvCxnSpPr>
          <p:cNvPr id="2068444434" name="Forme 69"/>
          <p:cNvCxnSpPr>
            <a:cxnSpLocks/>
          </p:cNvCxnSpPr>
          <p:nvPr/>
        </p:nvCxnSpPr>
        <p:spPr bwMode="auto">
          <a:xfrm rot="5399976" flipH="1" flipV="1">
            <a:off x="3755686" y="2891692"/>
            <a:ext cx="428627" cy="31194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794094" name="Forme 69"/>
          <p:cNvCxnSpPr>
            <a:cxnSpLocks/>
          </p:cNvCxnSpPr>
          <p:nvPr/>
        </p:nvCxnSpPr>
        <p:spPr bwMode="auto">
          <a:xfrm rot="5399976" flipH="1" flipV="1">
            <a:off x="3541372" y="2677380"/>
            <a:ext cx="857255" cy="31194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8871751" name="ZoneTexte 44"/>
          <p:cNvSpPr txBox="1"/>
          <p:nvPr/>
        </p:nvSpPr>
        <p:spPr bwMode="auto">
          <a:xfrm>
            <a:off x="2635332" y="2118973"/>
            <a:ext cx="1357650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schema:location</a:t>
            </a:r>
            <a:endParaRPr lang="en-US" sz="1100">
              <a:latin typeface="Century Gothic"/>
            </a:endParaRPr>
          </a:p>
        </p:txBody>
      </p:sp>
      <p:sp>
        <p:nvSpPr>
          <p:cNvPr id="1772144583" name="ZoneTexte 45"/>
          <p:cNvSpPr txBox="1"/>
          <p:nvPr/>
        </p:nvSpPr>
        <p:spPr bwMode="auto">
          <a:xfrm>
            <a:off x="2635332" y="2547601"/>
            <a:ext cx="1357650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schema:location</a:t>
            </a:r>
            <a:endParaRPr lang="en-US" sz="1100">
              <a:latin typeface="Century Gothic"/>
            </a:endParaRPr>
          </a:p>
        </p:txBody>
      </p:sp>
      <p:sp>
        <p:nvSpPr>
          <p:cNvPr id="560550272" name="Rectangle 49"/>
          <p:cNvSpPr/>
          <p:nvPr/>
        </p:nvSpPr>
        <p:spPr bwMode="auto">
          <a:xfrm>
            <a:off x="8921844" y="290479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127281" name="Rectangle à coins arrondis 55"/>
          <p:cNvSpPr/>
          <p:nvPr/>
        </p:nvSpPr>
        <p:spPr bwMode="auto">
          <a:xfrm>
            <a:off x="3135366" y="1284273"/>
            <a:ext cx="2500329" cy="357189"/>
          </a:xfrm>
          <a:prstGeom prst="roundRect">
            <a:avLst>
              <a:gd name="adj" fmla="val 3240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#ISSN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bf:Issn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87730023" name="Forme 69"/>
          <p:cNvCxnSpPr>
            <a:cxnSpLocks/>
          </p:cNvCxnSpPr>
          <p:nvPr/>
        </p:nvCxnSpPr>
        <p:spPr bwMode="auto">
          <a:xfrm rot="16199969" flipV="1">
            <a:off x="5771990" y="1326573"/>
            <a:ext cx="798981" cy="1071569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468887" name="ZoneTexte 57"/>
          <p:cNvSpPr txBox="1"/>
          <p:nvPr/>
        </p:nvSpPr>
        <p:spPr bwMode="auto">
          <a:xfrm>
            <a:off x="5707134" y="1167125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bf:identifiedBy</a:t>
            </a:r>
            <a:endParaRPr lang="en-US" sz="1100">
              <a:latin typeface="Century Gothic"/>
            </a:endParaRPr>
          </a:p>
        </p:txBody>
      </p:sp>
      <p:cxnSp>
        <p:nvCxnSpPr>
          <p:cNvPr id="1518470908" name="Forme 69"/>
          <p:cNvCxnSpPr>
            <a:cxnSpLocks/>
          </p:cNvCxnSpPr>
          <p:nvPr/>
        </p:nvCxnSpPr>
        <p:spPr bwMode="auto">
          <a:xfrm rot="16199969" flipV="1">
            <a:off x="4206937" y="1105677"/>
            <a:ext cx="178594" cy="178594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6135111" name="ZoneTexte 59"/>
          <p:cNvSpPr txBox="1"/>
          <p:nvPr/>
        </p:nvSpPr>
        <p:spPr bwMode="auto">
          <a:xfrm>
            <a:off x="4349812" y="998519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rdf:value</a:t>
            </a:r>
            <a:endParaRPr lang="en-US" sz="1100">
              <a:latin typeface="Century Gothic"/>
            </a:endParaRPr>
          </a:p>
        </p:txBody>
      </p:sp>
      <p:sp>
        <p:nvSpPr>
          <p:cNvPr id="1595093862" name="Rectangle à coins arrondis 60"/>
          <p:cNvSpPr/>
          <p:nvPr/>
        </p:nvSpPr>
        <p:spPr bwMode="auto">
          <a:xfrm>
            <a:off x="3063928" y="998519"/>
            <a:ext cx="1143007" cy="214312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"the ISSN"</a:t>
            </a:r>
            <a:endParaRPr/>
          </a:p>
        </p:txBody>
      </p:sp>
      <p:cxnSp>
        <p:nvCxnSpPr>
          <p:cNvPr id="167108261" name="Forme 69"/>
          <p:cNvCxnSpPr>
            <a:cxnSpLocks/>
          </p:cNvCxnSpPr>
          <p:nvPr/>
        </p:nvCxnSpPr>
        <p:spPr bwMode="auto">
          <a:xfrm rot="5399976">
            <a:off x="4171218" y="1605744"/>
            <a:ext cx="178594" cy="25003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175892" name="ZoneTexte 62"/>
          <p:cNvSpPr txBox="1"/>
          <p:nvPr/>
        </p:nvSpPr>
        <p:spPr bwMode="auto">
          <a:xfrm>
            <a:off x="4421250" y="1665603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2065701316" name="Rectangle 66"/>
          <p:cNvSpPr/>
          <p:nvPr/>
        </p:nvSpPr>
        <p:spPr bwMode="auto">
          <a:xfrm>
            <a:off x="3206804" y="128427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4427178" name="Rectangle 67"/>
          <p:cNvSpPr/>
          <p:nvPr/>
        </p:nvSpPr>
        <p:spPr bwMode="auto">
          <a:xfrm>
            <a:off x="3421118" y="128427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6470024" name="Forme 69"/>
          <p:cNvCxnSpPr>
            <a:cxnSpLocks/>
          </p:cNvCxnSpPr>
          <p:nvPr/>
        </p:nvCxnSpPr>
        <p:spPr bwMode="auto">
          <a:xfrm rot="5399976" flipH="1" flipV="1">
            <a:off x="2778970" y="784998"/>
            <a:ext cx="998543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900958" name="ZoneTexte 71"/>
          <p:cNvSpPr txBox="1"/>
          <p:nvPr/>
        </p:nvSpPr>
        <p:spPr bwMode="auto">
          <a:xfrm>
            <a:off x="1849482" y="571479"/>
            <a:ext cx="200062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issnprop:hasCancelledISSN</a:t>
            </a:r>
            <a:endParaRPr lang="en-US" sz="1100">
              <a:latin typeface="Century Gothic"/>
            </a:endParaRPr>
          </a:p>
        </p:txBody>
      </p:sp>
      <p:sp>
        <p:nvSpPr>
          <p:cNvPr id="1404922230" name="ZoneTexte 72"/>
          <p:cNvSpPr txBox="1"/>
          <p:nvPr/>
        </p:nvSpPr>
        <p:spPr bwMode="auto">
          <a:xfrm>
            <a:off x="3492556" y="142851"/>
            <a:ext cx="221493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issnprop:cancelledInFavorOf</a:t>
            </a:r>
            <a:endParaRPr lang="en-US" sz="1100">
              <a:latin typeface="Century Gothic"/>
            </a:endParaRPr>
          </a:p>
        </p:txBody>
      </p:sp>
      <p:cxnSp>
        <p:nvCxnSpPr>
          <p:cNvPr id="1233170925" name="Forme 69"/>
          <p:cNvCxnSpPr>
            <a:cxnSpLocks/>
          </p:cNvCxnSpPr>
          <p:nvPr/>
        </p:nvCxnSpPr>
        <p:spPr bwMode="auto">
          <a:xfrm rot="5399976">
            <a:off x="2993283" y="784998"/>
            <a:ext cx="998543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209974" name="Forme 69"/>
          <p:cNvCxnSpPr>
            <a:cxnSpLocks/>
          </p:cNvCxnSpPr>
          <p:nvPr/>
        </p:nvCxnSpPr>
        <p:spPr bwMode="auto">
          <a:xfrm flipV="1">
            <a:off x="9279034" y="2261849"/>
            <a:ext cx="928693" cy="39290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466819" name="ZoneTexte 83"/>
          <p:cNvSpPr txBox="1"/>
          <p:nvPr/>
        </p:nvSpPr>
        <p:spPr bwMode="auto">
          <a:xfrm>
            <a:off x="9279034" y="2333287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schema:url</a:t>
            </a:r>
            <a:endParaRPr lang="en-US" sz="1100">
              <a:latin typeface="Century Gothic"/>
            </a:endParaRPr>
          </a:p>
        </p:txBody>
      </p:sp>
      <p:cxnSp>
        <p:nvCxnSpPr>
          <p:cNvPr id="1960326752" name="Forme 69"/>
          <p:cNvCxnSpPr>
            <a:cxnSpLocks/>
          </p:cNvCxnSpPr>
          <p:nvPr/>
        </p:nvCxnSpPr>
        <p:spPr bwMode="auto">
          <a:xfrm rot="5399976">
            <a:off x="6111230" y="3279450"/>
            <a:ext cx="1606608" cy="114303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907576" name="Rectangle à coins arrondis 85"/>
          <p:cNvSpPr/>
          <p:nvPr/>
        </p:nvSpPr>
        <p:spPr bwMode="auto">
          <a:xfrm>
            <a:off x="5271476" y="4511399"/>
            <a:ext cx="1071537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proper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cxnSp>
        <p:nvCxnSpPr>
          <p:cNvPr id="2130101127" name="Forme 69"/>
          <p:cNvCxnSpPr>
            <a:cxnSpLocks/>
          </p:cNvCxnSpPr>
          <p:nvPr/>
        </p:nvCxnSpPr>
        <p:spPr bwMode="auto">
          <a:xfrm rot="5399976">
            <a:off x="5931226" y="3459487"/>
            <a:ext cx="1966646" cy="114300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5497006" name="Rectangle à coins arrondis 87"/>
          <p:cNvSpPr/>
          <p:nvPr/>
        </p:nvSpPr>
        <p:spPr bwMode="auto">
          <a:xfrm>
            <a:off x="5271508" y="4871439"/>
            <a:ext cx="1071537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Key </a:t>
            </a:r>
            <a:r>
              <a:rPr lang="fr-FR" sz="1100" i="1">
                <a:solidFill>
                  <a:prstClr val="black"/>
                </a:solidFill>
                <a:latin typeface="Century Gothic"/>
              </a:rPr>
              <a:t>title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619563726" name="Rectangle 88"/>
          <p:cNvSpPr/>
          <p:nvPr/>
        </p:nvSpPr>
        <p:spPr bwMode="auto">
          <a:xfrm>
            <a:off x="6635828" y="2261849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1560399" name="ZoneTexte 93"/>
          <p:cNvSpPr txBox="1"/>
          <p:nvPr/>
        </p:nvSpPr>
        <p:spPr bwMode="auto">
          <a:xfrm>
            <a:off x="6414484" y="4392666"/>
            <a:ext cx="135768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150201509" name="ZoneTexte 94"/>
          <p:cNvSpPr txBox="1"/>
          <p:nvPr/>
        </p:nvSpPr>
        <p:spPr bwMode="auto">
          <a:xfrm>
            <a:off x="6432344" y="4731901"/>
            <a:ext cx="135768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1679621627" name="Rectangle 96"/>
          <p:cNvSpPr/>
          <p:nvPr/>
        </p:nvSpPr>
        <p:spPr bwMode="auto">
          <a:xfrm>
            <a:off x="7414616" y="290479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30021380" name="Rectangle à coins arrondis 99"/>
          <p:cNvSpPr/>
          <p:nvPr/>
        </p:nvSpPr>
        <p:spPr bwMode="auto">
          <a:xfrm>
            <a:off x="5992885" y="5404767"/>
            <a:ext cx="2286015" cy="571503"/>
          </a:xfrm>
          <a:prstGeom prst="roundRect">
            <a:avLst>
              <a:gd name="adj" fmla="val 23608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#Record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schema:CreativeWork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982531310" name="Forme 69"/>
          <p:cNvCxnSpPr>
            <a:cxnSpLocks/>
          </p:cNvCxnSpPr>
          <p:nvPr/>
        </p:nvCxnSpPr>
        <p:spPr bwMode="auto">
          <a:xfrm flipH="1" flipV="1">
            <a:off x="7885993" y="3047667"/>
            <a:ext cx="35718" cy="236813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7019862" name="ZoneTexte 101"/>
          <p:cNvSpPr txBox="1"/>
          <p:nvPr/>
        </p:nvSpPr>
        <p:spPr bwMode="auto">
          <a:xfrm>
            <a:off x="7981176" y="4928843"/>
            <a:ext cx="150052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schema:mainEntity</a:t>
            </a:r>
            <a:endParaRPr lang="en-US" sz="1100">
              <a:latin typeface="Century Gothic"/>
            </a:endParaRPr>
          </a:p>
        </p:txBody>
      </p:sp>
      <p:sp>
        <p:nvSpPr>
          <p:cNvPr id="370678880" name="Rectangle 102"/>
          <p:cNvSpPr/>
          <p:nvPr/>
        </p:nvSpPr>
        <p:spPr bwMode="auto">
          <a:xfrm>
            <a:off x="7850274" y="5415805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73544624" name="Forme 69"/>
          <p:cNvCxnSpPr>
            <a:cxnSpLocks/>
          </p:cNvCxnSpPr>
          <p:nvPr/>
        </p:nvCxnSpPr>
        <p:spPr bwMode="auto">
          <a:xfrm>
            <a:off x="8278902" y="5690520"/>
            <a:ext cx="1214445" cy="158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4728532" name="Rectangle à coins arrondis 107"/>
          <p:cNvSpPr/>
          <p:nvPr/>
        </p:nvSpPr>
        <p:spPr bwMode="auto">
          <a:xfrm>
            <a:off x="9493348" y="5619081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1752484122" name="ZoneTexte 109"/>
          <p:cNvSpPr txBox="1"/>
          <p:nvPr/>
        </p:nvSpPr>
        <p:spPr bwMode="auto">
          <a:xfrm>
            <a:off x="8278902" y="5428909"/>
            <a:ext cx="1071929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dc:modified</a:t>
            </a:r>
            <a:endParaRPr lang="en-US" sz="1100">
              <a:latin typeface="Century Gothic"/>
            </a:endParaRPr>
          </a:p>
        </p:txBody>
      </p:sp>
      <p:cxnSp>
        <p:nvCxnSpPr>
          <p:cNvPr id="290367306" name="Forme 69"/>
          <p:cNvCxnSpPr>
            <a:cxnSpLocks/>
          </p:cNvCxnSpPr>
          <p:nvPr/>
        </p:nvCxnSpPr>
        <p:spPr bwMode="auto">
          <a:xfrm rot="5399976">
            <a:off x="6808635" y="5874903"/>
            <a:ext cx="225891" cy="42862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816656" name="ZoneTexte 111"/>
          <p:cNvSpPr txBox="1"/>
          <p:nvPr/>
        </p:nvSpPr>
        <p:spPr bwMode="auto">
          <a:xfrm>
            <a:off x="7207332" y="6047708"/>
            <a:ext cx="100049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bf:status</a:t>
            </a:r>
            <a:endParaRPr lang="en-US" sz="1100">
              <a:latin typeface="Century Gothic"/>
            </a:endParaRPr>
          </a:p>
        </p:txBody>
      </p:sp>
      <p:sp>
        <p:nvSpPr>
          <p:cNvPr id="1866003827" name="Rectangle à coins arrondis 114"/>
          <p:cNvSpPr/>
          <p:nvPr/>
        </p:nvSpPr>
        <p:spPr bwMode="auto">
          <a:xfrm>
            <a:off x="2063796" y="5292014"/>
            <a:ext cx="2143139" cy="785817"/>
          </a:xfrm>
          <a:prstGeom prst="roundRect">
            <a:avLst>
              <a:gd name="adj" fmla="val 2720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http://issn.org/organization/ISSNCenter#</a:t>
            </a:r>
            <a:r>
              <a:rPr lang="fr-FR" sz="1400" b="1">
                <a:solidFill>
                  <a:schemeClr val="tx1"/>
                </a:solidFill>
                <a:latin typeface="Century Gothic"/>
              </a:rPr>
              <a:t>{CCID}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233453446" name="Forme 69"/>
          <p:cNvCxnSpPr>
            <a:cxnSpLocks/>
          </p:cNvCxnSpPr>
          <p:nvPr/>
        </p:nvCxnSpPr>
        <p:spPr bwMode="auto">
          <a:xfrm rot="10799989">
            <a:off x="4206936" y="5684922"/>
            <a:ext cx="1785949" cy="5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710487" name="ZoneTexte 116"/>
          <p:cNvSpPr txBox="1"/>
          <p:nvPr/>
        </p:nvSpPr>
        <p:spPr bwMode="auto">
          <a:xfrm>
            <a:off x="4278374" y="5333329"/>
            <a:ext cx="1714871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prov:wasAttributedTo</a:t>
            </a:r>
            <a:endParaRPr lang="en-US" sz="1100">
              <a:latin typeface="Century Gothic"/>
            </a:endParaRPr>
          </a:p>
        </p:txBody>
      </p:sp>
      <p:sp>
        <p:nvSpPr>
          <p:cNvPr id="2089808859" name="Rectangle à coins arrondis 124"/>
          <p:cNvSpPr/>
          <p:nvPr/>
        </p:nvSpPr>
        <p:spPr bwMode="auto">
          <a:xfrm>
            <a:off x="10207728" y="2190411"/>
            <a:ext cx="500065" cy="142875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200" b="1">
                <a:solidFill>
                  <a:prstClr val="black"/>
                </a:solidFill>
                <a:latin typeface="Century Gothic"/>
              </a:rPr>
              <a:t>"…"</a:t>
            </a:r>
            <a:endParaRPr/>
          </a:p>
        </p:txBody>
      </p:sp>
      <p:sp>
        <p:nvSpPr>
          <p:cNvPr id="882169485" name="ZoneTexte 127"/>
          <p:cNvSpPr txBox="1"/>
          <p:nvPr/>
        </p:nvSpPr>
        <p:spPr bwMode="auto">
          <a:xfrm>
            <a:off x="10829" y="6600262"/>
            <a:ext cx="9144360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Relative </a:t>
            </a:r>
            <a:r>
              <a:rPr lang="fr-FR" sz="1200" i="1"/>
              <a:t>URIs</a:t>
            </a:r>
            <a:r>
              <a:rPr lang="fr-FR" sz="1200" i="1"/>
              <a:t> (</a:t>
            </a:r>
            <a:r>
              <a:rPr lang="fr-FR" sz="1200" i="1"/>
              <a:t>beginning</a:t>
            </a:r>
            <a:r>
              <a:rPr lang="fr-FR" sz="1200" i="1"/>
              <a:t> </a:t>
            </a:r>
            <a:r>
              <a:rPr lang="fr-FR" sz="1200" i="1"/>
              <a:t>with</a:t>
            </a:r>
            <a:r>
              <a:rPr lang="fr-FR" sz="1200" i="1"/>
              <a:t> #) are relative to the ISSN </a:t>
            </a:r>
            <a:r>
              <a:rPr lang="fr-FR" sz="1200" i="1"/>
              <a:t>resource</a:t>
            </a:r>
            <a:r>
              <a:rPr lang="fr-FR" sz="1200" i="1"/>
              <a:t> URI : http://issn.org/resource/ISSN/{ISSN}</a:t>
            </a:r>
            <a:endParaRPr lang="en-US" sz="1200" i="1"/>
          </a:p>
        </p:txBody>
      </p:sp>
      <p:sp>
        <p:nvSpPr>
          <p:cNvPr id="881389654" name="Rectangle 80"/>
          <p:cNvSpPr/>
          <p:nvPr/>
        </p:nvSpPr>
        <p:spPr bwMode="auto">
          <a:xfrm>
            <a:off x="6993018" y="2285991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03805846" name="Forme 69"/>
          <p:cNvCxnSpPr>
            <a:cxnSpLocks/>
          </p:cNvCxnSpPr>
          <p:nvPr/>
        </p:nvCxnSpPr>
        <p:spPr bwMode="auto">
          <a:xfrm rot="5399976" flipH="1" flipV="1">
            <a:off x="6439373" y="1053686"/>
            <a:ext cx="1857387" cy="607221"/>
          </a:xfrm>
          <a:prstGeom prst="bentConnector3">
            <a:avLst>
              <a:gd name="adj1" fmla="val 802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319888" name="Forme 69"/>
          <p:cNvCxnSpPr>
            <a:cxnSpLocks/>
          </p:cNvCxnSpPr>
          <p:nvPr/>
        </p:nvCxnSpPr>
        <p:spPr bwMode="auto">
          <a:xfrm rot="16199969" flipV="1">
            <a:off x="5850010" y="1071545"/>
            <a:ext cx="1857387" cy="571503"/>
          </a:xfrm>
          <a:prstGeom prst="bentConnector3">
            <a:avLst>
              <a:gd name="adj1" fmla="val 802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7453401" name="Rectangle à coins arrondis 89"/>
          <p:cNvSpPr/>
          <p:nvPr/>
        </p:nvSpPr>
        <p:spPr bwMode="auto">
          <a:xfrm>
            <a:off x="6993018" y="142851"/>
            <a:ext cx="1357321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cancelled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ISSN-L"</a:t>
            </a:r>
            <a:endParaRPr/>
          </a:p>
        </p:txBody>
      </p:sp>
      <p:sp>
        <p:nvSpPr>
          <p:cNvPr id="657276862" name="Rectangle à coins arrondis 90"/>
          <p:cNvSpPr/>
          <p:nvPr/>
        </p:nvSpPr>
        <p:spPr bwMode="auto">
          <a:xfrm>
            <a:off x="5850010" y="142851"/>
            <a:ext cx="1285884" cy="285751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"incorrect ISSN"</a:t>
            </a:r>
            <a:endParaRPr/>
          </a:p>
        </p:txBody>
      </p:sp>
      <p:sp>
        <p:nvSpPr>
          <p:cNvPr id="795437638" name="ZoneTexte 91"/>
          <p:cNvSpPr txBox="1"/>
          <p:nvPr/>
        </p:nvSpPr>
        <p:spPr bwMode="auto">
          <a:xfrm>
            <a:off x="4492688" y="500041"/>
            <a:ext cx="2000623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issnprop:hasIncorrectISSN</a:t>
            </a:r>
            <a:endParaRPr lang="en-US" sz="1100">
              <a:latin typeface="Century Gothic"/>
            </a:endParaRPr>
          </a:p>
        </p:txBody>
      </p:sp>
      <p:sp>
        <p:nvSpPr>
          <p:cNvPr id="286781238" name="ZoneTexte 92"/>
          <p:cNvSpPr txBox="1"/>
          <p:nvPr/>
        </p:nvSpPr>
        <p:spPr bwMode="auto">
          <a:xfrm>
            <a:off x="7707398" y="500041"/>
            <a:ext cx="221493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issnprop:hasCancelledISSN-L</a:t>
            </a:r>
            <a:endParaRPr lang="en-US" sz="1100">
              <a:latin typeface="Century Gothic"/>
            </a:endParaRPr>
          </a:p>
        </p:txBody>
      </p:sp>
      <p:sp>
        <p:nvSpPr>
          <p:cNvPr id="1292495076" name="Rectangle à coins arrondis 99"/>
          <p:cNvSpPr/>
          <p:nvPr/>
        </p:nvSpPr>
        <p:spPr bwMode="auto">
          <a:xfrm>
            <a:off x="2563862" y="4008399"/>
            <a:ext cx="2500329" cy="571503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200" b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200" b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schema:ArchiveComponent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87154479" name="Rectangle 97"/>
          <p:cNvSpPr/>
          <p:nvPr/>
        </p:nvSpPr>
        <p:spPr bwMode="auto">
          <a:xfrm>
            <a:off x="7017834" y="2890116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80643232" name="Forme 69"/>
          <p:cNvCxnSpPr>
            <a:cxnSpLocks/>
          </p:cNvCxnSpPr>
          <p:nvPr/>
        </p:nvCxnSpPr>
        <p:spPr bwMode="auto">
          <a:xfrm rot="5399976">
            <a:off x="5446150" y="2651031"/>
            <a:ext cx="1261159" cy="202507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20326" name="ZoneTexte 103"/>
          <p:cNvSpPr txBox="1"/>
          <p:nvPr/>
        </p:nvSpPr>
        <p:spPr bwMode="auto">
          <a:xfrm>
            <a:off x="5173154" y="3989487"/>
            <a:ext cx="1571995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r">
              <a:defRPr/>
            </a:pPr>
            <a:r>
              <a:rPr lang="fr-FR" sz="1100">
                <a:latin typeface="Century Gothic"/>
              </a:rPr>
              <a:t>schema:subjectOf</a:t>
            </a:r>
            <a:endParaRPr lang="en-US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249500" name="Rectangle à coins arrondis 114"/>
          <p:cNvSpPr/>
          <p:nvPr/>
        </p:nvSpPr>
        <p:spPr bwMode="auto">
          <a:xfrm>
            <a:off x="2379203" y="1484784"/>
            <a:ext cx="2143139" cy="785817"/>
          </a:xfrm>
          <a:prstGeom prst="roundRect">
            <a:avLst>
              <a:gd name="adj" fmla="val 27207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http://issn.org/organization/ISSNCenter#</a:t>
            </a:r>
            <a:r>
              <a:rPr lang="fr-FR" sz="1400" b="1">
                <a:solidFill>
                  <a:schemeClr val="tx1"/>
                </a:solidFill>
                <a:latin typeface="Century Gothic"/>
              </a:rPr>
              <a:t>{CCID}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schema:Organization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95217930" name="Rectangle à coins arrondis 13"/>
          <p:cNvSpPr/>
          <p:nvPr/>
        </p:nvSpPr>
        <p:spPr bwMode="auto">
          <a:xfrm>
            <a:off x="6555667" y="548678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"Name of the ISSN Centre"</a:t>
            </a:r>
            <a:endParaRPr/>
          </a:p>
        </p:txBody>
      </p:sp>
      <p:sp>
        <p:nvSpPr>
          <p:cNvPr id="1370852622" name="Rectangle à coins arrondis 13"/>
          <p:cNvSpPr/>
          <p:nvPr/>
        </p:nvSpPr>
        <p:spPr bwMode="auto">
          <a:xfrm>
            <a:off x="6555667" y="908718"/>
            <a:ext cx="1368151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&lt;http://logo.png&gt;</a:t>
            </a:r>
            <a:endParaRPr/>
          </a:p>
        </p:txBody>
      </p:sp>
      <p:sp>
        <p:nvSpPr>
          <p:cNvPr id="2052648390" name="Rectangle à coins arrondis 13"/>
          <p:cNvSpPr/>
          <p:nvPr/>
        </p:nvSpPr>
        <p:spPr bwMode="auto">
          <a:xfrm>
            <a:off x="6555667" y="1268757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"ISSN Centre code"</a:t>
            </a:r>
            <a:endParaRPr/>
          </a:p>
        </p:txBody>
      </p:sp>
      <p:sp>
        <p:nvSpPr>
          <p:cNvPr id="779650017" name="Rectangle à coins arrondis 13"/>
          <p:cNvSpPr/>
          <p:nvPr/>
        </p:nvSpPr>
        <p:spPr bwMode="auto">
          <a:xfrm>
            <a:off x="6551056" y="2365396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telephone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860070810" name="Rectangle à coins arrondis 13"/>
          <p:cNvSpPr/>
          <p:nvPr/>
        </p:nvSpPr>
        <p:spPr bwMode="auto">
          <a:xfrm>
            <a:off x="6555667" y="1621767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website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514665370" name="Rectangle à coins arrondis 13"/>
          <p:cNvSpPr/>
          <p:nvPr/>
        </p:nvSpPr>
        <p:spPr bwMode="auto">
          <a:xfrm>
            <a:off x="6546446" y="1986095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"e-mail"</a:t>
            </a:r>
            <a:endParaRPr/>
          </a:p>
        </p:txBody>
      </p:sp>
      <p:sp>
        <p:nvSpPr>
          <p:cNvPr id="770742911" name="Rectangle à coins arrondis 13"/>
          <p:cNvSpPr/>
          <p:nvPr/>
        </p:nvSpPr>
        <p:spPr bwMode="auto">
          <a:xfrm>
            <a:off x="6559175" y="2734728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"fax"</a:t>
            </a:r>
            <a:endParaRPr/>
          </a:p>
        </p:txBody>
      </p:sp>
      <p:sp>
        <p:nvSpPr>
          <p:cNvPr id="540184565" name="Rectangle à coins arrondis 45"/>
          <p:cNvSpPr/>
          <p:nvPr/>
        </p:nvSpPr>
        <p:spPr bwMode="auto">
          <a:xfrm>
            <a:off x="6555667" y="3107145"/>
            <a:ext cx="1728191" cy="554744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schema:PostalAddress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72686999" name="Rectangle à coins arrondis 31"/>
          <p:cNvSpPr/>
          <p:nvPr/>
        </p:nvSpPr>
        <p:spPr bwMode="auto">
          <a:xfrm>
            <a:off x="6555667" y="3824377"/>
            <a:ext cx="1728191" cy="285751"/>
          </a:xfrm>
          <a:prstGeom prst="roundRect">
            <a:avLst>
              <a:gd name="adj" fmla="val 2144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>
                <a:solidFill>
                  <a:schemeClr val="tx1"/>
                </a:solidFill>
                <a:latin typeface="Century Gothic"/>
              </a:rPr>
              <a:t>ISO Country URI</a:t>
            </a:r>
            <a:endParaRPr lang="fr-FR" sz="10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274306957" name="Rectangle à coins arrondis 13"/>
          <p:cNvSpPr/>
          <p:nvPr/>
        </p:nvSpPr>
        <p:spPr bwMode="auto">
          <a:xfrm>
            <a:off x="9615499" y="2627016"/>
            <a:ext cx="1008111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street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address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088431586" name="Rectangle à coins arrondis 13"/>
          <p:cNvSpPr/>
          <p:nvPr/>
        </p:nvSpPr>
        <p:spPr bwMode="auto">
          <a:xfrm>
            <a:off x="9602106" y="3250244"/>
            <a:ext cx="1008111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"city 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name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295874108" name="Rectangle à coins arrondis 13"/>
          <p:cNvSpPr/>
          <p:nvPr/>
        </p:nvSpPr>
        <p:spPr bwMode="auto">
          <a:xfrm>
            <a:off x="9615499" y="3964723"/>
            <a:ext cx="1008111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"country code"</a:t>
            </a:r>
            <a:endParaRPr/>
          </a:p>
        </p:txBody>
      </p:sp>
      <p:sp>
        <p:nvSpPr>
          <p:cNvPr id="281429522" name="Rectangle à coins arrondis 45"/>
          <p:cNvSpPr/>
          <p:nvPr/>
        </p:nvSpPr>
        <p:spPr bwMode="auto">
          <a:xfrm>
            <a:off x="2379203" y="5102844"/>
            <a:ext cx="2143139" cy="554744"/>
          </a:xfrm>
          <a:prstGeom prst="roundRect">
            <a:avLst>
              <a:gd name="adj" fmla="val 22142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fr-FR" sz="1100" b="1" i="1">
                <a:solidFill>
                  <a:schemeClr val="tx1"/>
                </a:solidFill>
                <a:latin typeface="Century Gothic"/>
              </a:rPr>
              <a:t>_: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blank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node</a:t>
            </a:r>
            <a:r>
              <a:rPr lang="fr-FR" sz="1100" b="1" i="1">
                <a:solidFill>
                  <a:schemeClr val="tx1"/>
                </a:solidFill>
                <a:latin typeface="Century Gothic"/>
              </a:rPr>
              <a:t> : 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schema:ContactPoint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algn="ctr">
              <a:defRPr/>
            </a:pPr>
            <a:endParaRPr lang="en-US" sz="12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76280268" name="Forme 69"/>
          <p:cNvCxnSpPr>
            <a:cxnSpLocks/>
          </p:cNvCxnSpPr>
          <p:nvPr/>
        </p:nvCxnSpPr>
        <p:spPr bwMode="auto">
          <a:xfrm flipV="1">
            <a:off x="4522343" y="687177"/>
            <a:ext cx="2033323" cy="11905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208971" name="Forme 69"/>
          <p:cNvCxnSpPr>
            <a:cxnSpLocks/>
          </p:cNvCxnSpPr>
          <p:nvPr/>
        </p:nvCxnSpPr>
        <p:spPr bwMode="auto">
          <a:xfrm flipV="1">
            <a:off x="4522343" y="1047216"/>
            <a:ext cx="2033323" cy="8304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94532" name="Forme 69"/>
          <p:cNvCxnSpPr>
            <a:cxnSpLocks/>
          </p:cNvCxnSpPr>
          <p:nvPr/>
        </p:nvCxnSpPr>
        <p:spPr bwMode="auto">
          <a:xfrm flipV="1">
            <a:off x="4522343" y="1407258"/>
            <a:ext cx="2033323" cy="4704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591321" name="Forme 69"/>
          <p:cNvCxnSpPr>
            <a:cxnSpLocks/>
          </p:cNvCxnSpPr>
          <p:nvPr/>
        </p:nvCxnSpPr>
        <p:spPr bwMode="auto">
          <a:xfrm>
            <a:off x="4522343" y="1877692"/>
            <a:ext cx="2028711" cy="626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161069" name="Forme 69"/>
          <p:cNvCxnSpPr>
            <a:cxnSpLocks/>
          </p:cNvCxnSpPr>
          <p:nvPr/>
        </p:nvCxnSpPr>
        <p:spPr bwMode="auto">
          <a:xfrm flipV="1">
            <a:off x="4522343" y="1760267"/>
            <a:ext cx="2033323" cy="1174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879513" name="Forme 69"/>
          <p:cNvCxnSpPr>
            <a:cxnSpLocks/>
          </p:cNvCxnSpPr>
          <p:nvPr/>
        </p:nvCxnSpPr>
        <p:spPr bwMode="auto">
          <a:xfrm>
            <a:off x="4522343" y="1877692"/>
            <a:ext cx="2024102" cy="2469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807401" name="Forme 69"/>
          <p:cNvCxnSpPr>
            <a:cxnSpLocks/>
          </p:cNvCxnSpPr>
          <p:nvPr/>
        </p:nvCxnSpPr>
        <p:spPr bwMode="auto">
          <a:xfrm>
            <a:off x="4522343" y="1877692"/>
            <a:ext cx="2036830" cy="995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175613" name="Forme 69"/>
          <p:cNvCxnSpPr>
            <a:cxnSpLocks/>
          </p:cNvCxnSpPr>
          <p:nvPr/>
        </p:nvCxnSpPr>
        <p:spPr bwMode="auto">
          <a:xfrm>
            <a:off x="4522343" y="1877692"/>
            <a:ext cx="2033323" cy="1506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439845" name="Forme 69"/>
          <p:cNvCxnSpPr>
            <a:cxnSpLocks/>
          </p:cNvCxnSpPr>
          <p:nvPr/>
        </p:nvCxnSpPr>
        <p:spPr bwMode="auto">
          <a:xfrm>
            <a:off x="4522343" y="1877692"/>
            <a:ext cx="2033323" cy="2089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613237" name="Forme 69"/>
          <p:cNvCxnSpPr>
            <a:cxnSpLocks/>
          </p:cNvCxnSpPr>
          <p:nvPr/>
        </p:nvCxnSpPr>
        <p:spPr bwMode="auto">
          <a:xfrm flipV="1">
            <a:off x="8283859" y="2765516"/>
            <a:ext cx="1331640" cy="619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244359" name="Forme 69"/>
          <p:cNvCxnSpPr>
            <a:cxnSpLocks/>
          </p:cNvCxnSpPr>
          <p:nvPr/>
        </p:nvCxnSpPr>
        <p:spPr bwMode="auto">
          <a:xfrm>
            <a:off x="8283859" y="3384519"/>
            <a:ext cx="1318248" cy="4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53290" name="Forme 69"/>
          <p:cNvCxnSpPr>
            <a:cxnSpLocks/>
          </p:cNvCxnSpPr>
          <p:nvPr/>
        </p:nvCxnSpPr>
        <p:spPr bwMode="auto">
          <a:xfrm>
            <a:off x="8283859" y="3384519"/>
            <a:ext cx="1331640" cy="718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589785" name="Forme 69"/>
          <p:cNvCxnSpPr>
            <a:cxnSpLocks/>
          </p:cNvCxnSpPr>
          <p:nvPr/>
        </p:nvCxnSpPr>
        <p:spPr bwMode="auto">
          <a:xfrm rot="5399976">
            <a:off x="2034652" y="3686721"/>
            <a:ext cx="2832242" cy="126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1719852" name="Rectangle à coins arrondis 13"/>
          <p:cNvSpPr/>
          <p:nvPr/>
        </p:nvSpPr>
        <p:spPr bwMode="auto">
          <a:xfrm>
            <a:off x="6555667" y="4605384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"Mr John Doe, 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Librarian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715365471" name="Rectangle à coins arrondis 13"/>
          <p:cNvSpPr/>
          <p:nvPr/>
        </p:nvSpPr>
        <p:spPr bwMode="auto">
          <a:xfrm>
            <a:off x="6546446" y="4952201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"Main contact point" (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only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 for the first contact point)</a:t>
            </a:r>
            <a:endParaRPr/>
          </a:p>
        </p:txBody>
      </p:sp>
      <p:sp>
        <p:nvSpPr>
          <p:cNvPr id="1082003488" name="Rectangle à coins arrondis 13"/>
          <p:cNvSpPr/>
          <p:nvPr/>
        </p:nvSpPr>
        <p:spPr bwMode="auto">
          <a:xfrm>
            <a:off x="6544529" y="5691541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telephone</a:t>
            </a:r>
            <a:r>
              <a:rPr lang="fr-FR" sz="1050" i="1">
                <a:solidFill>
                  <a:prstClr val="black"/>
                </a:solidFill>
                <a:latin typeface="Century Gothic"/>
              </a:rPr>
              <a:t>"</a:t>
            </a:r>
            <a:endParaRPr/>
          </a:p>
        </p:txBody>
      </p:sp>
      <p:sp>
        <p:nvSpPr>
          <p:cNvPr id="1930795954" name="Rectangle à coins arrondis 13"/>
          <p:cNvSpPr/>
          <p:nvPr/>
        </p:nvSpPr>
        <p:spPr bwMode="auto">
          <a:xfrm>
            <a:off x="6539918" y="5312241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"e-mail"</a:t>
            </a:r>
            <a:endParaRPr/>
          </a:p>
        </p:txBody>
      </p:sp>
      <p:sp>
        <p:nvSpPr>
          <p:cNvPr id="218191103" name="Rectangle à coins arrondis 13"/>
          <p:cNvSpPr/>
          <p:nvPr/>
        </p:nvSpPr>
        <p:spPr bwMode="auto">
          <a:xfrm>
            <a:off x="6552648" y="6060875"/>
            <a:ext cx="2016223" cy="276998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defRPr/>
            </a:pPr>
            <a:r>
              <a:rPr lang="fr-FR" sz="1050" i="1">
                <a:solidFill>
                  <a:prstClr val="black"/>
                </a:solidFill>
                <a:latin typeface="Century Gothic"/>
              </a:rPr>
              <a:t>"fax"</a:t>
            </a:r>
            <a:endParaRPr/>
          </a:p>
        </p:txBody>
      </p:sp>
      <p:cxnSp>
        <p:nvCxnSpPr>
          <p:cNvPr id="850226969" name="Forme 69"/>
          <p:cNvCxnSpPr>
            <a:cxnSpLocks/>
          </p:cNvCxnSpPr>
          <p:nvPr/>
        </p:nvCxnSpPr>
        <p:spPr bwMode="auto">
          <a:xfrm flipV="1">
            <a:off x="4522343" y="4743885"/>
            <a:ext cx="2033323" cy="6363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540810" name="Forme 69"/>
          <p:cNvCxnSpPr>
            <a:cxnSpLocks/>
          </p:cNvCxnSpPr>
          <p:nvPr/>
        </p:nvCxnSpPr>
        <p:spPr bwMode="auto">
          <a:xfrm flipV="1">
            <a:off x="4522343" y="5090700"/>
            <a:ext cx="2024102" cy="289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196749" name="Forme 69"/>
          <p:cNvCxnSpPr>
            <a:cxnSpLocks/>
          </p:cNvCxnSpPr>
          <p:nvPr/>
        </p:nvCxnSpPr>
        <p:spPr bwMode="auto">
          <a:xfrm>
            <a:off x="4522343" y="5380216"/>
            <a:ext cx="2017575" cy="7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298979" name="Forme 69"/>
          <p:cNvCxnSpPr>
            <a:cxnSpLocks/>
          </p:cNvCxnSpPr>
          <p:nvPr/>
        </p:nvCxnSpPr>
        <p:spPr bwMode="auto">
          <a:xfrm>
            <a:off x="4522343" y="5380216"/>
            <a:ext cx="2022185" cy="449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891625" name="Forme 69"/>
          <p:cNvCxnSpPr>
            <a:cxnSpLocks/>
          </p:cNvCxnSpPr>
          <p:nvPr/>
        </p:nvCxnSpPr>
        <p:spPr bwMode="auto">
          <a:xfrm>
            <a:off x="4522343" y="5380216"/>
            <a:ext cx="2030304" cy="8191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6312596" name="ZoneTexte 96"/>
          <p:cNvSpPr txBox="1"/>
          <p:nvPr/>
        </p:nvSpPr>
        <p:spPr bwMode="auto">
          <a:xfrm>
            <a:off x="4971491" y="369148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150373637" name="ZoneTexte 97"/>
          <p:cNvSpPr txBox="1"/>
          <p:nvPr/>
        </p:nvSpPr>
        <p:spPr bwMode="auto">
          <a:xfrm>
            <a:off x="4971491" y="748381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schema:logo</a:t>
            </a:r>
            <a:endParaRPr lang="en-US" sz="1100">
              <a:latin typeface="Century Gothic"/>
            </a:endParaRPr>
          </a:p>
        </p:txBody>
      </p:sp>
      <p:sp>
        <p:nvSpPr>
          <p:cNvPr id="793396308" name="ZoneTexte 98"/>
          <p:cNvSpPr txBox="1"/>
          <p:nvPr/>
        </p:nvSpPr>
        <p:spPr bwMode="auto">
          <a:xfrm>
            <a:off x="4971491" y="3671749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dct:spatial</a:t>
            </a:r>
            <a:endParaRPr lang="en-US" sz="1100">
              <a:latin typeface="Century Gothic"/>
            </a:endParaRPr>
          </a:p>
        </p:txBody>
      </p:sp>
      <p:sp>
        <p:nvSpPr>
          <p:cNvPr id="90186003" name="ZoneTexte 99"/>
          <p:cNvSpPr txBox="1"/>
          <p:nvPr/>
        </p:nvSpPr>
        <p:spPr bwMode="auto">
          <a:xfrm>
            <a:off x="4972348" y="1125882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schema:identifier</a:t>
            </a:r>
            <a:endParaRPr lang="en-US" sz="1100">
              <a:latin typeface="Century Gothic"/>
            </a:endParaRPr>
          </a:p>
        </p:txBody>
      </p:sp>
      <p:sp>
        <p:nvSpPr>
          <p:cNvPr id="7385310" name="ZoneTexte 100"/>
          <p:cNvSpPr txBox="1"/>
          <p:nvPr/>
        </p:nvSpPr>
        <p:spPr bwMode="auto">
          <a:xfrm>
            <a:off x="4982466" y="1477388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schema:url</a:t>
            </a:r>
            <a:endParaRPr lang="en-US" sz="1100">
              <a:latin typeface="Century Gothic"/>
            </a:endParaRPr>
          </a:p>
        </p:txBody>
      </p:sp>
      <p:sp>
        <p:nvSpPr>
          <p:cNvPr id="2127141973" name="ZoneTexte 101"/>
          <p:cNvSpPr txBox="1"/>
          <p:nvPr/>
        </p:nvSpPr>
        <p:spPr bwMode="auto">
          <a:xfrm>
            <a:off x="4976433" y="1875607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schema:email</a:t>
            </a:r>
            <a:endParaRPr lang="en-US" sz="1100">
              <a:latin typeface="Century Gothic"/>
            </a:endParaRPr>
          </a:p>
        </p:txBody>
      </p:sp>
      <p:sp>
        <p:nvSpPr>
          <p:cNvPr id="433377507" name="ZoneTexte 102"/>
          <p:cNvSpPr txBox="1"/>
          <p:nvPr/>
        </p:nvSpPr>
        <p:spPr bwMode="auto">
          <a:xfrm>
            <a:off x="4971491" y="2235233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schema:telephone</a:t>
            </a:r>
            <a:endParaRPr lang="en-US" sz="1100">
              <a:latin typeface="Century Gothic"/>
            </a:endParaRPr>
          </a:p>
        </p:txBody>
      </p:sp>
      <p:sp>
        <p:nvSpPr>
          <p:cNvPr id="1586393638" name="ZoneTexte 103"/>
          <p:cNvSpPr txBox="1"/>
          <p:nvPr/>
        </p:nvSpPr>
        <p:spPr bwMode="auto">
          <a:xfrm>
            <a:off x="4974611" y="2572726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schema:faxNumber</a:t>
            </a:r>
            <a:endParaRPr lang="en-US" sz="1100">
              <a:latin typeface="Century Gothic"/>
            </a:endParaRPr>
          </a:p>
        </p:txBody>
      </p:sp>
      <p:sp>
        <p:nvSpPr>
          <p:cNvPr id="708147615" name="ZoneTexte 104"/>
          <p:cNvSpPr txBox="1"/>
          <p:nvPr/>
        </p:nvSpPr>
        <p:spPr bwMode="auto">
          <a:xfrm>
            <a:off x="4971491" y="3061353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schema:address</a:t>
            </a:r>
            <a:endParaRPr lang="en-US" sz="1100">
              <a:latin typeface="Century Gothic"/>
            </a:endParaRPr>
          </a:p>
        </p:txBody>
      </p:sp>
      <p:sp>
        <p:nvSpPr>
          <p:cNvPr id="1900179304" name="ZoneTexte 105"/>
          <p:cNvSpPr txBox="1"/>
          <p:nvPr/>
        </p:nvSpPr>
        <p:spPr bwMode="auto">
          <a:xfrm>
            <a:off x="8262167" y="2290129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schema:streetAddress</a:t>
            </a:r>
            <a:endParaRPr lang="en-US" sz="1100">
              <a:latin typeface="Century Gothic"/>
            </a:endParaRPr>
          </a:p>
        </p:txBody>
      </p:sp>
      <p:sp>
        <p:nvSpPr>
          <p:cNvPr id="1528971432" name="ZoneTexte 106"/>
          <p:cNvSpPr txBox="1"/>
          <p:nvPr/>
        </p:nvSpPr>
        <p:spPr bwMode="auto">
          <a:xfrm>
            <a:off x="8267428" y="2992076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schema:addressLocality</a:t>
            </a:r>
            <a:endParaRPr lang="en-US" sz="1100">
              <a:latin typeface="Century Gothic"/>
            </a:endParaRPr>
          </a:p>
        </p:txBody>
      </p:sp>
      <p:sp>
        <p:nvSpPr>
          <p:cNvPr id="988106494" name="ZoneTexte 107"/>
          <p:cNvSpPr txBox="1"/>
          <p:nvPr/>
        </p:nvSpPr>
        <p:spPr bwMode="auto">
          <a:xfrm>
            <a:off x="8283859" y="3685313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schema:addressCountry</a:t>
            </a:r>
            <a:endParaRPr lang="en-US" sz="1100">
              <a:latin typeface="Century Gothic"/>
            </a:endParaRPr>
          </a:p>
        </p:txBody>
      </p:sp>
      <p:sp>
        <p:nvSpPr>
          <p:cNvPr id="1100169236" name="ZoneTexte 108"/>
          <p:cNvSpPr txBox="1"/>
          <p:nvPr/>
        </p:nvSpPr>
        <p:spPr bwMode="auto">
          <a:xfrm>
            <a:off x="4971491" y="5196872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schema:email</a:t>
            </a:r>
            <a:endParaRPr lang="en-US" sz="1100">
              <a:latin typeface="Century Gothic"/>
            </a:endParaRPr>
          </a:p>
        </p:txBody>
      </p:sp>
      <p:sp>
        <p:nvSpPr>
          <p:cNvPr id="751964834" name="ZoneTexte 109"/>
          <p:cNvSpPr txBox="1"/>
          <p:nvPr/>
        </p:nvSpPr>
        <p:spPr bwMode="auto">
          <a:xfrm>
            <a:off x="4966549" y="5556497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schema:telephone</a:t>
            </a:r>
            <a:endParaRPr lang="en-US" sz="1100">
              <a:latin typeface="Century Gothic"/>
            </a:endParaRPr>
          </a:p>
        </p:txBody>
      </p:sp>
      <p:sp>
        <p:nvSpPr>
          <p:cNvPr id="1410253508" name="ZoneTexte 110"/>
          <p:cNvSpPr txBox="1"/>
          <p:nvPr/>
        </p:nvSpPr>
        <p:spPr bwMode="auto">
          <a:xfrm>
            <a:off x="4969670" y="5893992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schema:faxNumber</a:t>
            </a:r>
            <a:endParaRPr lang="en-US" sz="1100">
              <a:latin typeface="Century Gothic"/>
            </a:endParaRPr>
          </a:p>
        </p:txBody>
      </p:sp>
      <p:sp>
        <p:nvSpPr>
          <p:cNvPr id="65427327" name="ZoneTexte 111"/>
          <p:cNvSpPr txBox="1"/>
          <p:nvPr/>
        </p:nvSpPr>
        <p:spPr bwMode="auto">
          <a:xfrm>
            <a:off x="4966549" y="4404993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schema:name</a:t>
            </a:r>
            <a:endParaRPr lang="en-US" sz="1100">
              <a:latin typeface="Century Gothic"/>
            </a:endParaRPr>
          </a:p>
        </p:txBody>
      </p:sp>
      <p:sp>
        <p:nvSpPr>
          <p:cNvPr id="836651092" name="ZoneTexte 112"/>
          <p:cNvSpPr txBox="1"/>
          <p:nvPr/>
        </p:nvSpPr>
        <p:spPr bwMode="auto">
          <a:xfrm>
            <a:off x="4982466" y="4784026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schema:contactType</a:t>
            </a:r>
            <a:endParaRPr lang="en-US" sz="1100">
              <a:latin typeface="Century Gothic"/>
            </a:endParaRPr>
          </a:p>
        </p:txBody>
      </p:sp>
      <p:sp>
        <p:nvSpPr>
          <p:cNvPr id="1048368415" name="ZoneTexte 113"/>
          <p:cNvSpPr txBox="1"/>
          <p:nvPr/>
        </p:nvSpPr>
        <p:spPr bwMode="auto">
          <a:xfrm>
            <a:off x="1782462" y="3437220"/>
            <a:ext cx="1857747" cy="259439"/>
          </a:xfrm>
          <a:prstGeom prst="rect">
            <a:avLst/>
          </a:prstGeom>
          <a:ln>
            <a:noFill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00">
                <a:latin typeface="Century Gothic"/>
              </a:rPr>
              <a:t>schema:contactPoint</a:t>
            </a:r>
            <a:endParaRPr lang="en-US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2024-07-04T11:05:06Z</dcterms:modified>
  <cp:category/>
  <cp:contentStatus/>
  <cp:version/>
</cp:coreProperties>
</file>