
<file path=[Content_Types].xml><?xml version="1.0" encoding="utf-8"?>
<Types xmlns="http://schemas.openxmlformats.org/package/2006/content-types">
  <Default Extension="xml" ContentType="application/xml"/>
  <Default Extension="svg" ContentType="image/svg+xml"/>
  <Default Extension="wmf" ContentType="image/x-wmf"/>
  <Default Extension="bin" ContentType="application/vnd.openxmlformats-officedocument.oleObject"/>
  <Default Extension="rels" ContentType="application/vnd.openxmlformats-package.relationships+xml"/>
  <Default Extension="jpeg" ContentType="image/jpeg"/>
  <Default Extension="png" ContentType="image/png"/>
  <Override PartName="/ppt/notesSlides/notesSlide3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slideLayouts/slideLayout8.xml" ContentType="application/vnd.openxmlformats-officedocument.presentationml.slideLayout+xml"/>
  <Override PartName="/ppt/presProps.xml" ContentType="application/vnd.openxmlformats-officedocument.presentationml.presProps+xml"/>
  <Override PartName="/ppt/slideLayouts/slideLayout2.xml" ContentType="application/vnd.openxmlformats-officedocument.presentationml.slideLayout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notesSlides/notesSlide2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s/slide3.xml" ContentType="application/vnd.openxmlformats-officedocument.presentationml.slide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notesSlides/notesSlide4.xml" ContentType="application/vnd.openxmlformats-officedocument.presentationml.notesSlide+xml"/>
  <Override PartName="/ppt/slideLayouts/slideLayout11.xml" ContentType="application/vnd.openxmlformats-officedocument.presentationml.slideLayout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fr-FR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52515232" name="Espace réservé d'en-tête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036721882" name="Espace réservé pour la date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fr-FR"/>
              <a:t>10/30/2013</a:t>
            </a:fld>
            <a:endParaRPr lang="fr-FR"/>
          </a:p>
        </p:txBody>
      </p:sp>
      <p:sp>
        <p:nvSpPr>
          <p:cNvPr id="2079563467" name="Espace réservé pour l'image de la diapositive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fr-FR"/>
          </a:p>
        </p:txBody>
      </p:sp>
      <p:sp>
        <p:nvSpPr>
          <p:cNvPr id="1764751831" name="Remarques Espace réservé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48062133" name="Espace réservé du pied de page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028865962" name="Espace réservé du numéro de diapositive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218273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990414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28201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ADBC5A-2160-FF68-7E35-C40E6CBFFF2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392956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559089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755900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456EE3E-5EC9-4D4B-06B6-D9810619ACB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883424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9628763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2275451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6CBDE4D-198C-5A04-098F-44422F79A38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798423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283955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737893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47A03BC-0CE4-C92E-010F-F9EB4F59FF1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Diapositive de titr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1143290" name="Titr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08400009" name="Sous-titr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fr-FR"/>
              <a:t>Modifiez le style des sous-titres du masque</a:t>
            </a:r>
            <a:endParaRPr lang="fr-FR"/>
          </a:p>
        </p:txBody>
      </p:sp>
      <p:sp>
        <p:nvSpPr>
          <p:cNvPr id="1488857609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617656227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214437729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re et texte vertica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7756102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46829623" name="Espace réservé du texte vertical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12044428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23719054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31525910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Titre vertical et tex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14885570" name="Titre vertical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96648124" name="Espace réservé du texte vertical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71323728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280935833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498090445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re et contenu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6414435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738038502" name="Espace réservé du contenu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63729761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254167042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344252981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Titre de sec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99025984" name="Titr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94391230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428345756" name="Espace réservé de la date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842411411" name="Espace réservé du pied de page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557289519" name="Espace réservé du numéro de diapositive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Deux contenus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048533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1666550034" name="Espace réservé du contenu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764479264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970447214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488139382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21957396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a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9087678" name="Titr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227273019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186882728" name="Espace réservé du contenu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096860288" name="Espace réservé du texte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963650448" name="Espace réservé du contenu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507463213" name="Espace réservé de la date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138040912" name="Espace réservé du pied de page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433090558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re seu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9042476" name="Titr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624859860" name="Espace réservé de la date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181134828" name="Espace réservé du pied de page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45487733" name="Espace réservé du numéro de diapositive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V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6760646" name="Espace réservé de la date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884205431" name="Espace réservé du pied de page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610582092" name="Espace réservé du numéro de diapositive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u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0052491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704427220" name="Espace réservé du contenu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692270247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1047520143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211221886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762743647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Image avec légen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1806538" name="Titr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353733727" name="Espace réservé pour une image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fr-FR"/>
              <a:t>Cliquez sur l'icône pour ajouter une image</a:t>
            </a:r>
            <a:endParaRPr lang="fr-FR"/>
          </a:p>
        </p:txBody>
      </p:sp>
      <p:sp>
        <p:nvSpPr>
          <p:cNvPr id="1834423040" name="Espace réservé du texte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</p:txBody>
      </p:sp>
      <p:sp>
        <p:nvSpPr>
          <p:cNvPr id="2097917018" name="Espace réservé de la date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1510705114" name="Espace réservé du pied de page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fr-FR"/>
          </a:p>
        </p:txBody>
      </p:sp>
      <p:sp>
        <p:nvSpPr>
          <p:cNvPr id="1877320649" name="Espace réservé du numéro de diapositive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5567459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fr-FR"/>
              <a:t>Modifiez le style du titre</a:t>
            </a:r>
            <a:endParaRPr lang="fr-FR"/>
          </a:p>
        </p:txBody>
      </p:sp>
      <p:sp>
        <p:nvSpPr>
          <p:cNvPr id="675746283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fr-FR"/>
              <a:t>Modifiez les styles du texte du masque</a:t>
            </a:r>
            <a:endParaRPr/>
          </a:p>
          <a:p>
            <a:pPr lvl="1">
              <a:defRPr/>
            </a:pPr>
            <a:r>
              <a:rPr lang="fr-FR"/>
              <a:t>Deuxième niveau</a:t>
            </a:r>
            <a:endParaRPr/>
          </a:p>
          <a:p>
            <a:pPr lvl="2">
              <a:defRPr/>
            </a:pPr>
            <a:r>
              <a:rPr lang="fr-FR"/>
              <a:t>Troisième niveau</a:t>
            </a:r>
            <a:endParaRPr/>
          </a:p>
          <a:p>
            <a:pPr lvl="3">
              <a:defRPr/>
            </a:pPr>
            <a:r>
              <a:rPr lang="fr-FR"/>
              <a:t>Quatrième niveau</a:t>
            </a:r>
            <a:endParaRPr/>
          </a:p>
          <a:p>
            <a:pPr lvl="4">
              <a:defRPr/>
            </a:pPr>
            <a:r>
              <a:rPr lang="fr-FR"/>
              <a:t>Cinquième niveau</a:t>
            </a:r>
            <a:endParaRPr lang="fr-FR"/>
          </a:p>
        </p:txBody>
      </p:sp>
      <p:sp>
        <p:nvSpPr>
          <p:cNvPr id="1253829825" name="Espace réservé de la date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fr-FR"/>
              <a:t>30.10.2013</a:t>
            </a:fld>
            <a:endParaRPr lang="fr-FR"/>
          </a:p>
        </p:txBody>
      </p:sp>
      <p:sp>
        <p:nvSpPr>
          <p:cNvPr id="637120891" name="Espace réservé du pied de page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1740588836" name="Espace réservé du numéro de diapositive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fr-FR"/>
              <a:t>‹#›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media1.sv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3.png"/><Relationship Id="rId6" Type="http://schemas.openxmlformats.org/officeDocument/2006/relationships/image" Target="../media/image1.png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034323" name=""/>
          <p:cNvSpPr/>
          <p:nvPr/>
        </p:nvSpPr>
        <p:spPr bwMode="auto">
          <a:xfrm rot="5399942" flipH="0" flipV="0">
            <a:off x="6063759" y="4185415"/>
            <a:ext cx="558356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52494152" name=""/>
          <p:cNvSpPr/>
          <p:nvPr/>
        </p:nvSpPr>
        <p:spPr bwMode="auto">
          <a:xfrm rot="0" flipH="0" flipV="0">
            <a:off x="4800435" y="3216777"/>
            <a:ext cx="3051698" cy="10264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0D0D0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>
                <a:solidFill>
                  <a:schemeClr val="tx1"/>
                </a:solidFill>
              </a:rPr>
              <a:t>Sparnatural services API</a:t>
            </a:r>
            <a:endParaRPr>
              <a:solidFill>
                <a:schemeClr val="tx1"/>
              </a:solidFill>
            </a:endParaRPr>
          </a:p>
          <a:p>
            <a:pPr algn="ctr">
              <a:defRPr/>
            </a:pPr>
            <a:r>
              <a:rPr sz="1400" i="1">
                <a:solidFill>
                  <a:schemeClr val="tx1"/>
                </a:solidFill>
              </a:rPr>
              <a:t>« query2</a:t>
            </a:r>
            <a:r>
              <a:rPr sz="1400" i="1">
                <a:solidFill>
                  <a:schemeClr val="tx1"/>
                </a:solidFill>
              </a:rPr>
              <a:t>text »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019121383" name=""/>
          <p:cNvSpPr/>
          <p:nvPr/>
        </p:nvSpPr>
        <p:spPr bwMode="auto">
          <a:xfrm rot="5399942" flipH="0" flipV="0">
            <a:off x="6063768" y="2746435"/>
            <a:ext cx="558357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55338249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5932790" y="1977788"/>
            <a:ext cx="820281" cy="820281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595889725" name="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/>
        </p:blipFill>
        <p:spPr bwMode="auto">
          <a:xfrm flipH="0" flipV="0">
            <a:off x="5226483" y="3868732"/>
            <a:ext cx="2232896" cy="2219417"/>
          </a:xfrm>
          <a:prstGeom prst="rect">
            <a:avLst/>
          </a:prstGeom>
        </p:spPr>
      </p:pic>
      <p:sp>
        <p:nvSpPr>
          <p:cNvPr id="864346749" name=""/>
          <p:cNvSpPr/>
          <p:nvPr/>
        </p:nvSpPr>
        <p:spPr bwMode="auto">
          <a:xfrm flipH="0" flipV="0">
            <a:off x="3045709" y="2639995"/>
            <a:ext cx="736983" cy="818595"/>
          </a:xfrm>
          <a:prstGeom prst="foldedCorner">
            <a:avLst>
              <a:gd name="adj" fmla="val 34408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200" b="1">
                <a:solidFill>
                  <a:schemeClr val="tx1"/>
                </a:solidFill>
              </a:rPr>
              <a:t>SHACL 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467217307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3144036" y="3144173"/>
            <a:ext cx="204529" cy="219535"/>
          </a:xfrm>
          <a:prstGeom prst="rect">
            <a:avLst/>
          </a:prstGeom>
        </p:spPr>
      </p:pic>
      <p:sp>
        <p:nvSpPr>
          <p:cNvPr id="1747783242" name=""/>
          <p:cNvSpPr txBox="1"/>
          <p:nvPr/>
        </p:nvSpPr>
        <p:spPr bwMode="auto">
          <a:xfrm flipH="0" flipV="0">
            <a:off x="676018" y="2622564"/>
            <a:ext cx="2148636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/>
              <a:t>Specification of the graph structure in SHACL</a:t>
            </a:r>
            <a:endParaRPr sz="1600"/>
          </a:p>
        </p:txBody>
      </p:sp>
      <p:sp>
        <p:nvSpPr>
          <p:cNvPr id="545984572" name=""/>
          <p:cNvSpPr/>
          <p:nvPr/>
        </p:nvSpPr>
        <p:spPr bwMode="auto">
          <a:xfrm rot="5399942" flipH="0" flipV="0">
            <a:off x="6057787" y="1505430"/>
            <a:ext cx="570306" cy="575578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944849423" name=""/>
          <p:cNvCxnSpPr/>
          <p:nvPr/>
        </p:nvCxnSpPr>
        <p:spPr bwMode="auto">
          <a:xfrm rot="0" flipH="0" flipV="0">
            <a:off x="3569716" y="3559609"/>
            <a:ext cx="1508146" cy="1323107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"/>
            <a:miter lim="800000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9385665" name=""/>
          <p:cNvSpPr txBox="1"/>
          <p:nvPr/>
        </p:nvSpPr>
        <p:spPr bwMode="auto">
          <a:xfrm flipH="0" flipV="0">
            <a:off x="2117303" y="4105918"/>
            <a:ext cx="210482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provides labels of classes (« Museum ») and properties (« displayed at »)</a:t>
            </a:r>
            <a:endParaRPr sz="1200" i="1"/>
          </a:p>
        </p:txBody>
      </p:sp>
      <p:cxnSp>
        <p:nvCxnSpPr>
          <p:cNvPr id="1558888634" name=""/>
          <p:cNvCxnSpPr/>
          <p:nvPr/>
        </p:nvCxnSpPr>
        <p:spPr bwMode="auto">
          <a:xfrm rot="0" flipH="0" flipV="1">
            <a:off x="3479863" y="1459497"/>
            <a:ext cx="673242" cy="1037345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"/>
            <a:miter lim="800000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7427967" name=""/>
          <p:cNvSpPr txBox="1"/>
          <p:nvPr/>
        </p:nvSpPr>
        <p:spPr bwMode="auto">
          <a:xfrm flipH="0" flipV="0">
            <a:off x="1887079" y="1573525"/>
            <a:ext cx="1749886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provides graph structure, labels, tootips, icons, etc.</a:t>
            </a:r>
            <a:endParaRPr sz="1200" i="1"/>
          </a:p>
        </p:txBody>
      </p:sp>
      <p:sp>
        <p:nvSpPr>
          <p:cNvPr id="1579321973" name=""/>
          <p:cNvSpPr/>
          <p:nvPr/>
        </p:nvSpPr>
        <p:spPr bwMode="auto">
          <a:xfrm rot="5399942" flipH="0" flipV="0">
            <a:off x="6049420" y="5350825"/>
            <a:ext cx="587035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87707775" name=""/>
          <p:cNvSpPr txBox="1"/>
          <p:nvPr/>
        </p:nvSpPr>
        <p:spPr bwMode="auto">
          <a:xfrm flipH="0" flipV="0">
            <a:off x="4747835" y="5951359"/>
            <a:ext cx="3190225" cy="7013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sz="2000" i="1">
                <a:latin typeface="Ubuntu"/>
                <a:ea typeface="Ubuntu"/>
                <a:cs typeface="Ubuntu"/>
              </a:rPr>
              <a:t>« </a:t>
            </a:r>
            <a:r>
              <a:rPr lang="fr-FR" sz="2000" b="0" i="1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Artworks displayed at museums in Italy</a:t>
            </a:r>
            <a:r>
              <a:rPr sz="2000" i="1">
                <a:latin typeface="Ubuntu"/>
                <a:ea typeface="Ubuntu"/>
                <a:cs typeface="Ubuntu"/>
              </a:rPr>
              <a:t> »</a:t>
            </a:r>
            <a:endParaRPr sz="2000" i="1">
              <a:latin typeface="Ubuntu"/>
              <a:cs typeface="Ubuntu"/>
            </a:endParaRPr>
          </a:p>
        </p:txBody>
      </p:sp>
      <p:cxnSp>
        <p:nvCxnSpPr>
          <p:cNvPr id="520383705" name=""/>
          <p:cNvCxnSpPr>
            <a:stCxn id="553382498" idx="1"/>
          </p:cNvCxnSpPr>
          <p:nvPr/>
        </p:nvCxnSpPr>
        <p:spPr bwMode="auto">
          <a:xfrm rot="10799989" flipH="0" flipV="1">
            <a:off x="3958906" y="2387929"/>
            <a:ext cx="1973883" cy="61753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"/>
            <a:miter lim="800000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564855" name=""/>
          <p:cNvSpPr txBox="1"/>
          <p:nvPr/>
        </p:nvSpPr>
        <p:spPr bwMode="auto">
          <a:xfrm flipH="0" flipV="0">
            <a:off x="3967644" y="2120837"/>
            <a:ext cx="1768964" cy="4575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refers to identifiers from the SHACL spec</a:t>
            </a:r>
            <a:endParaRPr sz="1200" i="1"/>
          </a:p>
        </p:txBody>
      </p:sp>
      <p:pic>
        <p:nvPicPr>
          <p:cNvPr id="199625496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201250" y="236056"/>
            <a:ext cx="4283361" cy="1337469"/>
          </a:xfrm>
          <a:prstGeom prst="rect">
            <a:avLst/>
          </a:prstGeom>
        </p:spPr>
      </p:pic>
      <p:sp>
        <p:nvSpPr>
          <p:cNvPr id="1616193896" name="Rectangle : avec coin rogné 12"/>
          <p:cNvSpPr/>
          <p:nvPr/>
        </p:nvSpPr>
        <p:spPr bwMode="auto">
          <a:xfrm rot="20850896" flipH="0" flipV="0">
            <a:off x="6827844" y="1956129"/>
            <a:ext cx="1458086" cy="851260"/>
          </a:xfrm>
          <a:prstGeom prst="snip1Rect">
            <a:avLst>
              <a:gd name="adj" fmla="val 16766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/>
                </a:solidFill>
              </a:rPr>
              <a:t>JSON query structure (including entity labels : « Italy »)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331838111" name=""/>
          <p:cNvSpPr/>
          <p:nvPr/>
        </p:nvSpPr>
        <p:spPr bwMode="auto">
          <a:xfrm rot="0" flipH="0" flipV="0">
            <a:off x="576000" y="2265652"/>
            <a:ext cx="471625" cy="462378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1</a:t>
            </a:r>
            <a:endParaRPr/>
          </a:p>
        </p:txBody>
      </p:sp>
      <p:sp>
        <p:nvSpPr>
          <p:cNvPr id="173108211" name=""/>
          <p:cNvSpPr/>
          <p:nvPr/>
        </p:nvSpPr>
        <p:spPr bwMode="auto">
          <a:xfrm rot="0" flipH="0" flipV="0">
            <a:off x="8228180" y="2150568"/>
            <a:ext cx="471625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2</a:t>
            </a:r>
            <a:endParaRPr/>
          </a:p>
        </p:txBody>
      </p:sp>
      <p:sp>
        <p:nvSpPr>
          <p:cNvPr id="1609259111" name=""/>
          <p:cNvSpPr/>
          <p:nvPr/>
        </p:nvSpPr>
        <p:spPr bwMode="auto">
          <a:xfrm rot="0" flipH="0" flipV="0">
            <a:off x="8223372" y="3498826"/>
            <a:ext cx="471625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3</a:t>
            </a:r>
            <a:endParaRPr/>
          </a:p>
        </p:txBody>
      </p:sp>
      <p:sp>
        <p:nvSpPr>
          <p:cNvPr id="1555624557" name=""/>
          <p:cNvSpPr/>
          <p:nvPr/>
        </p:nvSpPr>
        <p:spPr bwMode="auto">
          <a:xfrm rot="0" flipH="0" flipV="0">
            <a:off x="8223372" y="4752375"/>
            <a:ext cx="471625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4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21194465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14417" y="214312"/>
            <a:ext cx="11468099" cy="64293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4263361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385762" y="184951"/>
            <a:ext cx="11420474" cy="63817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pic>
        <p:nvPicPr>
          <p:cNvPr id="178252332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4314852" y="293956"/>
            <a:ext cx="4877468" cy="861685"/>
          </a:xfrm>
          <a:prstGeom prst="rect">
            <a:avLst/>
          </a:prstGeom>
        </p:spPr>
      </p:pic>
      <p:pic>
        <p:nvPicPr>
          <p:cNvPr id="9701028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5161046" y="5635105"/>
            <a:ext cx="4259652" cy="1013535"/>
          </a:xfrm>
          <a:prstGeom prst="rect">
            <a:avLst/>
          </a:prstGeom>
        </p:spPr>
      </p:pic>
      <p:sp>
        <p:nvSpPr>
          <p:cNvPr id="1061009481" name=""/>
          <p:cNvSpPr/>
          <p:nvPr/>
        </p:nvSpPr>
        <p:spPr bwMode="auto">
          <a:xfrm rot="5399976" flipH="0" flipV="0">
            <a:off x="7861703" y="4820675"/>
            <a:ext cx="1337581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96386399" name=""/>
          <p:cNvSpPr/>
          <p:nvPr/>
        </p:nvSpPr>
        <p:spPr bwMode="auto">
          <a:xfrm rot="5399942" flipH="0" flipV="0">
            <a:off x="4541529" y="3745378"/>
            <a:ext cx="1305377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21200693" name=""/>
          <p:cNvSpPr/>
          <p:nvPr/>
        </p:nvSpPr>
        <p:spPr bwMode="auto">
          <a:xfrm rot="0" flipH="0" flipV="0">
            <a:off x="4384800" y="2401200"/>
            <a:ext cx="4808025" cy="10264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0D0D0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261000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Sparnatural services </a:t>
            </a:r>
            <a:r>
              <a:rPr>
                <a:solidFill>
                  <a:schemeClr val="tx1"/>
                </a:solidFill>
              </a:rPr>
              <a:t>API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400" i="1">
                <a:solidFill>
                  <a:schemeClr val="tx1"/>
                </a:solidFill>
              </a:rPr>
              <a:t>« text2query </a:t>
            </a:r>
            <a:r>
              <a:rPr sz="1400" i="1"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249666249" name=""/>
          <p:cNvSpPr/>
          <p:nvPr/>
        </p:nvSpPr>
        <p:spPr bwMode="auto">
          <a:xfrm rot="5399942" flipH="0" flipV="0">
            <a:off x="4909059" y="1098535"/>
            <a:ext cx="570305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88345279" name=""/>
          <p:cNvSpPr txBox="1"/>
          <p:nvPr/>
        </p:nvSpPr>
        <p:spPr bwMode="auto">
          <a:xfrm flipH="0" flipV="0">
            <a:off x="3598920" y="1579005"/>
            <a:ext cx="3201024" cy="3965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2000" i="1">
                <a:latin typeface="Ubuntu"/>
                <a:ea typeface="Ubuntu"/>
                <a:cs typeface="Ubuntu"/>
              </a:rPr>
              <a:t>« Italian artworks »</a:t>
            </a:r>
            <a:endParaRPr sz="2000" i="1">
              <a:latin typeface="Ubuntu"/>
              <a:cs typeface="Ubuntu"/>
            </a:endParaRPr>
          </a:p>
        </p:txBody>
      </p:sp>
      <p:sp>
        <p:nvSpPr>
          <p:cNvPr id="1319169119" name=""/>
          <p:cNvSpPr/>
          <p:nvPr/>
        </p:nvSpPr>
        <p:spPr bwMode="auto">
          <a:xfrm rot="5399942" flipH="0" flipV="0">
            <a:off x="4909059" y="1972971"/>
            <a:ext cx="570305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66449061" name=""/>
          <p:cNvSpPr/>
          <p:nvPr/>
        </p:nvSpPr>
        <p:spPr bwMode="auto">
          <a:xfrm flipH="0" flipV="0">
            <a:off x="2540601" y="4685855"/>
            <a:ext cx="736983" cy="818595"/>
          </a:xfrm>
          <a:prstGeom prst="foldedCorner">
            <a:avLst>
              <a:gd name="adj" fmla="val 34408"/>
            </a:avLst>
          </a:prstGeom>
          <a:noFill/>
          <a:ln w="28575" cap="flat" cmpd="sng" algn="ctr">
            <a:solidFill>
              <a:schemeClr val="tx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algn="ctr">
              <a:defRPr/>
            </a:pPr>
            <a:r>
              <a:rPr sz="1200" b="1">
                <a:solidFill>
                  <a:schemeClr val="tx1"/>
                </a:solidFill>
              </a:rPr>
              <a:t>SHACL </a:t>
            </a:r>
            <a:endParaRPr sz="1200">
              <a:solidFill>
                <a:schemeClr val="tx1"/>
              </a:solidFill>
            </a:endParaRPr>
          </a:p>
        </p:txBody>
      </p:sp>
      <p:pic>
        <p:nvPicPr>
          <p:cNvPr id="1148871955" name="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 flipH="0" flipV="0">
            <a:off x="2638928" y="5190033"/>
            <a:ext cx="204529" cy="219535"/>
          </a:xfrm>
          <a:prstGeom prst="rect">
            <a:avLst/>
          </a:prstGeom>
        </p:spPr>
      </p:pic>
      <p:sp>
        <p:nvSpPr>
          <p:cNvPr id="238825431" name=""/>
          <p:cNvSpPr txBox="1"/>
          <p:nvPr/>
        </p:nvSpPr>
        <p:spPr bwMode="auto">
          <a:xfrm flipH="0" flipV="0">
            <a:off x="170910" y="4668424"/>
            <a:ext cx="2148995" cy="82332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600"/>
              <a:t>Specification of the graph structure in SHACL</a:t>
            </a:r>
            <a:endParaRPr sz="1600"/>
          </a:p>
        </p:txBody>
      </p:sp>
      <p:cxnSp>
        <p:nvCxnSpPr>
          <p:cNvPr id="239468095" name=""/>
          <p:cNvCxnSpPr/>
          <p:nvPr/>
        </p:nvCxnSpPr>
        <p:spPr bwMode="auto">
          <a:xfrm rot="0" flipH="0" flipV="0">
            <a:off x="3277584" y="5409568"/>
            <a:ext cx="1784471" cy="732304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"/>
            <a:miter lim="800000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699127" name=""/>
          <p:cNvSpPr txBox="1"/>
          <p:nvPr/>
        </p:nvSpPr>
        <p:spPr bwMode="auto">
          <a:xfrm flipH="0" flipV="0">
            <a:off x="2270727" y="5793918"/>
            <a:ext cx="1750245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provides graph structure, labels, tootips, icons, etc.</a:t>
            </a:r>
            <a:endParaRPr sz="1200" i="1"/>
          </a:p>
        </p:txBody>
      </p:sp>
      <p:cxnSp>
        <p:nvCxnSpPr>
          <p:cNvPr id="182366123" name=""/>
          <p:cNvCxnSpPr/>
          <p:nvPr/>
        </p:nvCxnSpPr>
        <p:spPr bwMode="auto">
          <a:xfrm rot="0" flipH="0" flipV="1">
            <a:off x="3362401" y="5023970"/>
            <a:ext cx="896470" cy="0"/>
          </a:xfrm>
          <a:prstGeom prst="line">
            <a:avLst/>
          </a:prstGeom>
          <a:ln w="19049" cap="flat" cmpd="sng" algn="ctr">
            <a:solidFill>
              <a:srgbClr val="000000"/>
            </a:solidFill>
            <a:prstDash val="dash"/>
            <a:miter lim="800000"/>
            <a:tailEnd type="arrow" w="lg" len="lg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283972" name=""/>
          <p:cNvSpPr txBox="1"/>
          <p:nvPr/>
        </p:nvSpPr>
        <p:spPr bwMode="auto">
          <a:xfrm flipH="0" flipV="0">
            <a:off x="8568630" y="1925120"/>
            <a:ext cx="10775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600" i="1">
                <a:latin typeface="Ubuntu"/>
                <a:ea typeface="Ubuntu"/>
                <a:cs typeface="Ubuntu"/>
              </a:rPr>
              <a:t>« Italy ? »</a:t>
            </a:r>
            <a:endParaRPr sz="1600" i="1">
              <a:latin typeface="Ubuntu"/>
              <a:cs typeface="Ubuntu"/>
            </a:endParaRPr>
          </a:p>
        </p:txBody>
      </p:sp>
      <p:sp>
        <p:nvSpPr>
          <p:cNvPr id="1044296746" name=""/>
          <p:cNvSpPr txBox="1"/>
          <p:nvPr/>
        </p:nvSpPr>
        <p:spPr bwMode="auto">
          <a:xfrm flipH="0" flipV="0">
            <a:off x="9330788" y="2573450"/>
            <a:ext cx="2790988" cy="24419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fr-FR" sz="1000" b="0" i="1" u="none" strike="noStrike" cap="none" spc="0">
                <a:solidFill>
                  <a:schemeClr val="tx1"/>
                </a:solidFill>
                <a:latin typeface="Consolas"/>
                <a:ea typeface="Consolas"/>
                <a:cs typeface="Consolas"/>
              </a:rPr>
              <a:t>&lt;http://dbpedia.org/resource/Italy&gt;</a:t>
            </a:r>
            <a:endParaRPr sz="1000" i="1">
              <a:latin typeface="Consolas"/>
              <a:cs typeface="Consolas"/>
            </a:endParaRPr>
          </a:p>
        </p:txBody>
      </p:sp>
      <p:sp>
        <p:nvSpPr>
          <p:cNvPr id="1081406935" name=""/>
          <p:cNvSpPr txBox="1"/>
          <p:nvPr/>
        </p:nvSpPr>
        <p:spPr bwMode="auto">
          <a:xfrm flipH="0" flipV="0">
            <a:off x="2644874" y="3980401"/>
            <a:ext cx="1775444" cy="64044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r">
              <a:defRPr/>
            </a:pPr>
            <a:r>
              <a:rPr sz="1200" i="1"/>
              <a:t>provides graph structure, labels, constraints</a:t>
            </a:r>
            <a:endParaRPr sz="1200" i="1"/>
          </a:p>
        </p:txBody>
      </p:sp>
      <p:sp>
        <p:nvSpPr>
          <p:cNvPr id="683999835" name=""/>
          <p:cNvSpPr/>
          <p:nvPr/>
        </p:nvSpPr>
        <p:spPr bwMode="auto">
          <a:xfrm rot="0" flipH="0" flipV="0">
            <a:off x="9646164" y="795291"/>
            <a:ext cx="1535096" cy="1171065"/>
          </a:xfrm>
          <a:prstGeom prst="clou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ctr">
              <a:defRPr/>
            </a:pPr>
            <a:r>
              <a:rPr sz="1400">
                <a:solidFill>
                  <a:schemeClr val="tx1"/>
                </a:solidFill>
              </a:rPr>
              <a:t>Remote endpoint</a:t>
            </a:r>
            <a:endParaRPr sz="1400">
              <a:solidFill>
                <a:schemeClr val="tx1"/>
              </a:solidFill>
            </a:endParaRPr>
          </a:p>
        </p:txBody>
      </p:sp>
      <p:sp>
        <p:nvSpPr>
          <p:cNvPr id="1398761924" name=""/>
          <p:cNvSpPr/>
          <p:nvPr/>
        </p:nvSpPr>
        <p:spPr bwMode="auto">
          <a:xfrm rot="19310304" flipH="0" flipV="0">
            <a:off x="8609029" y="2219832"/>
            <a:ext cx="1655052" cy="262993"/>
          </a:xfrm>
          <a:prstGeom prst="rightArrow">
            <a:avLst>
              <a:gd name="adj1" fmla="val 3549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315733453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5933305" y="3658575"/>
            <a:ext cx="820280" cy="820280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715072076" name=""/>
          <p:cNvSpPr/>
          <p:nvPr/>
        </p:nvSpPr>
        <p:spPr bwMode="auto">
          <a:xfrm rot="16199969" flipH="0" flipV="0">
            <a:off x="6152434" y="4302382"/>
            <a:ext cx="382020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45835073" name="Rectangle : avec coin rogné 12"/>
          <p:cNvSpPr/>
          <p:nvPr/>
        </p:nvSpPr>
        <p:spPr bwMode="auto">
          <a:xfrm rot="20850896" flipH="0" flipV="0">
            <a:off x="6676768" y="4031839"/>
            <a:ext cx="1458086" cy="651448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/>
                </a:solidFill>
              </a:rPr>
              <a:t>Query with entity labels (« Italy »), but no URI</a:t>
            </a:r>
            <a:r>
              <a:rPr sz="1100">
                <a:solidFill>
                  <a:schemeClr val="tx1"/>
                </a:solidFill>
              </a:rPr>
              <a:t>s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1262162407" name=""/>
          <p:cNvSpPr/>
          <p:nvPr/>
        </p:nvSpPr>
        <p:spPr bwMode="auto">
          <a:xfrm rot="0" flipH="0" flipV="0">
            <a:off x="6898480" y="2506933"/>
            <a:ext cx="2151402" cy="8429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rgbClr val="0D0D0D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/>
          <a:p>
            <a:pPr algn="l">
              <a:defRPr/>
            </a:pPr>
            <a:r>
              <a:rPr>
                <a:solidFill>
                  <a:schemeClr val="tx1"/>
                </a:solidFill>
              </a:rPr>
              <a:t>Sparnatural services </a:t>
            </a:r>
            <a:r>
              <a:rPr>
                <a:solidFill>
                  <a:schemeClr val="tx1"/>
                </a:solidFill>
              </a:rPr>
              <a:t>API</a:t>
            </a:r>
            <a:endParaRPr>
              <a:solidFill>
                <a:schemeClr val="tx1"/>
              </a:solidFill>
            </a:endParaRPr>
          </a:p>
          <a:p>
            <a:pPr algn="l">
              <a:defRPr/>
            </a:pPr>
            <a:r>
              <a:rPr sz="1400" i="1">
                <a:solidFill>
                  <a:schemeClr val="tx1"/>
                </a:solidFill>
              </a:rPr>
              <a:t>« reconcile </a:t>
            </a:r>
            <a:r>
              <a:rPr sz="1400" i="1">
                <a:solidFill>
                  <a:schemeClr val="tx1"/>
                </a:solidFill>
              </a:rPr>
              <a:t>»</a:t>
            </a:r>
            <a:endParaRPr>
              <a:solidFill>
                <a:schemeClr val="tx1"/>
              </a:solidFill>
            </a:endParaRPr>
          </a:p>
        </p:txBody>
      </p:sp>
      <p:sp>
        <p:nvSpPr>
          <p:cNvPr id="1323468791" name="Rectangle : avec coin rogné 12"/>
          <p:cNvSpPr/>
          <p:nvPr/>
        </p:nvSpPr>
        <p:spPr bwMode="auto">
          <a:xfrm rot="20850896" flipH="0" flipV="0">
            <a:off x="7839587" y="1474999"/>
            <a:ext cx="1458086" cy="465845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/>
                </a:solidFill>
              </a:rPr>
              <a:t>Lookup SPARQL query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204956467" name=""/>
          <p:cNvSpPr/>
          <p:nvPr/>
        </p:nvSpPr>
        <p:spPr bwMode="auto">
          <a:xfrm rot="8523032" flipH="0" flipV="0">
            <a:off x="8852771" y="2280945"/>
            <a:ext cx="1655050" cy="262992"/>
          </a:xfrm>
          <a:prstGeom prst="rightArrow">
            <a:avLst>
              <a:gd name="adj1" fmla="val 3549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125552189" name="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 flipH="0" flipV="0">
            <a:off x="8173870" y="3693620"/>
            <a:ext cx="820279" cy="820279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397521846" name=""/>
          <p:cNvSpPr/>
          <p:nvPr/>
        </p:nvSpPr>
        <p:spPr bwMode="auto">
          <a:xfrm rot="5399976" flipH="0" flipV="0">
            <a:off x="8296222" y="3229897"/>
            <a:ext cx="468542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91042187" name="Rectangle : avec coin rogné 12"/>
          <p:cNvSpPr/>
          <p:nvPr/>
        </p:nvSpPr>
        <p:spPr bwMode="auto">
          <a:xfrm rot="20850896" flipH="0" flipV="0">
            <a:off x="8926559" y="3821733"/>
            <a:ext cx="1458086" cy="465845"/>
          </a:xfrm>
          <a:prstGeom prst="snip1Rect">
            <a:avLst>
              <a:gd name="adj" fmla="val 11023"/>
            </a:avLst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>
              <a:defRPr/>
            </a:pPr>
            <a:r>
              <a:rPr sz="1100">
                <a:solidFill>
                  <a:schemeClr val="tx1"/>
                </a:solidFill>
              </a:rPr>
              <a:t>Query including entity URIs</a:t>
            </a:r>
            <a:endParaRPr sz="1100">
              <a:solidFill>
                <a:schemeClr val="tx1"/>
              </a:solidFill>
            </a:endParaRPr>
          </a:p>
        </p:txBody>
      </p:sp>
      <p:sp>
        <p:nvSpPr>
          <p:cNvPr id="2110565431" name=""/>
          <p:cNvSpPr/>
          <p:nvPr/>
        </p:nvSpPr>
        <p:spPr bwMode="auto">
          <a:xfrm rot="18945009" flipH="0" flipV="0">
            <a:off x="6504019" y="3222405"/>
            <a:ext cx="628652" cy="575577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accent2">
                <a:lumMod val="74901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01180148" name=""/>
          <p:cNvSpPr/>
          <p:nvPr/>
        </p:nvSpPr>
        <p:spPr bwMode="auto">
          <a:xfrm rot="0" flipH="0" flipV="0">
            <a:off x="1115947" y="4103759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1</a:t>
            </a:r>
            <a:endParaRPr/>
          </a:p>
        </p:txBody>
      </p:sp>
      <p:sp>
        <p:nvSpPr>
          <p:cNvPr id="1471130009" name=""/>
          <p:cNvSpPr/>
          <p:nvPr/>
        </p:nvSpPr>
        <p:spPr bwMode="auto">
          <a:xfrm rot="0" flipH="0" flipV="0">
            <a:off x="3733010" y="493609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2</a:t>
            </a:r>
            <a:endParaRPr/>
          </a:p>
        </p:txBody>
      </p:sp>
      <p:sp>
        <p:nvSpPr>
          <p:cNvPr id="1607346981" name=""/>
          <p:cNvSpPr/>
          <p:nvPr/>
        </p:nvSpPr>
        <p:spPr bwMode="auto">
          <a:xfrm rot="0" flipH="0" flipV="0">
            <a:off x="3658275" y="4705700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4</a:t>
            </a:r>
            <a:endParaRPr/>
          </a:p>
        </p:txBody>
      </p:sp>
      <p:sp>
        <p:nvSpPr>
          <p:cNvPr id="429619726" name=""/>
          <p:cNvSpPr/>
          <p:nvPr/>
        </p:nvSpPr>
        <p:spPr bwMode="auto">
          <a:xfrm rot="0" flipH="0" flipV="0">
            <a:off x="3698194" y="2695549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3</a:t>
            </a:r>
            <a:endParaRPr/>
          </a:p>
        </p:txBody>
      </p:sp>
      <p:sp>
        <p:nvSpPr>
          <p:cNvPr id="334663816" name=""/>
          <p:cNvSpPr/>
          <p:nvPr/>
        </p:nvSpPr>
        <p:spPr bwMode="auto">
          <a:xfrm rot="0" flipH="0" flipV="0">
            <a:off x="8475257" y="2683249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5</a:t>
            </a:r>
            <a:endParaRPr/>
          </a:p>
        </p:txBody>
      </p:sp>
      <p:sp>
        <p:nvSpPr>
          <p:cNvPr id="479827111" name=""/>
          <p:cNvSpPr/>
          <p:nvPr/>
        </p:nvSpPr>
        <p:spPr bwMode="auto">
          <a:xfrm rot="0" flipH="0" flipV="0">
            <a:off x="9552414" y="5887347"/>
            <a:ext cx="471624" cy="462377"/>
          </a:xfrm>
          <a:prstGeom prst="octagon">
            <a:avLst>
              <a:gd name="adj" fmla="val 29289"/>
            </a:avLst>
          </a:prstGeom>
          <a:solidFill>
            <a:schemeClr val="accent4">
              <a:lumMod val="60000"/>
              <a:lumOff val="40000"/>
            </a:schemeClr>
          </a:solidFill>
          <a:ln w="12699" cap="flat" cmpd="sng" algn="ctr">
            <a:solidFill>
              <a:schemeClr val="accent4">
                <a:lumMod val="50196"/>
              </a:schemeClr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lIns="18000" tIns="18000" rIns="18000" bIns="18000" numCol="1" spcCol="0" rtlCol="0" fromWordArt="0" anchor="t" anchorCtr="0" forceAA="0" upright="0" compatLnSpc="0"/>
          <a:p>
            <a:pPr algn="ctr">
              <a:defRPr/>
            </a:pPr>
            <a:r>
              <a:rPr b="1">
                <a:solidFill>
                  <a:schemeClr val="tx1"/>
                </a:solidFill>
              </a:rPr>
              <a:t>6</a:t>
            </a:r>
            <a:endParaRPr/>
          </a:p>
        </p:txBody>
      </p:sp>
      <p:pic>
        <p:nvPicPr>
          <p:cNvPr id="1323558974" name="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 flipH="0" flipV="0">
            <a:off x="4255487" y="3970375"/>
            <a:ext cx="2232895" cy="221941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</cp:revision>
  <dcterms:created xsi:type="dcterms:W3CDTF">2012-12-03T06:56:55Z</dcterms:created>
  <dcterms:modified xsi:type="dcterms:W3CDTF">2025-08-27T15:37:43Z</dcterms:modified>
</cp:coreProperties>
</file>