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3"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 Lohokare" initials="JL" lastIdx="1" clrIdx="0">
    <p:extLst>
      <p:ext uri="{19B8F6BF-5375-455C-9EA6-DF929625EA0E}">
        <p15:presenceInfo xmlns:p15="http://schemas.microsoft.com/office/powerpoint/2012/main" userId="a42b03854067a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B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p:restoredTop sz="94689"/>
  </p:normalViewPr>
  <p:slideViewPr>
    <p:cSldViewPr snapToGrid="0" snapToObjects="1">
      <p:cViewPr varScale="1">
        <p:scale>
          <a:sx n="128" d="100"/>
          <a:sy n="128"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29E61-442C-364B-BD8A-657B363A9A93}" type="datetimeFigureOut">
              <a:rPr lang="en-US" smtClean="0"/>
              <a:t>9/30/19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E2B31-840C-A64F-80C1-2A3803809F08}" type="slidenum">
              <a:rPr lang="en-US" smtClean="0"/>
              <a:t>‹#›</a:t>
            </a:fld>
            <a:endParaRPr lang="en-US"/>
          </a:p>
        </p:txBody>
      </p:sp>
    </p:spTree>
    <p:extLst>
      <p:ext uri="{BB962C8B-B14F-4D97-AF65-F5344CB8AC3E}">
        <p14:creationId xmlns:p14="http://schemas.microsoft.com/office/powerpoint/2010/main" val="198800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6A6E-F8D4-C642-9431-A86C3A5B9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BDD47B-7585-DF46-A32A-17777847A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54359-2C05-5345-A663-6D417E3BD3E2}"/>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A0E68B3A-DA92-7F40-93A6-C088BC20C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049EE-087D-1944-99D5-335CFE18BEA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98064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3792-0501-4B40-8B5F-F58EDFED8A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2E113-FFBE-3446-98F7-1462EE9FC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26AD6-3088-654D-95AD-E667AA2F772A}"/>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176ACDE3-1CBF-EB4D-BFC5-DA27A0EE2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2173B-E98A-F644-B405-57842D53E20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22660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6A6B6-8DC0-1C4F-857E-DBD70E104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AE29A-5F6A-6A4B-AA7D-54F981F6A9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81443-BFC0-CC49-BEA0-5749795F8211}"/>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500F2D59-E7AC-A542-8E4E-F52272271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AD56B7-705A-EA47-8F75-CEF000F5ABE9}"/>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429033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F891-69D9-064F-9A9F-B66CADCE1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1BC-FAD0-2B4F-AB72-3626BF6D1D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14C8A-F353-A649-B0A2-40172A991590}"/>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3ACA821F-A587-294E-ADB9-D5F7C4657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0ABF8-F3D1-314E-95C4-A00888B1DB7A}"/>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273680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CCE7-5036-4541-BF7C-B2F16893E3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A5F121-4C93-2C42-9670-E01560DBD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9169F5-6A01-9E48-B5B1-D444BDA9E488}"/>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1453F920-DCDC-B145-BCCD-91AE7086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8D27B-1F87-E849-BDC1-23F8355B719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47076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6F6-2E64-FC45-87BC-9D99521ED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06E5E-55F8-5C49-AD14-5F4DFAE3F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2141F2-8FAF-9941-8AB6-E341910B8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740CFE-729E-9D42-8CDE-F040A2B1A976}"/>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6" name="Footer Placeholder 5">
            <a:extLst>
              <a:ext uri="{FF2B5EF4-FFF2-40B4-BE49-F238E27FC236}">
                <a16:creationId xmlns:a16="http://schemas.microsoft.com/office/drawing/2014/main" id="{DDE3F9B3-2FF2-B54C-9B67-E814F293E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536C-EF8E-0C40-80A9-86B5317E06BF}"/>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23424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F91E-C001-CD40-B710-D5838285F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A2241-D7D6-FC43-9865-DD58A616B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A404F-B309-0E43-96ED-BA55A4FE20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CB929-DBBA-0C48-9862-2775759C1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58C02-A7F5-C541-8C25-A71BC90D5A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72819-2931-9A47-8F4F-9402B14FE8C7}"/>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8" name="Footer Placeholder 7">
            <a:extLst>
              <a:ext uri="{FF2B5EF4-FFF2-40B4-BE49-F238E27FC236}">
                <a16:creationId xmlns:a16="http://schemas.microsoft.com/office/drawing/2014/main" id="{C80C77A2-61F5-2049-A887-5AD6DF5436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36471-4B72-B64B-B488-63DE8E39FD2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1525859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8D92-5203-664B-BB44-2A86887369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D09CA3-2B54-7648-B9EC-3C03180AD380}"/>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4" name="Footer Placeholder 3">
            <a:extLst>
              <a:ext uri="{FF2B5EF4-FFF2-40B4-BE49-F238E27FC236}">
                <a16:creationId xmlns:a16="http://schemas.microsoft.com/office/drawing/2014/main" id="{A2658BE2-6CCD-D64A-B080-C6DC9EFBBC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E4580-A01E-7448-8D91-0D79B96AA7A8}"/>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92146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077C7-44A3-2448-A228-FBC5C92E1075}"/>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3" name="Footer Placeholder 2">
            <a:extLst>
              <a:ext uri="{FF2B5EF4-FFF2-40B4-BE49-F238E27FC236}">
                <a16:creationId xmlns:a16="http://schemas.microsoft.com/office/drawing/2014/main" id="{24DE18F3-9A6C-5E48-B1C0-120E3E33A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D952C-6623-F24D-82B4-B031D5D6A932}"/>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3398931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6FDC-15B6-0C4E-97C4-C440D6E92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F79AF4-B2E7-9043-BAF2-133C50C65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2BE8C3-BACF-BB43-A5A4-16B30AA90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CEFC7-9D9C-D744-8522-CFA0C7C3651B}"/>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6" name="Footer Placeholder 5">
            <a:extLst>
              <a:ext uri="{FF2B5EF4-FFF2-40B4-BE49-F238E27FC236}">
                <a16:creationId xmlns:a16="http://schemas.microsoft.com/office/drawing/2014/main" id="{17866011-3873-5346-B308-A84DF8FC1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EEBA8-3622-DF4B-B0F3-A3E55C398101}"/>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347561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3ED-3979-D847-B356-1679ABB2B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26527F-F036-D747-BAAB-2B7D20E39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74310D-84A1-BE45-B701-A6BC69AA8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3531F-BB40-1B45-A028-A87AFC84ACD1}"/>
              </a:ext>
            </a:extLst>
          </p:cNvPr>
          <p:cNvSpPr>
            <a:spLocks noGrp="1"/>
          </p:cNvSpPr>
          <p:nvPr>
            <p:ph type="dt" sz="half" idx="10"/>
          </p:nvPr>
        </p:nvSpPr>
        <p:spPr/>
        <p:txBody>
          <a:bodyPr/>
          <a:lstStyle/>
          <a:p>
            <a:fld id="{6852336D-2EF9-3C4F-9349-291695B56EF5}" type="datetimeFigureOut">
              <a:rPr lang="en-US" smtClean="0"/>
              <a:t>9/30/19</a:t>
            </a:fld>
            <a:endParaRPr lang="en-US"/>
          </a:p>
        </p:txBody>
      </p:sp>
      <p:sp>
        <p:nvSpPr>
          <p:cNvPr id="6" name="Footer Placeholder 5">
            <a:extLst>
              <a:ext uri="{FF2B5EF4-FFF2-40B4-BE49-F238E27FC236}">
                <a16:creationId xmlns:a16="http://schemas.microsoft.com/office/drawing/2014/main" id="{852E4A11-9128-E748-A4F0-685D5E5B4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8F160-7AE5-4448-A61E-FAE977AF0C1B}"/>
              </a:ext>
            </a:extLst>
          </p:cNvPr>
          <p:cNvSpPr>
            <a:spLocks noGrp="1"/>
          </p:cNvSpPr>
          <p:nvPr>
            <p:ph type="sldNum" sz="quarter" idx="12"/>
          </p:nvPr>
        </p:nvSpPr>
        <p:spPr/>
        <p:txBody>
          <a:bodyPr/>
          <a:lstStyle/>
          <a:p>
            <a:fld id="{EB89B4C0-8CDB-714B-945F-2613A773BC0A}" type="slidenum">
              <a:rPr lang="en-US" smtClean="0"/>
              <a:t>‹#›</a:t>
            </a:fld>
            <a:endParaRPr lang="en-US"/>
          </a:p>
        </p:txBody>
      </p:sp>
    </p:spTree>
    <p:extLst>
      <p:ext uri="{BB962C8B-B14F-4D97-AF65-F5344CB8AC3E}">
        <p14:creationId xmlns:p14="http://schemas.microsoft.com/office/powerpoint/2010/main" val="265598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A556E-047A-A849-AB0E-B1C1B97EB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BADD14-AB37-E446-9953-B02650102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2B5FF-9499-3444-9AD6-A9244635CB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2336D-2EF9-3C4F-9349-291695B56EF5}" type="datetimeFigureOut">
              <a:rPr lang="en-US" smtClean="0"/>
              <a:t>9/30/19</a:t>
            </a:fld>
            <a:endParaRPr lang="en-US"/>
          </a:p>
        </p:txBody>
      </p:sp>
      <p:sp>
        <p:nvSpPr>
          <p:cNvPr id="5" name="Footer Placeholder 4">
            <a:extLst>
              <a:ext uri="{FF2B5EF4-FFF2-40B4-BE49-F238E27FC236}">
                <a16:creationId xmlns:a16="http://schemas.microsoft.com/office/drawing/2014/main" id="{01FB9754-F728-A44F-9C84-378B2C0E1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3B1862-D2A2-2C4D-A5BF-698B939E0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9B4C0-8CDB-714B-945F-2613A773BC0A}" type="slidenum">
              <a:rPr lang="en-US" smtClean="0"/>
              <a:t>‹#›</a:t>
            </a:fld>
            <a:endParaRPr lang="en-US"/>
          </a:p>
        </p:txBody>
      </p:sp>
    </p:spTree>
    <p:extLst>
      <p:ext uri="{BB962C8B-B14F-4D97-AF65-F5344CB8AC3E}">
        <p14:creationId xmlns:p14="http://schemas.microsoft.com/office/powerpoint/2010/main" val="4081070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68AAD6BA-7136-1B4C-8A6E-1AE823DE11E6}"/>
              </a:ext>
            </a:extLst>
          </p:cNvPr>
          <p:cNvPicPr>
            <a:picLocks noChangeAspect="1"/>
          </p:cNvPicPr>
          <p:nvPr/>
        </p:nvPicPr>
        <p:blipFill>
          <a:blip r:embed="rId3"/>
          <a:stretch>
            <a:fillRect/>
          </a:stretch>
        </p:blipFill>
        <p:spPr>
          <a:xfrm>
            <a:off x="5354622" y="1632627"/>
            <a:ext cx="1482756" cy="1977008"/>
          </a:xfrm>
          <a:prstGeom prst="rect">
            <a:avLst/>
          </a:prstGeom>
        </p:spPr>
      </p:pic>
      <p:sp>
        <p:nvSpPr>
          <p:cNvPr id="5" name="TextBox 4">
            <a:extLst>
              <a:ext uri="{FF2B5EF4-FFF2-40B4-BE49-F238E27FC236}">
                <a16:creationId xmlns:a16="http://schemas.microsoft.com/office/drawing/2014/main" id="{2C6912D1-DF58-614F-A6A6-550145676667}"/>
              </a:ext>
            </a:extLst>
          </p:cNvPr>
          <p:cNvSpPr txBox="1"/>
          <p:nvPr/>
        </p:nvSpPr>
        <p:spPr>
          <a:xfrm>
            <a:off x="3265834" y="3609635"/>
            <a:ext cx="5660332" cy="1015663"/>
          </a:xfrm>
          <a:prstGeom prst="rect">
            <a:avLst/>
          </a:prstGeom>
          <a:noFill/>
        </p:spPr>
        <p:txBody>
          <a:bodyPr wrap="none" rtlCol="0">
            <a:spAutoFit/>
          </a:bodyPr>
          <a:lstStyle/>
          <a:p>
            <a:r>
              <a:rPr lang="en-US" sz="6000" dirty="0">
                <a:solidFill>
                  <a:schemeClr val="bg1"/>
                </a:solidFill>
              </a:rPr>
              <a:t>Sparrow Platform</a:t>
            </a:r>
          </a:p>
        </p:txBody>
      </p:sp>
      <p:sp>
        <p:nvSpPr>
          <p:cNvPr id="3" name="TextBox 2">
            <a:extLst>
              <a:ext uri="{FF2B5EF4-FFF2-40B4-BE49-F238E27FC236}">
                <a16:creationId xmlns:a16="http://schemas.microsoft.com/office/drawing/2014/main" id="{FEA1223C-452C-5A43-820D-4DAFA256D109}"/>
              </a:ext>
            </a:extLst>
          </p:cNvPr>
          <p:cNvSpPr txBox="1"/>
          <p:nvPr/>
        </p:nvSpPr>
        <p:spPr>
          <a:xfrm>
            <a:off x="5090212" y="4625298"/>
            <a:ext cx="2011576" cy="369332"/>
          </a:xfrm>
          <a:prstGeom prst="rect">
            <a:avLst/>
          </a:prstGeom>
          <a:noFill/>
        </p:spPr>
        <p:txBody>
          <a:bodyPr wrap="none" rtlCol="0">
            <a:spAutoFit/>
          </a:bodyPr>
          <a:lstStyle/>
          <a:p>
            <a:r>
              <a:rPr lang="en-US" dirty="0">
                <a:solidFill>
                  <a:schemeClr val="bg1"/>
                </a:solidFill>
              </a:rPr>
              <a:t>Quick walk-through</a:t>
            </a:r>
          </a:p>
        </p:txBody>
      </p:sp>
    </p:spTree>
    <p:extLst>
      <p:ext uri="{BB962C8B-B14F-4D97-AF65-F5344CB8AC3E}">
        <p14:creationId xmlns:p14="http://schemas.microsoft.com/office/powerpoint/2010/main" val="387143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892712" y="1013115"/>
            <a:ext cx="1426929" cy="477054"/>
          </a:xfrm>
          <a:prstGeom prst="rect">
            <a:avLst/>
          </a:prstGeom>
          <a:noFill/>
        </p:spPr>
        <p:txBody>
          <a:bodyPr wrap="none" rtlCol="0">
            <a:spAutoFit/>
          </a:bodyPr>
          <a:lstStyle/>
          <a:p>
            <a:r>
              <a:rPr lang="en-US" sz="2500" dirty="0">
                <a:solidFill>
                  <a:srgbClr val="002060"/>
                </a:solidFill>
              </a:rPr>
              <a:t>Summary</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248368" y="1490169"/>
            <a:ext cx="9337455" cy="3970318"/>
          </a:xfrm>
          <a:prstGeom prst="rect">
            <a:avLst/>
          </a:prstGeom>
          <a:noFill/>
        </p:spPr>
        <p:txBody>
          <a:bodyPr wrap="square" rtlCol="0">
            <a:spAutoFit/>
          </a:bodyPr>
          <a:lstStyle/>
          <a:p>
            <a:r>
              <a:rPr lang="en-US" dirty="0"/>
              <a:t>Sparrow platform is an open-source AI enabled ecosystem for medical and psychological preparedness, well being, and recovery.</a:t>
            </a:r>
          </a:p>
          <a:p>
            <a:endParaRPr lang="en-US" dirty="0"/>
          </a:p>
          <a:p>
            <a:r>
              <a:rPr lang="en-US" dirty="0"/>
              <a:t>What sparrow does comes in 2 parts -</a:t>
            </a:r>
          </a:p>
          <a:p>
            <a:r>
              <a:rPr lang="en-US" dirty="0"/>
              <a:t>First it connects disaster victims directly to medical experts and first responders across the world.</a:t>
            </a:r>
          </a:p>
          <a:p>
            <a:r>
              <a:rPr lang="en-US" dirty="0"/>
              <a:t>Secondly it brings disaster management applications, information sources, alerts/updates, medical AI, CBT bots, emergency services like 911, 100, or all these siloed systems and apps into one place through a conversational interface.</a:t>
            </a:r>
          </a:p>
          <a:p>
            <a:endParaRPr lang="en-US" dirty="0"/>
          </a:p>
          <a:p>
            <a:r>
              <a:rPr lang="en-US" dirty="0"/>
              <a:t>The way sparrow achieves this is the key innovation - Sparrow is a conversational AI like Alexa, accessible through any existing apps / services like SMS, voice calls, chat apps like WhatsApp, messenger, etc.</a:t>
            </a:r>
          </a:p>
          <a:p>
            <a:r>
              <a:rPr lang="en-US" dirty="0"/>
              <a:t>Sparrow leverages IoT and edge computing to create mesh networks, ensuring all sparrow features are accessible even without traditional networks.</a:t>
            </a:r>
          </a:p>
        </p:txBody>
      </p:sp>
    </p:spTree>
    <p:extLst>
      <p:ext uri="{BB962C8B-B14F-4D97-AF65-F5344CB8AC3E}">
        <p14:creationId xmlns:p14="http://schemas.microsoft.com/office/powerpoint/2010/main" val="371086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2489464" cy="369332"/>
          </a:xfrm>
          <a:prstGeom prst="rect">
            <a:avLst/>
          </a:prstGeom>
          <a:noFill/>
        </p:spPr>
        <p:txBody>
          <a:bodyPr wrap="none" rtlCol="0">
            <a:spAutoFit/>
          </a:bodyPr>
          <a:lstStyle/>
          <a:p>
            <a:r>
              <a:rPr lang="en-US" dirty="0"/>
              <a:t>What does Sparrow do? </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861774"/>
          </a:xfrm>
          <a:prstGeom prst="rect">
            <a:avLst/>
          </a:prstGeom>
          <a:noFill/>
        </p:spPr>
        <p:txBody>
          <a:bodyPr wrap="square" rtlCol="0">
            <a:spAutoFit/>
          </a:bodyPr>
          <a:lstStyle/>
          <a:p>
            <a:pPr marL="342900" indent="-342900">
              <a:buAutoNum type="arabicPeriod"/>
            </a:pPr>
            <a:r>
              <a:rPr lang="en-US" sz="2500" dirty="0">
                <a:solidFill>
                  <a:srgbClr val="002060"/>
                </a:solidFill>
              </a:rPr>
              <a:t>Sparrow connects disaster victims and first responders to doctors around the world.</a:t>
            </a:r>
          </a:p>
        </p:txBody>
      </p:sp>
      <p:sp>
        <p:nvSpPr>
          <p:cNvPr id="11" name="TextBox 10">
            <a:extLst>
              <a:ext uri="{FF2B5EF4-FFF2-40B4-BE49-F238E27FC236}">
                <a16:creationId xmlns:a16="http://schemas.microsoft.com/office/drawing/2014/main" id="{42641433-4E32-D644-8545-380B3FCE95BC}"/>
              </a:ext>
            </a:extLst>
          </p:cNvPr>
          <p:cNvSpPr txBox="1"/>
          <p:nvPr/>
        </p:nvSpPr>
        <p:spPr>
          <a:xfrm>
            <a:off x="1313750" y="3151090"/>
            <a:ext cx="9564499" cy="477054"/>
          </a:xfrm>
          <a:prstGeom prst="rect">
            <a:avLst/>
          </a:prstGeom>
          <a:noFill/>
        </p:spPr>
        <p:txBody>
          <a:bodyPr wrap="square" rtlCol="0">
            <a:spAutoFit/>
          </a:bodyPr>
          <a:lstStyle/>
          <a:p>
            <a:r>
              <a:rPr lang="en-US" sz="2500" dirty="0">
                <a:solidFill>
                  <a:srgbClr val="002060"/>
                </a:solidFill>
              </a:rPr>
              <a:t>2. Sparrow ensures Information and Applications are always accessible </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4" y="2496282"/>
            <a:ext cx="9337455" cy="646331"/>
          </a:xfrm>
          <a:prstGeom prst="rect">
            <a:avLst/>
          </a:prstGeom>
          <a:noFill/>
        </p:spPr>
        <p:txBody>
          <a:bodyPr wrap="square" rtlCol="0">
            <a:spAutoFit/>
          </a:bodyPr>
          <a:lstStyle/>
          <a:p>
            <a:r>
              <a:rPr lang="en-US" dirty="0"/>
              <a:t>Imagine Uber like system where doctors / medical experts can signup and get connected directly with those in need of medical help</a:t>
            </a:r>
          </a:p>
        </p:txBody>
      </p:sp>
      <p:sp>
        <p:nvSpPr>
          <p:cNvPr id="13" name="TextBox 12">
            <a:extLst>
              <a:ext uri="{FF2B5EF4-FFF2-40B4-BE49-F238E27FC236}">
                <a16:creationId xmlns:a16="http://schemas.microsoft.com/office/drawing/2014/main" id="{39626595-E10D-3643-86BD-FB295FAE0A25}"/>
              </a:ext>
            </a:extLst>
          </p:cNvPr>
          <p:cNvSpPr txBox="1"/>
          <p:nvPr/>
        </p:nvSpPr>
        <p:spPr>
          <a:xfrm>
            <a:off x="1654004" y="3709265"/>
            <a:ext cx="9337455" cy="369332"/>
          </a:xfrm>
          <a:prstGeom prst="rect">
            <a:avLst/>
          </a:prstGeom>
          <a:noFill/>
        </p:spPr>
        <p:txBody>
          <a:bodyPr wrap="square" rtlCol="0">
            <a:spAutoFit/>
          </a:bodyPr>
          <a:lstStyle/>
          <a:p>
            <a:r>
              <a:rPr lang="en-US" dirty="0"/>
              <a:t>Like Alexa / Google assistant, but way better </a:t>
            </a:r>
          </a:p>
        </p:txBody>
      </p:sp>
    </p:spTree>
    <p:extLst>
      <p:ext uri="{BB962C8B-B14F-4D97-AF65-F5344CB8AC3E}">
        <p14:creationId xmlns:p14="http://schemas.microsoft.com/office/powerpoint/2010/main" val="101913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3094117" cy="369332"/>
          </a:xfrm>
          <a:prstGeom prst="rect">
            <a:avLst/>
          </a:prstGeom>
          <a:noFill/>
        </p:spPr>
        <p:txBody>
          <a:bodyPr wrap="none" rtlCol="0">
            <a:spAutoFit/>
          </a:bodyPr>
          <a:lstStyle/>
          <a:p>
            <a:r>
              <a:rPr lang="en-US" dirty="0"/>
              <a:t>What’s unique about Sparrow?</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477054"/>
          </a:xfrm>
          <a:prstGeom prst="rect">
            <a:avLst/>
          </a:prstGeom>
          <a:noFill/>
        </p:spPr>
        <p:txBody>
          <a:bodyPr wrap="square" rtlCol="0">
            <a:spAutoFit/>
          </a:bodyPr>
          <a:lstStyle/>
          <a:p>
            <a:pPr marL="342900" indent="-342900">
              <a:buAutoNum type="arabicPeriod"/>
            </a:pPr>
            <a:r>
              <a:rPr lang="en-US" sz="2500" dirty="0">
                <a:solidFill>
                  <a:srgbClr val="002060"/>
                </a:solidFill>
              </a:rPr>
              <a:t>No need to install new applications</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3" y="2109129"/>
            <a:ext cx="9337455" cy="646331"/>
          </a:xfrm>
          <a:prstGeom prst="rect">
            <a:avLst/>
          </a:prstGeom>
          <a:noFill/>
        </p:spPr>
        <p:txBody>
          <a:bodyPr wrap="square" rtlCol="0">
            <a:spAutoFit/>
          </a:bodyPr>
          <a:lstStyle/>
          <a:p>
            <a:r>
              <a:rPr lang="en-US" dirty="0"/>
              <a:t>Sparrow is accessible through any applications users already have – </a:t>
            </a:r>
            <a:r>
              <a:rPr lang="en-US" dirty="0" err="1"/>
              <a:t>Whatsapp</a:t>
            </a:r>
            <a:r>
              <a:rPr lang="en-US" dirty="0"/>
              <a:t>, Messenger, WeChat, Viber, Telegram (and so on)..</a:t>
            </a:r>
          </a:p>
        </p:txBody>
      </p:sp>
      <p:sp>
        <p:nvSpPr>
          <p:cNvPr id="14" name="TextBox 13">
            <a:extLst>
              <a:ext uri="{FF2B5EF4-FFF2-40B4-BE49-F238E27FC236}">
                <a16:creationId xmlns:a16="http://schemas.microsoft.com/office/drawing/2014/main" id="{8EE3E69F-15EF-7449-9E6D-47ABF9F1AAD3}"/>
              </a:ext>
            </a:extLst>
          </p:cNvPr>
          <p:cNvSpPr txBox="1"/>
          <p:nvPr/>
        </p:nvSpPr>
        <p:spPr>
          <a:xfrm>
            <a:off x="1313750" y="2788026"/>
            <a:ext cx="9564499" cy="477054"/>
          </a:xfrm>
          <a:prstGeom prst="rect">
            <a:avLst/>
          </a:prstGeom>
          <a:noFill/>
        </p:spPr>
        <p:txBody>
          <a:bodyPr wrap="square" rtlCol="0">
            <a:spAutoFit/>
          </a:bodyPr>
          <a:lstStyle/>
          <a:p>
            <a:r>
              <a:rPr lang="en-US" sz="2500" dirty="0">
                <a:solidFill>
                  <a:srgbClr val="002060"/>
                </a:solidFill>
              </a:rPr>
              <a:t>2. No network? No worries!</a:t>
            </a:r>
          </a:p>
        </p:txBody>
      </p:sp>
      <p:sp>
        <p:nvSpPr>
          <p:cNvPr id="15" name="TextBox 14">
            <a:extLst>
              <a:ext uri="{FF2B5EF4-FFF2-40B4-BE49-F238E27FC236}">
                <a16:creationId xmlns:a16="http://schemas.microsoft.com/office/drawing/2014/main" id="{26AA0D34-F2B7-9744-A171-E677620A1CC8}"/>
              </a:ext>
            </a:extLst>
          </p:cNvPr>
          <p:cNvSpPr txBox="1"/>
          <p:nvPr/>
        </p:nvSpPr>
        <p:spPr>
          <a:xfrm>
            <a:off x="1654003" y="3224632"/>
            <a:ext cx="9337455" cy="923330"/>
          </a:xfrm>
          <a:prstGeom prst="rect">
            <a:avLst/>
          </a:prstGeom>
          <a:noFill/>
        </p:spPr>
        <p:txBody>
          <a:bodyPr wrap="square" rtlCol="0">
            <a:spAutoFit/>
          </a:bodyPr>
          <a:lstStyle/>
          <a:p>
            <a:r>
              <a:rPr lang="en-US" dirty="0"/>
              <a:t>Sparrow can be accessed without internet through SMS and voice calls. Sparrow works even when you are out of network coverage, or when network is down</a:t>
            </a:r>
          </a:p>
          <a:p>
            <a:endParaRPr lang="en-US" dirty="0"/>
          </a:p>
        </p:txBody>
      </p:sp>
      <p:sp>
        <p:nvSpPr>
          <p:cNvPr id="16" name="TextBox 15">
            <a:extLst>
              <a:ext uri="{FF2B5EF4-FFF2-40B4-BE49-F238E27FC236}">
                <a16:creationId xmlns:a16="http://schemas.microsoft.com/office/drawing/2014/main" id="{C109B634-FEAD-514A-B433-7B37EB5BA3A1}"/>
              </a:ext>
            </a:extLst>
          </p:cNvPr>
          <p:cNvSpPr txBox="1"/>
          <p:nvPr/>
        </p:nvSpPr>
        <p:spPr>
          <a:xfrm>
            <a:off x="1313750" y="3942004"/>
            <a:ext cx="10022945" cy="477054"/>
          </a:xfrm>
          <a:prstGeom prst="rect">
            <a:avLst/>
          </a:prstGeom>
          <a:noFill/>
        </p:spPr>
        <p:txBody>
          <a:bodyPr wrap="square" rtlCol="0">
            <a:spAutoFit/>
          </a:bodyPr>
          <a:lstStyle/>
          <a:p>
            <a:r>
              <a:rPr lang="en-US" sz="2500" dirty="0">
                <a:solidFill>
                  <a:srgbClr val="002060"/>
                </a:solidFill>
              </a:rPr>
              <a:t>3. All applications and platforms accessible through chat app of your choice</a:t>
            </a:r>
          </a:p>
        </p:txBody>
      </p:sp>
      <p:sp>
        <p:nvSpPr>
          <p:cNvPr id="18" name="TextBox 17">
            <a:extLst>
              <a:ext uri="{FF2B5EF4-FFF2-40B4-BE49-F238E27FC236}">
                <a16:creationId xmlns:a16="http://schemas.microsoft.com/office/drawing/2014/main" id="{DC79ABE7-7772-B34C-82AF-43FD1F52F7E1}"/>
              </a:ext>
            </a:extLst>
          </p:cNvPr>
          <p:cNvSpPr txBox="1"/>
          <p:nvPr/>
        </p:nvSpPr>
        <p:spPr>
          <a:xfrm>
            <a:off x="1654003" y="4451624"/>
            <a:ext cx="9337455" cy="1200329"/>
          </a:xfrm>
          <a:prstGeom prst="rect">
            <a:avLst/>
          </a:prstGeom>
          <a:noFill/>
        </p:spPr>
        <p:txBody>
          <a:bodyPr wrap="square" rtlCol="0">
            <a:spAutoFit/>
          </a:bodyPr>
          <a:lstStyle/>
          <a:p>
            <a:r>
              <a:rPr lang="en-US" dirty="0"/>
              <a:t>Alexa makes </a:t>
            </a:r>
            <a:r>
              <a:rPr lang="en-US" dirty="0" err="1"/>
              <a:t>alexa</a:t>
            </a:r>
            <a:r>
              <a:rPr lang="en-US" dirty="0"/>
              <a:t> skills accessible through Echo devices. Sparrow makes Sparrow Applets accessible through world’s any chat app, SMS, Voice calls, etc. </a:t>
            </a:r>
          </a:p>
          <a:p>
            <a:r>
              <a:rPr lang="en-US" dirty="0"/>
              <a:t>And as we said before, Sparrow features (and thus Sparrow Applets) are accessible even without internet.</a:t>
            </a:r>
          </a:p>
        </p:txBody>
      </p:sp>
    </p:spTree>
    <p:extLst>
      <p:ext uri="{BB962C8B-B14F-4D97-AF65-F5344CB8AC3E}">
        <p14:creationId xmlns:p14="http://schemas.microsoft.com/office/powerpoint/2010/main" val="321446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C3A19C5-9323-054C-B3A1-2FA4ED32DF60}"/>
              </a:ext>
            </a:extLst>
          </p:cNvPr>
          <p:cNvPicPr>
            <a:picLocks noChangeAspect="1"/>
          </p:cNvPicPr>
          <p:nvPr/>
        </p:nvPicPr>
        <p:blipFill>
          <a:blip r:embed="rId3"/>
          <a:stretch>
            <a:fillRect/>
          </a:stretch>
        </p:blipFill>
        <p:spPr>
          <a:xfrm>
            <a:off x="121920" y="5740399"/>
            <a:ext cx="696685" cy="928914"/>
          </a:xfrm>
          <a:prstGeom prst="rect">
            <a:avLst/>
          </a:prstGeom>
        </p:spPr>
      </p:pic>
      <p:sp>
        <p:nvSpPr>
          <p:cNvPr id="8" name="Rounded Rectangle 7">
            <a:extLst>
              <a:ext uri="{FF2B5EF4-FFF2-40B4-BE49-F238E27FC236}">
                <a16:creationId xmlns:a16="http://schemas.microsoft.com/office/drawing/2014/main" id="{DD7102C4-329F-F24E-8431-8B19B49C435A}"/>
              </a:ext>
            </a:extLst>
          </p:cNvPr>
          <p:cNvSpPr/>
          <p:nvPr/>
        </p:nvSpPr>
        <p:spPr>
          <a:xfrm>
            <a:off x="631371" y="653144"/>
            <a:ext cx="10929258" cy="536242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745062E-0C6C-6245-BD23-BF59C1D26CE8}"/>
              </a:ext>
            </a:extLst>
          </p:cNvPr>
          <p:cNvSpPr txBox="1"/>
          <p:nvPr/>
        </p:nvSpPr>
        <p:spPr>
          <a:xfrm>
            <a:off x="904447" y="1120837"/>
            <a:ext cx="3676840" cy="369332"/>
          </a:xfrm>
          <a:prstGeom prst="rect">
            <a:avLst/>
          </a:prstGeom>
          <a:noFill/>
        </p:spPr>
        <p:txBody>
          <a:bodyPr wrap="none" rtlCol="0">
            <a:spAutoFit/>
          </a:bodyPr>
          <a:lstStyle/>
          <a:p>
            <a:r>
              <a:rPr lang="en-US" dirty="0"/>
              <a:t>What’s so innovative about Sparrow?</a:t>
            </a:r>
          </a:p>
        </p:txBody>
      </p:sp>
      <p:sp>
        <p:nvSpPr>
          <p:cNvPr id="10" name="TextBox 9">
            <a:extLst>
              <a:ext uri="{FF2B5EF4-FFF2-40B4-BE49-F238E27FC236}">
                <a16:creationId xmlns:a16="http://schemas.microsoft.com/office/drawing/2014/main" id="{02047DF3-0242-CE4D-A7F8-B2C12963E959}"/>
              </a:ext>
            </a:extLst>
          </p:cNvPr>
          <p:cNvSpPr txBox="1"/>
          <p:nvPr/>
        </p:nvSpPr>
        <p:spPr>
          <a:xfrm>
            <a:off x="1313750" y="1632075"/>
            <a:ext cx="9564499" cy="477054"/>
          </a:xfrm>
          <a:prstGeom prst="rect">
            <a:avLst/>
          </a:prstGeom>
          <a:noFill/>
        </p:spPr>
        <p:txBody>
          <a:bodyPr wrap="square" rtlCol="0">
            <a:spAutoFit/>
          </a:bodyPr>
          <a:lstStyle/>
          <a:p>
            <a:pPr marL="342900" indent="-342900">
              <a:buAutoNum type="arabicPeriod"/>
            </a:pPr>
            <a:r>
              <a:rPr lang="en-US" sz="2500" dirty="0">
                <a:solidFill>
                  <a:srgbClr val="002060"/>
                </a:solidFill>
              </a:rPr>
              <a:t>Chatbot interfaces to connect real people</a:t>
            </a:r>
          </a:p>
        </p:txBody>
      </p:sp>
      <p:sp>
        <p:nvSpPr>
          <p:cNvPr id="12" name="TextBox 11">
            <a:extLst>
              <a:ext uri="{FF2B5EF4-FFF2-40B4-BE49-F238E27FC236}">
                <a16:creationId xmlns:a16="http://schemas.microsoft.com/office/drawing/2014/main" id="{FE45BE8C-4EAB-8247-9F1F-C30647B240AF}"/>
              </a:ext>
            </a:extLst>
          </p:cNvPr>
          <p:cNvSpPr txBox="1"/>
          <p:nvPr/>
        </p:nvSpPr>
        <p:spPr>
          <a:xfrm>
            <a:off x="1654004" y="2135666"/>
            <a:ext cx="9855615" cy="923330"/>
          </a:xfrm>
          <a:prstGeom prst="rect">
            <a:avLst/>
          </a:prstGeom>
          <a:noFill/>
        </p:spPr>
        <p:txBody>
          <a:bodyPr wrap="square" rtlCol="0">
            <a:spAutoFit/>
          </a:bodyPr>
          <a:lstStyle/>
          <a:p>
            <a:r>
              <a:rPr lang="en-US" dirty="0"/>
              <a:t>Connecting people using different hardware and applications without asking them to install a new application is tough. We leveraged chatbot interfaces to bridge this gap! We built chatbots interfaces on all chat apps, and people can communicate with each other using these chatbot interfaces.</a:t>
            </a:r>
          </a:p>
        </p:txBody>
      </p:sp>
      <p:sp>
        <p:nvSpPr>
          <p:cNvPr id="14" name="TextBox 13">
            <a:extLst>
              <a:ext uri="{FF2B5EF4-FFF2-40B4-BE49-F238E27FC236}">
                <a16:creationId xmlns:a16="http://schemas.microsoft.com/office/drawing/2014/main" id="{8EE3E69F-15EF-7449-9E6D-47ABF9F1AAD3}"/>
              </a:ext>
            </a:extLst>
          </p:cNvPr>
          <p:cNvSpPr txBox="1"/>
          <p:nvPr/>
        </p:nvSpPr>
        <p:spPr>
          <a:xfrm>
            <a:off x="1313749" y="3037287"/>
            <a:ext cx="9564499" cy="477054"/>
          </a:xfrm>
          <a:prstGeom prst="rect">
            <a:avLst/>
          </a:prstGeom>
          <a:noFill/>
        </p:spPr>
        <p:txBody>
          <a:bodyPr wrap="square" rtlCol="0">
            <a:spAutoFit/>
          </a:bodyPr>
          <a:lstStyle/>
          <a:p>
            <a:r>
              <a:rPr lang="en-US" sz="2500" dirty="0">
                <a:solidFill>
                  <a:srgbClr val="002060"/>
                </a:solidFill>
              </a:rPr>
              <a:t>2. Democratized networks</a:t>
            </a:r>
          </a:p>
        </p:txBody>
      </p:sp>
      <p:sp>
        <p:nvSpPr>
          <p:cNvPr id="15" name="TextBox 14">
            <a:extLst>
              <a:ext uri="{FF2B5EF4-FFF2-40B4-BE49-F238E27FC236}">
                <a16:creationId xmlns:a16="http://schemas.microsoft.com/office/drawing/2014/main" id="{26AA0D34-F2B7-9744-A171-E677620A1CC8}"/>
              </a:ext>
            </a:extLst>
          </p:cNvPr>
          <p:cNvSpPr txBox="1"/>
          <p:nvPr/>
        </p:nvSpPr>
        <p:spPr>
          <a:xfrm>
            <a:off x="1654003" y="3514341"/>
            <a:ext cx="9337455" cy="646331"/>
          </a:xfrm>
          <a:prstGeom prst="rect">
            <a:avLst/>
          </a:prstGeom>
          <a:noFill/>
        </p:spPr>
        <p:txBody>
          <a:bodyPr wrap="square" rtlCol="0">
            <a:spAutoFit/>
          </a:bodyPr>
          <a:lstStyle/>
          <a:p>
            <a:r>
              <a:rPr lang="en-US" dirty="0"/>
              <a:t>What if all smartphones start behaving as network towers to make a world wide democratized network? That’s exactly what Sparrow does!</a:t>
            </a:r>
          </a:p>
        </p:txBody>
      </p:sp>
      <p:sp>
        <p:nvSpPr>
          <p:cNvPr id="16" name="TextBox 15">
            <a:extLst>
              <a:ext uri="{FF2B5EF4-FFF2-40B4-BE49-F238E27FC236}">
                <a16:creationId xmlns:a16="http://schemas.microsoft.com/office/drawing/2014/main" id="{C109B634-FEAD-514A-B433-7B37EB5BA3A1}"/>
              </a:ext>
            </a:extLst>
          </p:cNvPr>
          <p:cNvSpPr txBox="1"/>
          <p:nvPr/>
        </p:nvSpPr>
        <p:spPr>
          <a:xfrm>
            <a:off x="1313749" y="4157095"/>
            <a:ext cx="9564499" cy="477054"/>
          </a:xfrm>
          <a:prstGeom prst="rect">
            <a:avLst/>
          </a:prstGeom>
          <a:noFill/>
        </p:spPr>
        <p:txBody>
          <a:bodyPr wrap="square" rtlCol="0">
            <a:spAutoFit/>
          </a:bodyPr>
          <a:lstStyle/>
          <a:p>
            <a:r>
              <a:rPr lang="en-US" sz="2500" dirty="0">
                <a:solidFill>
                  <a:srgbClr val="002060"/>
                </a:solidFill>
              </a:rPr>
              <a:t>3. Make awesome tech already present out there accessible to all</a:t>
            </a:r>
          </a:p>
        </p:txBody>
      </p:sp>
      <p:sp>
        <p:nvSpPr>
          <p:cNvPr id="17" name="TextBox 16">
            <a:extLst>
              <a:ext uri="{FF2B5EF4-FFF2-40B4-BE49-F238E27FC236}">
                <a16:creationId xmlns:a16="http://schemas.microsoft.com/office/drawing/2014/main" id="{1A97299F-94EC-E349-B4FF-7A226142DF7C}"/>
              </a:ext>
            </a:extLst>
          </p:cNvPr>
          <p:cNvSpPr txBox="1"/>
          <p:nvPr/>
        </p:nvSpPr>
        <p:spPr>
          <a:xfrm>
            <a:off x="1654003" y="4634149"/>
            <a:ext cx="9337455" cy="646331"/>
          </a:xfrm>
          <a:prstGeom prst="rect">
            <a:avLst/>
          </a:prstGeom>
          <a:noFill/>
        </p:spPr>
        <p:txBody>
          <a:bodyPr wrap="square" rtlCol="0">
            <a:spAutoFit/>
          </a:bodyPr>
          <a:lstStyle/>
          <a:p>
            <a:r>
              <a:rPr lang="en-US" dirty="0"/>
              <a:t>Lets be frank – Cutting edge innovative systems (using AI, Blockchain, IoT, </a:t>
            </a:r>
            <a:r>
              <a:rPr lang="en-US" dirty="0" err="1"/>
              <a:t>etc</a:t>
            </a:r>
            <a:r>
              <a:rPr lang="en-US" dirty="0"/>
              <a:t>) already exist out there. Sparrow ensures they are accessible when people need them!</a:t>
            </a:r>
          </a:p>
        </p:txBody>
      </p:sp>
    </p:spTree>
    <p:extLst>
      <p:ext uri="{BB962C8B-B14F-4D97-AF65-F5344CB8AC3E}">
        <p14:creationId xmlns:p14="http://schemas.microsoft.com/office/powerpoint/2010/main" val="722623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475</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Lohokare</dc:creator>
  <cp:lastModifiedBy>Jay Lohokare</cp:lastModifiedBy>
  <cp:revision>64</cp:revision>
  <dcterms:created xsi:type="dcterms:W3CDTF">2019-08-02T17:21:37Z</dcterms:created>
  <dcterms:modified xsi:type="dcterms:W3CDTF">2019-09-30T14:01:48Z</dcterms:modified>
</cp:coreProperties>
</file>