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60"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 Lohokare" initials="JL" lastIdx="1" clrIdx="0">
    <p:extLst>
      <p:ext uri="{19B8F6BF-5375-455C-9EA6-DF929625EA0E}">
        <p15:presenceInfo xmlns:p15="http://schemas.microsoft.com/office/powerpoint/2012/main" userId="a42b03854067a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B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p:restoredTop sz="94689"/>
  </p:normalViewPr>
  <p:slideViewPr>
    <p:cSldViewPr snapToGrid="0" snapToObjects="1">
      <p:cViewPr varScale="1">
        <p:scale>
          <a:sx n="128" d="100"/>
          <a:sy n="128" d="100"/>
        </p:scale>
        <p:origin x="6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29E61-442C-364B-BD8A-657B363A9A93}" type="datetimeFigureOut">
              <a:rPr lang="en-US" smtClean="0"/>
              <a:t>9/30/19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E2B31-840C-A64F-80C1-2A3803809F08}" type="slidenum">
              <a:rPr lang="en-US" smtClean="0"/>
              <a:t>‹#›</a:t>
            </a:fld>
            <a:endParaRPr lang="en-US"/>
          </a:p>
        </p:txBody>
      </p:sp>
    </p:spTree>
    <p:extLst>
      <p:ext uri="{BB962C8B-B14F-4D97-AF65-F5344CB8AC3E}">
        <p14:creationId xmlns:p14="http://schemas.microsoft.com/office/powerpoint/2010/main" val="198800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6A6E-F8D4-C642-9431-A86C3A5B9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BDD47B-7585-DF46-A32A-17777847A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554359-2C05-5345-A663-6D417E3BD3E2}"/>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A0E68B3A-DA92-7F40-93A6-C088BC20C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049EE-087D-1944-99D5-335CFE18BEA1}"/>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980645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3792-0501-4B40-8B5F-F58EDFED8A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2E113-FFBE-3446-98F7-1462EE9FC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26AD6-3088-654D-95AD-E667AA2F772A}"/>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176ACDE3-1CBF-EB4D-BFC5-DA27A0EE2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2173B-E98A-F644-B405-57842D53E208}"/>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122660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6A6B6-8DC0-1C4F-857E-DBD70E1043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AE29A-5F6A-6A4B-AA7D-54F981F6A9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81443-BFC0-CC49-BEA0-5749795F8211}"/>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500F2D59-E7AC-A542-8E4E-F52272271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D56B7-705A-EA47-8F75-CEF000F5ABE9}"/>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429033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F891-69D9-064F-9A9F-B66CADCE1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1BC-FAD0-2B4F-AB72-3626BF6D1D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14C8A-F353-A649-B0A2-40172A991590}"/>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3ACA821F-A587-294E-ADB9-D5F7C4657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0ABF8-F3D1-314E-95C4-A00888B1DB7A}"/>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273680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CCE7-5036-4541-BF7C-B2F16893E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A5F121-4C93-2C42-9670-E01560DBD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9169F5-6A01-9E48-B5B1-D444BDA9E488}"/>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1453F920-DCDC-B145-BCCD-91AE70860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8D27B-1F87-E849-BDC1-23F8355B7191}"/>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47076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D6F6-2E64-FC45-87BC-9D99521EDA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06E5E-55F8-5C49-AD14-5F4DFAE3F3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2141F2-8FAF-9941-8AB6-E341910B8F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740CFE-729E-9D42-8CDE-F040A2B1A976}"/>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6" name="Footer Placeholder 5">
            <a:extLst>
              <a:ext uri="{FF2B5EF4-FFF2-40B4-BE49-F238E27FC236}">
                <a16:creationId xmlns:a16="http://schemas.microsoft.com/office/drawing/2014/main" id="{DDE3F9B3-2FF2-B54C-9B67-E814F293E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4536C-EF8E-0C40-80A9-86B5317E06BF}"/>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123424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F91E-C001-CD40-B710-D5838285F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A2241-D7D6-FC43-9865-DD58A616B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0A404F-B309-0E43-96ED-BA55A4FE20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FCB929-DBBA-0C48-9862-2775759C1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58C02-A7F5-C541-8C25-A71BC90D5A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72819-2931-9A47-8F4F-9402B14FE8C7}"/>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8" name="Footer Placeholder 7">
            <a:extLst>
              <a:ext uri="{FF2B5EF4-FFF2-40B4-BE49-F238E27FC236}">
                <a16:creationId xmlns:a16="http://schemas.microsoft.com/office/drawing/2014/main" id="{C80C77A2-61F5-2049-A887-5AD6DF5436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236471-4B72-B64B-B488-63DE8E39FD28}"/>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152585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8D92-5203-664B-BB44-2A8688736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D09CA3-2B54-7648-B9EC-3C03180AD380}"/>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4" name="Footer Placeholder 3">
            <a:extLst>
              <a:ext uri="{FF2B5EF4-FFF2-40B4-BE49-F238E27FC236}">
                <a16:creationId xmlns:a16="http://schemas.microsoft.com/office/drawing/2014/main" id="{A2658BE2-6CCD-D64A-B080-C6DC9EFBBC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BE4580-A01E-7448-8D91-0D79B96AA7A8}"/>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92146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077C7-44A3-2448-A228-FBC5C92E1075}"/>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3" name="Footer Placeholder 2">
            <a:extLst>
              <a:ext uri="{FF2B5EF4-FFF2-40B4-BE49-F238E27FC236}">
                <a16:creationId xmlns:a16="http://schemas.microsoft.com/office/drawing/2014/main" id="{24DE18F3-9A6C-5E48-B1C0-120E3E33A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BD952C-6623-F24D-82B4-B031D5D6A932}"/>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339893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6FDC-15B6-0C4E-97C4-C440D6E92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F79AF4-B2E7-9043-BAF2-133C50C65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2BE8C3-BACF-BB43-A5A4-16B30AA90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CEFC7-9D9C-D744-8522-CFA0C7C3651B}"/>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6" name="Footer Placeholder 5">
            <a:extLst>
              <a:ext uri="{FF2B5EF4-FFF2-40B4-BE49-F238E27FC236}">
                <a16:creationId xmlns:a16="http://schemas.microsoft.com/office/drawing/2014/main" id="{17866011-3873-5346-B308-A84DF8FC1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EEBA8-3622-DF4B-B0F3-A3E55C398101}"/>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347561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3ED-3979-D847-B356-1679ABB2B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26527F-F036-D747-BAAB-2B7D20E39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74310D-84A1-BE45-B701-A6BC69AA8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3531F-BB40-1B45-A028-A87AFC84ACD1}"/>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6" name="Footer Placeholder 5">
            <a:extLst>
              <a:ext uri="{FF2B5EF4-FFF2-40B4-BE49-F238E27FC236}">
                <a16:creationId xmlns:a16="http://schemas.microsoft.com/office/drawing/2014/main" id="{852E4A11-9128-E748-A4F0-685D5E5B4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8F160-7AE5-4448-A61E-FAE977AF0C1B}"/>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265598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A556E-047A-A849-AB0E-B1C1B97EB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BADD14-AB37-E446-9953-B02650102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2B5FF-9499-3444-9AD6-A9244635CB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01FB9754-F728-A44F-9C84-378B2C0E1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3B1862-D2A2-2C4D-A5BF-698B939E0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9B4C0-8CDB-714B-945F-2613A773BC0A}" type="slidenum">
              <a:rPr lang="en-US" smtClean="0"/>
              <a:t>‹#›</a:t>
            </a:fld>
            <a:endParaRPr lang="en-US"/>
          </a:p>
        </p:txBody>
      </p:sp>
    </p:spTree>
    <p:extLst>
      <p:ext uri="{BB962C8B-B14F-4D97-AF65-F5344CB8AC3E}">
        <p14:creationId xmlns:p14="http://schemas.microsoft.com/office/powerpoint/2010/main" val="408107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68AAD6BA-7136-1B4C-8A6E-1AE823DE11E6}"/>
              </a:ext>
            </a:extLst>
          </p:cNvPr>
          <p:cNvPicPr>
            <a:picLocks noChangeAspect="1"/>
          </p:cNvPicPr>
          <p:nvPr/>
        </p:nvPicPr>
        <p:blipFill>
          <a:blip r:embed="rId3"/>
          <a:stretch>
            <a:fillRect/>
          </a:stretch>
        </p:blipFill>
        <p:spPr>
          <a:xfrm>
            <a:off x="5354622" y="1632627"/>
            <a:ext cx="1482756" cy="1977008"/>
          </a:xfrm>
          <a:prstGeom prst="rect">
            <a:avLst/>
          </a:prstGeom>
        </p:spPr>
      </p:pic>
      <p:sp>
        <p:nvSpPr>
          <p:cNvPr id="5" name="TextBox 4">
            <a:extLst>
              <a:ext uri="{FF2B5EF4-FFF2-40B4-BE49-F238E27FC236}">
                <a16:creationId xmlns:a16="http://schemas.microsoft.com/office/drawing/2014/main" id="{2C6912D1-DF58-614F-A6A6-550145676667}"/>
              </a:ext>
            </a:extLst>
          </p:cNvPr>
          <p:cNvSpPr txBox="1"/>
          <p:nvPr/>
        </p:nvSpPr>
        <p:spPr>
          <a:xfrm>
            <a:off x="3265834" y="3609635"/>
            <a:ext cx="5660332" cy="1015663"/>
          </a:xfrm>
          <a:prstGeom prst="rect">
            <a:avLst/>
          </a:prstGeom>
          <a:noFill/>
        </p:spPr>
        <p:txBody>
          <a:bodyPr wrap="none" rtlCol="0">
            <a:spAutoFit/>
          </a:bodyPr>
          <a:lstStyle/>
          <a:p>
            <a:r>
              <a:rPr lang="en-US" sz="6000" dirty="0">
                <a:solidFill>
                  <a:schemeClr val="bg1"/>
                </a:solidFill>
              </a:rPr>
              <a:t>Sparrow Platform</a:t>
            </a:r>
          </a:p>
        </p:txBody>
      </p:sp>
      <p:sp>
        <p:nvSpPr>
          <p:cNvPr id="3" name="TextBox 2">
            <a:extLst>
              <a:ext uri="{FF2B5EF4-FFF2-40B4-BE49-F238E27FC236}">
                <a16:creationId xmlns:a16="http://schemas.microsoft.com/office/drawing/2014/main" id="{FEA1223C-452C-5A43-820D-4DAFA256D109}"/>
              </a:ext>
            </a:extLst>
          </p:cNvPr>
          <p:cNvSpPr txBox="1"/>
          <p:nvPr/>
        </p:nvSpPr>
        <p:spPr>
          <a:xfrm>
            <a:off x="5090212" y="4625298"/>
            <a:ext cx="2011576" cy="369332"/>
          </a:xfrm>
          <a:prstGeom prst="rect">
            <a:avLst/>
          </a:prstGeom>
          <a:noFill/>
        </p:spPr>
        <p:txBody>
          <a:bodyPr wrap="none" rtlCol="0">
            <a:spAutoFit/>
          </a:bodyPr>
          <a:lstStyle/>
          <a:p>
            <a:r>
              <a:rPr lang="en-US" dirty="0">
                <a:solidFill>
                  <a:schemeClr val="bg1"/>
                </a:solidFill>
              </a:rPr>
              <a:t>Quick walk-through</a:t>
            </a:r>
          </a:p>
        </p:txBody>
      </p:sp>
    </p:spTree>
    <p:extLst>
      <p:ext uri="{BB962C8B-B14F-4D97-AF65-F5344CB8AC3E}">
        <p14:creationId xmlns:p14="http://schemas.microsoft.com/office/powerpoint/2010/main" val="387143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C3A19C5-9323-054C-B3A1-2FA4ED32DF60}"/>
              </a:ext>
            </a:extLst>
          </p:cNvPr>
          <p:cNvPicPr>
            <a:picLocks noChangeAspect="1"/>
          </p:cNvPicPr>
          <p:nvPr/>
        </p:nvPicPr>
        <p:blipFill>
          <a:blip r:embed="rId3"/>
          <a:stretch>
            <a:fillRect/>
          </a:stretch>
        </p:blipFill>
        <p:spPr>
          <a:xfrm>
            <a:off x="121920" y="5740399"/>
            <a:ext cx="696685" cy="928914"/>
          </a:xfrm>
          <a:prstGeom prst="rect">
            <a:avLst/>
          </a:prstGeom>
        </p:spPr>
      </p:pic>
      <p:sp>
        <p:nvSpPr>
          <p:cNvPr id="8" name="Rounded Rectangle 7">
            <a:extLst>
              <a:ext uri="{FF2B5EF4-FFF2-40B4-BE49-F238E27FC236}">
                <a16:creationId xmlns:a16="http://schemas.microsoft.com/office/drawing/2014/main" id="{DD7102C4-329F-F24E-8431-8B19B49C435A}"/>
              </a:ext>
            </a:extLst>
          </p:cNvPr>
          <p:cNvSpPr/>
          <p:nvPr/>
        </p:nvSpPr>
        <p:spPr>
          <a:xfrm>
            <a:off x="631371" y="653144"/>
            <a:ext cx="10929258" cy="53624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745062E-0C6C-6245-BD23-BF59C1D26CE8}"/>
              </a:ext>
            </a:extLst>
          </p:cNvPr>
          <p:cNvSpPr txBox="1"/>
          <p:nvPr/>
        </p:nvSpPr>
        <p:spPr>
          <a:xfrm>
            <a:off x="904447" y="1120837"/>
            <a:ext cx="2489464" cy="369332"/>
          </a:xfrm>
          <a:prstGeom prst="rect">
            <a:avLst/>
          </a:prstGeom>
          <a:noFill/>
        </p:spPr>
        <p:txBody>
          <a:bodyPr wrap="none" rtlCol="0">
            <a:spAutoFit/>
          </a:bodyPr>
          <a:lstStyle/>
          <a:p>
            <a:r>
              <a:rPr lang="en-US" dirty="0"/>
              <a:t>What does Sparrow do? </a:t>
            </a:r>
          </a:p>
        </p:txBody>
      </p:sp>
      <p:sp>
        <p:nvSpPr>
          <p:cNvPr id="10" name="TextBox 9">
            <a:extLst>
              <a:ext uri="{FF2B5EF4-FFF2-40B4-BE49-F238E27FC236}">
                <a16:creationId xmlns:a16="http://schemas.microsoft.com/office/drawing/2014/main" id="{02047DF3-0242-CE4D-A7F8-B2C12963E959}"/>
              </a:ext>
            </a:extLst>
          </p:cNvPr>
          <p:cNvSpPr txBox="1"/>
          <p:nvPr/>
        </p:nvSpPr>
        <p:spPr>
          <a:xfrm>
            <a:off x="1313750" y="1632075"/>
            <a:ext cx="9564499" cy="861774"/>
          </a:xfrm>
          <a:prstGeom prst="rect">
            <a:avLst/>
          </a:prstGeom>
          <a:noFill/>
        </p:spPr>
        <p:txBody>
          <a:bodyPr wrap="square" rtlCol="0">
            <a:spAutoFit/>
          </a:bodyPr>
          <a:lstStyle/>
          <a:p>
            <a:pPr marL="342900" indent="-342900">
              <a:buAutoNum type="arabicPeriod"/>
            </a:pPr>
            <a:r>
              <a:rPr lang="en-US" sz="2500" dirty="0">
                <a:solidFill>
                  <a:srgbClr val="002060"/>
                </a:solidFill>
              </a:rPr>
              <a:t>Sparrow connects disaster victims and first responders to doctors around the world.</a:t>
            </a:r>
          </a:p>
        </p:txBody>
      </p:sp>
      <p:sp>
        <p:nvSpPr>
          <p:cNvPr id="11" name="TextBox 10">
            <a:extLst>
              <a:ext uri="{FF2B5EF4-FFF2-40B4-BE49-F238E27FC236}">
                <a16:creationId xmlns:a16="http://schemas.microsoft.com/office/drawing/2014/main" id="{42641433-4E32-D644-8545-380B3FCE95BC}"/>
              </a:ext>
            </a:extLst>
          </p:cNvPr>
          <p:cNvSpPr txBox="1"/>
          <p:nvPr/>
        </p:nvSpPr>
        <p:spPr>
          <a:xfrm>
            <a:off x="1313750" y="3179718"/>
            <a:ext cx="9564499" cy="477054"/>
          </a:xfrm>
          <a:prstGeom prst="rect">
            <a:avLst/>
          </a:prstGeom>
          <a:noFill/>
        </p:spPr>
        <p:txBody>
          <a:bodyPr wrap="square" rtlCol="0">
            <a:spAutoFit/>
          </a:bodyPr>
          <a:lstStyle/>
          <a:p>
            <a:r>
              <a:rPr lang="en-US" sz="2500" dirty="0">
                <a:solidFill>
                  <a:srgbClr val="002060"/>
                </a:solidFill>
              </a:rPr>
              <a:t>2. Sparrow ensures Information and Applications are always accessible </a:t>
            </a:r>
          </a:p>
        </p:txBody>
      </p:sp>
      <p:sp>
        <p:nvSpPr>
          <p:cNvPr id="12" name="TextBox 11">
            <a:extLst>
              <a:ext uri="{FF2B5EF4-FFF2-40B4-BE49-F238E27FC236}">
                <a16:creationId xmlns:a16="http://schemas.microsoft.com/office/drawing/2014/main" id="{FE45BE8C-4EAB-8247-9F1F-C30647B240AF}"/>
              </a:ext>
            </a:extLst>
          </p:cNvPr>
          <p:cNvSpPr txBox="1"/>
          <p:nvPr/>
        </p:nvSpPr>
        <p:spPr>
          <a:xfrm>
            <a:off x="1654004" y="2513618"/>
            <a:ext cx="9337455" cy="646331"/>
          </a:xfrm>
          <a:prstGeom prst="rect">
            <a:avLst/>
          </a:prstGeom>
          <a:noFill/>
        </p:spPr>
        <p:txBody>
          <a:bodyPr wrap="square" rtlCol="0">
            <a:spAutoFit/>
          </a:bodyPr>
          <a:lstStyle/>
          <a:p>
            <a:r>
              <a:rPr lang="en-US" dirty="0"/>
              <a:t>Imagine Uber like system where doctors / medical experts can signup and get connected directly with those in need of medical help. Same is true for connecting with 911 or 100!</a:t>
            </a:r>
          </a:p>
        </p:txBody>
      </p:sp>
      <p:sp>
        <p:nvSpPr>
          <p:cNvPr id="13" name="TextBox 12">
            <a:extLst>
              <a:ext uri="{FF2B5EF4-FFF2-40B4-BE49-F238E27FC236}">
                <a16:creationId xmlns:a16="http://schemas.microsoft.com/office/drawing/2014/main" id="{39626595-E10D-3643-86BD-FB295FAE0A25}"/>
              </a:ext>
            </a:extLst>
          </p:cNvPr>
          <p:cNvSpPr txBox="1"/>
          <p:nvPr/>
        </p:nvSpPr>
        <p:spPr>
          <a:xfrm>
            <a:off x="1654004" y="3676541"/>
            <a:ext cx="9337455" cy="646331"/>
          </a:xfrm>
          <a:prstGeom prst="rect">
            <a:avLst/>
          </a:prstGeom>
          <a:noFill/>
        </p:spPr>
        <p:txBody>
          <a:bodyPr wrap="square" rtlCol="0">
            <a:spAutoFit/>
          </a:bodyPr>
          <a:lstStyle/>
          <a:p>
            <a:r>
              <a:rPr lang="en-US" dirty="0"/>
              <a:t>Like Alexa / Google assistant, but way better. Ask questions to get data from all applications out there.</a:t>
            </a:r>
          </a:p>
        </p:txBody>
      </p:sp>
      <p:sp>
        <p:nvSpPr>
          <p:cNvPr id="14" name="TextBox 13">
            <a:extLst>
              <a:ext uri="{FF2B5EF4-FFF2-40B4-BE49-F238E27FC236}">
                <a16:creationId xmlns:a16="http://schemas.microsoft.com/office/drawing/2014/main" id="{4C4FA7A0-1C92-024B-84B7-F8CC74B5DABB}"/>
              </a:ext>
            </a:extLst>
          </p:cNvPr>
          <p:cNvSpPr txBox="1"/>
          <p:nvPr/>
        </p:nvSpPr>
        <p:spPr>
          <a:xfrm>
            <a:off x="1313750" y="4342641"/>
            <a:ext cx="9808137" cy="477054"/>
          </a:xfrm>
          <a:prstGeom prst="rect">
            <a:avLst/>
          </a:prstGeom>
          <a:noFill/>
        </p:spPr>
        <p:txBody>
          <a:bodyPr wrap="square" rtlCol="0">
            <a:spAutoFit/>
          </a:bodyPr>
          <a:lstStyle/>
          <a:p>
            <a:r>
              <a:rPr lang="en-US" sz="2500" dirty="0">
                <a:solidFill>
                  <a:srgbClr val="002060"/>
                </a:solidFill>
              </a:rPr>
              <a:t>3. Sparrow acts as a companion who is a medical and psychological expert</a:t>
            </a:r>
          </a:p>
        </p:txBody>
      </p:sp>
      <p:sp>
        <p:nvSpPr>
          <p:cNvPr id="15" name="TextBox 14">
            <a:extLst>
              <a:ext uri="{FF2B5EF4-FFF2-40B4-BE49-F238E27FC236}">
                <a16:creationId xmlns:a16="http://schemas.microsoft.com/office/drawing/2014/main" id="{AF9E9A3A-6DEF-FC49-BDB8-16B0101A6A7E}"/>
              </a:ext>
            </a:extLst>
          </p:cNvPr>
          <p:cNvSpPr txBox="1"/>
          <p:nvPr/>
        </p:nvSpPr>
        <p:spPr>
          <a:xfrm>
            <a:off x="1654004" y="4839463"/>
            <a:ext cx="9337455" cy="369332"/>
          </a:xfrm>
          <a:prstGeom prst="rect">
            <a:avLst/>
          </a:prstGeom>
          <a:noFill/>
        </p:spPr>
        <p:txBody>
          <a:bodyPr wrap="square" rtlCol="0">
            <a:spAutoFit/>
          </a:bodyPr>
          <a:lstStyle/>
          <a:p>
            <a:r>
              <a:rPr lang="en-US" dirty="0"/>
              <a:t>AI Trained over decades of rich medical data to delivery help and ensure follow-ups</a:t>
            </a:r>
          </a:p>
        </p:txBody>
      </p:sp>
    </p:spTree>
    <p:extLst>
      <p:ext uri="{BB962C8B-B14F-4D97-AF65-F5344CB8AC3E}">
        <p14:creationId xmlns:p14="http://schemas.microsoft.com/office/powerpoint/2010/main" val="101913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C3A19C5-9323-054C-B3A1-2FA4ED32DF60}"/>
              </a:ext>
            </a:extLst>
          </p:cNvPr>
          <p:cNvPicPr>
            <a:picLocks noChangeAspect="1"/>
          </p:cNvPicPr>
          <p:nvPr/>
        </p:nvPicPr>
        <p:blipFill>
          <a:blip r:embed="rId3"/>
          <a:stretch>
            <a:fillRect/>
          </a:stretch>
        </p:blipFill>
        <p:spPr>
          <a:xfrm>
            <a:off x="121920" y="5740399"/>
            <a:ext cx="696685" cy="928914"/>
          </a:xfrm>
          <a:prstGeom prst="rect">
            <a:avLst/>
          </a:prstGeom>
        </p:spPr>
      </p:pic>
      <p:sp>
        <p:nvSpPr>
          <p:cNvPr id="8" name="Rounded Rectangle 7">
            <a:extLst>
              <a:ext uri="{FF2B5EF4-FFF2-40B4-BE49-F238E27FC236}">
                <a16:creationId xmlns:a16="http://schemas.microsoft.com/office/drawing/2014/main" id="{DD7102C4-329F-F24E-8431-8B19B49C435A}"/>
              </a:ext>
            </a:extLst>
          </p:cNvPr>
          <p:cNvSpPr/>
          <p:nvPr/>
        </p:nvSpPr>
        <p:spPr>
          <a:xfrm>
            <a:off x="631371" y="653144"/>
            <a:ext cx="10929258" cy="53624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745062E-0C6C-6245-BD23-BF59C1D26CE8}"/>
              </a:ext>
            </a:extLst>
          </p:cNvPr>
          <p:cNvSpPr txBox="1"/>
          <p:nvPr/>
        </p:nvSpPr>
        <p:spPr>
          <a:xfrm>
            <a:off x="904447" y="1120837"/>
            <a:ext cx="3094117" cy="369332"/>
          </a:xfrm>
          <a:prstGeom prst="rect">
            <a:avLst/>
          </a:prstGeom>
          <a:noFill/>
        </p:spPr>
        <p:txBody>
          <a:bodyPr wrap="none" rtlCol="0">
            <a:spAutoFit/>
          </a:bodyPr>
          <a:lstStyle/>
          <a:p>
            <a:r>
              <a:rPr lang="en-US" dirty="0"/>
              <a:t>What’s unique about Sparrow?</a:t>
            </a:r>
          </a:p>
        </p:txBody>
      </p:sp>
      <p:sp>
        <p:nvSpPr>
          <p:cNvPr id="10" name="TextBox 9">
            <a:extLst>
              <a:ext uri="{FF2B5EF4-FFF2-40B4-BE49-F238E27FC236}">
                <a16:creationId xmlns:a16="http://schemas.microsoft.com/office/drawing/2014/main" id="{02047DF3-0242-CE4D-A7F8-B2C12963E959}"/>
              </a:ext>
            </a:extLst>
          </p:cNvPr>
          <p:cNvSpPr txBox="1"/>
          <p:nvPr/>
        </p:nvSpPr>
        <p:spPr>
          <a:xfrm>
            <a:off x="1313750" y="1632075"/>
            <a:ext cx="9564499" cy="477054"/>
          </a:xfrm>
          <a:prstGeom prst="rect">
            <a:avLst/>
          </a:prstGeom>
          <a:noFill/>
        </p:spPr>
        <p:txBody>
          <a:bodyPr wrap="square" rtlCol="0">
            <a:spAutoFit/>
          </a:bodyPr>
          <a:lstStyle/>
          <a:p>
            <a:pPr marL="342900" indent="-342900">
              <a:buAutoNum type="arabicPeriod"/>
            </a:pPr>
            <a:r>
              <a:rPr lang="en-US" sz="2500" dirty="0">
                <a:solidFill>
                  <a:srgbClr val="002060"/>
                </a:solidFill>
              </a:rPr>
              <a:t>No need to install new applications</a:t>
            </a:r>
          </a:p>
        </p:txBody>
      </p:sp>
      <p:sp>
        <p:nvSpPr>
          <p:cNvPr id="12" name="TextBox 11">
            <a:extLst>
              <a:ext uri="{FF2B5EF4-FFF2-40B4-BE49-F238E27FC236}">
                <a16:creationId xmlns:a16="http://schemas.microsoft.com/office/drawing/2014/main" id="{FE45BE8C-4EAB-8247-9F1F-C30647B240AF}"/>
              </a:ext>
            </a:extLst>
          </p:cNvPr>
          <p:cNvSpPr txBox="1"/>
          <p:nvPr/>
        </p:nvSpPr>
        <p:spPr>
          <a:xfrm>
            <a:off x="1654003" y="2128274"/>
            <a:ext cx="9337455" cy="646331"/>
          </a:xfrm>
          <a:prstGeom prst="rect">
            <a:avLst/>
          </a:prstGeom>
          <a:noFill/>
        </p:spPr>
        <p:txBody>
          <a:bodyPr wrap="square" rtlCol="0">
            <a:spAutoFit/>
          </a:bodyPr>
          <a:lstStyle/>
          <a:p>
            <a:r>
              <a:rPr lang="en-US" dirty="0"/>
              <a:t>Sparrow is accessible through any applications users already have – WhatsApp, Messenger, WeChat, Viber, Telegram (and so on).</a:t>
            </a:r>
          </a:p>
        </p:txBody>
      </p:sp>
      <p:sp>
        <p:nvSpPr>
          <p:cNvPr id="14" name="TextBox 13">
            <a:extLst>
              <a:ext uri="{FF2B5EF4-FFF2-40B4-BE49-F238E27FC236}">
                <a16:creationId xmlns:a16="http://schemas.microsoft.com/office/drawing/2014/main" id="{8EE3E69F-15EF-7449-9E6D-47ABF9F1AAD3}"/>
              </a:ext>
            </a:extLst>
          </p:cNvPr>
          <p:cNvSpPr txBox="1"/>
          <p:nvPr/>
        </p:nvSpPr>
        <p:spPr>
          <a:xfrm>
            <a:off x="1313750" y="2793750"/>
            <a:ext cx="9564499" cy="477054"/>
          </a:xfrm>
          <a:prstGeom prst="rect">
            <a:avLst/>
          </a:prstGeom>
          <a:noFill/>
        </p:spPr>
        <p:txBody>
          <a:bodyPr wrap="square" rtlCol="0">
            <a:spAutoFit/>
          </a:bodyPr>
          <a:lstStyle/>
          <a:p>
            <a:r>
              <a:rPr lang="en-US" sz="2500" dirty="0">
                <a:solidFill>
                  <a:srgbClr val="002060"/>
                </a:solidFill>
              </a:rPr>
              <a:t>2. No network? No worries!</a:t>
            </a:r>
          </a:p>
        </p:txBody>
      </p:sp>
      <p:sp>
        <p:nvSpPr>
          <p:cNvPr id="15" name="TextBox 14">
            <a:extLst>
              <a:ext uri="{FF2B5EF4-FFF2-40B4-BE49-F238E27FC236}">
                <a16:creationId xmlns:a16="http://schemas.microsoft.com/office/drawing/2014/main" id="{26AA0D34-F2B7-9744-A171-E677620A1CC8}"/>
              </a:ext>
            </a:extLst>
          </p:cNvPr>
          <p:cNvSpPr txBox="1"/>
          <p:nvPr/>
        </p:nvSpPr>
        <p:spPr>
          <a:xfrm>
            <a:off x="1654003" y="3289949"/>
            <a:ext cx="9337455" cy="646331"/>
          </a:xfrm>
          <a:prstGeom prst="rect">
            <a:avLst/>
          </a:prstGeom>
          <a:noFill/>
        </p:spPr>
        <p:txBody>
          <a:bodyPr wrap="square" rtlCol="0">
            <a:spAutoFit/>
          </a:bodyPr>
          <a:lstStyle/>
          <a:p>
            <a:r>
              <a:rPr lang="en-US" dirty="0"/>
              <a:t>Sparrow can be accessed without internet through SMS and voice calls. Sparrow works even when you are out of network coverage, or when network is down.</a:t>
            </a:r>
          </a:p>
        </p:txBody>
      </p:sp>
      <p:sp>
        <p:nvSpPr>
          <p:cNvPr id="16" name="TextBox 15">
            <a:extLst>
              <a:ext uri="{FF2B5EF4-FFF2-40B4-BE49-F238E27FC236}">
                <a16:creationId xmlns:a16="http://schemas.microsoft.com/office/drawing/2014/main" id="{C109B634-FEAD-514A-B433-7B37EB5BA3A1}"/>
              </a:ext>
            </a:extLst>
          </p:cNvPr>
          <p:cNvSpPr txBox="1"/>
          <p:nvPr/>
        </p:nvSpPr>
        <p:spPr>
          <a:xfrm>
            <a:off x="1313750" y="3955425"/>
            <a:ext cx="10022945" cy="477054"/>
          </a:xfrm>
          <a:prstGeom prst="rect">
            <a:avLst/>
          </a:prstGeom>
          <a:noFill/>
        </p:spPr>
        <p:txBody>
          <a:bodyPr wrap="square" rtlCol="0">
            <a:spAutoFit/>
          </a:bodyPr>
          <a:lstStyle/>
          <a:p>
            <a:r>
              <a:rPr lang="en-US" sz="2500" dirty="0">
                <a:solidFill>
                  <a:srgbClr val="002060"/>
                </a:solidFill>
              </a:rPr>
              <a:t>3. All applications and platforms accessible through chat app of your choice</a:t>
            </a:r>
          </a:p>
        </p:txBody>
      </p:sp>
      <p:sp>
        <p:nvSpPr>
          <p:cNvPr id="18" name="TextBox 17">
            <a:extLst>
              <a:ext uri="{FF2B5EF4-FFF2-40B4-BE49-F238E27FC236}">
                <a16:creationId xmlns:a16="http://schemas.microsoft.com/office/drawing/2014/main" id="{DC79ABE7-7772-B34C-82AF-43FD1F52F7E1}"/>
              </a:ext>
            </a:extLst>
          </p:cNvPr>
          <p:cNvSpPr txBox="1"/>
          <p:nvPr/>
        </p:nvSpPr>
        <p:spPr>
          <a:xfrm>
            <a:off x="1654003" y="4451624"/>
            <a:ext cx="9337455" cy="1200329"/>
          </a:xfrm>
          <a:prstGeom prst="rect">
            <a:avLst/>
          </a:prstGeom>
          <a:noFill/>
        </p:spPr>
        <p:txBody>
          <a:bodyPr wrap="square" rtlCol="0">
            <a:spAutoFit/>
          </a:bodyPr>
          <a:lstStyle/>
          <a:p>
            <a:r>
              <a:rPr lang="en-US" dirty="0"/>
              <a:t>Alexa makes </a:t>
            </a:r>
            <a:r>
              <a:rPr lang="en-US" dirty="0" err="1"/>
              <a:t>alexa</a:t>
            </a:r>
            <a:r>
              <a:rPr lang="en-US" dirty="0"/>
              <a:t> skills accessible through Echo devices. Sparrow makes Sparrow Applets accessible through world’s any chat app, SMS, Voice calls, etc. </a:t>
            </a:r>
          </a:p>
          <a:p>
            <a:r>
              <a:rPr lang="en-US" dirty="0"/>
              <a:t>And as we said before, Sparrow features (and thus Sparrow Applets) are accessible even without internet.</a:t>
            </a:r>
          </a:p>
        </p:txBody>
      </p:sp>
    </p:spTree>
    <p:extLst>
      <p:ext uri="{BB962C8B-B14F-4D97-AF65-F5344CB8AC3E}">
        <p14:creationId xmlns:p14="http://schemas.microsoft.com/office/powerpoint/2010/main" val="321446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C3A19C5-9323-054C-B3A1-2FA4ED32DF60}"/>
              </a:ext>
            </a:extLst>
          </p:cNvPr>
          <p:cNvPicPr>
            <a:picLocks noChangeAspect="1"/>
          </p:cNvPicPr>
          <p:nvPr/>
        </p:nvPicPr>
        <p:blipFill>
          <a:blip r:embed="rId3"/>
          <a:stretch>
            <a:fillRect/>
          </a:stretch>
        </p:blipFill>
        <p:spPr>
          <a:xfrm>
            <a:off x="121920" y="5740399"/>
            <a:ext cx="696685" cy="928914"/>
          </a:xfrm>
          <a:prstGeom prst="rect">
            <a:avLst/>
          </a:prstGeom>
        </p:spPr>
      </p:pic>
      <p:sp>
        <p:nvSpPr>
          <p:cNvPr id="8" name="Rounded Rectangle 7">
            <a:extLst>
              <a:ext uri="{FF2B5EF4-FFF2-40B4-BE49-F238E27FC236}">
                <a16:creationId xmlns:a16="http://schemas.microsoft.com/office/drawing/2014/main" id="{DD7102C4-329F-F24E-8431-8B19B49C435A}"/>
              </a:ext>
            </a:extLst>
          </p:cNvPr>
          <p:cNvSpPr/>
          <p:nvPr/>
        </p:nvSpPr>
        <p:spPr>
          <a:xfrm>
            <a:off x="631371" y="653144"/>
            <a:ext cx="10929258" cy="53624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745062E-0C6C-6245-BD23-BF59C1D26CE8}"/>
              </a:ext>
            </a:extLst>
          </p:cNvPr>
          <p:cNvSpPr txBox="1"/>
          <p:nvPr/>
        </p:nvSpPr>
        <p:spPr>
          <a:xfrm>
            <a:off x="904447" y="1120837"/>
            <a:ext cx="3676840" cy="369332"/>
          </a:xfrm>
          <a:prstGeom prst="rect">
            <a:avLst/>
          </a:prstGeom>
          <a:noFill/>
        </p:spPr>
        <p:txBody>
          <a:bodyPr wrap="none" rtlCol="0">
            <a:spAutoFit/>
          </a:bodyPr>
          <a:lstStyle/>
          <a:p>
            <a:r>
              <a:rPr lang="en-US" dirty="0"/>
              <a:t>What’s so innovative about Sparrow?</a:t>
            </a:r>
          </a:p>
        </p:txBody>
      </p:sp>
      <p:sp>
        <p:nvSpPr>
          <p:cNvPr id="10" name="TextBox 9">
            <a:extLst>
              <a:ext uri="{FF2B5EF4-FFF2-40B4-BE49-F238E27FC236}">
                <a16:creationId xmlns:a16="http://schemas.microsoft.com/office/drawing/2014/main" id="{02047DF3-0242-CE4D-A7F8-B2C12963E959}"/>
              </a:ext>
            </a:extLst>
          </p:cNvPr>
          <p:cNvSpPr txBox="1"/>
          <p:nvPr/>
        </p:nvSpPr>
        <p:spPr>
          <a:xfrm>
            <a:off x="1313750" y="1632075"/>
            <a:ext cx="9564499" cy="477054"/>
          </a:xfrm>
          <a:prstGeom prst="rect">
            <a:avLst/>
          </a:prstGeom>
          <a:noFill/>
        </p:spPr>
        <p:txBody>
          <a:bodyPr wrap="square" rtlCol="0">
            <a:spAutoFit/>
          </a:bodyPr>
          <a:lstStyle/>
          <a:p>
            <a:pPr marL="342900" indent="-342900">
              <a:buAutoNum type="arabicPeriod"/>
            </a:pPr>
            <a:r>
              <a:rPr lang="en-US" sz="2500" dirty="0">
                <a:solidFill>
                  <a:srgbClr val="002060"/>
                </a:solidFill>
              </a:rPr>
              <a:t>Chatbot interfaces to connect real people</a:t>
            </a:r>
          </a:p>
        </p:txBody>
      </p:sp>
      <p:sp>
        <p:nvSpPr>
          <p:cNvPr id="12" name="TextBox 11">
            <a:extLst>
              <a:ext uri="{FF2B5EF4-FFF2-40B4-BE49-F238E27FC236}">
                <a16:creationId xmlns:a16="http://schemas.microsoft.com/office/drawing/2014/main" id="{FE45BE8C-4EAB-8247-9F1F-C30647B240AF}"/>
              </a:ext>
            </a:extLst>
          </p:cNvPr>
          <p:cNvSpPr txBox="1"/>
          <p:nvPr/>
        </p:nvSpPr>
        <p:spPr>
          <a:xfrm>
            <a:off x="1654004" y="2109379"/>
            <a:ext cx="9855615" cy="923330"/>
          </a:xfrm>
          <a:prstGeom prst="rect">
            <a:avLst/>
          </a:prstGeom>
          <a:noFill/>
        </p:spPr>
        <p:txBody>
          <a:bodyPr wrap="square" rtlCol="0">
            <a:spAutoFit/>
          </a:bodyPr>
          <a:lstStyle/>
          <a:p>
            <a:r>
              <a:rPr lang="en-US" dirty="0"/>
              <a:t>Connecting people using different hardware and applications without asking them to install a new application is tough. We leveraged chatbot interfaces to bridge this gap! We built chatbots interfaces on all chat apps, and people can communicate with each other using these chatbot interfaces.</a:t>
            </a:r>
          </a:p>
        </p:txBody>
      </p:sp>
      <p:sp>
        <p:nvSpPr>
          <p:cNvPr id="14" name="TextBox 13">
            <a:extLst>
              <a:ext uri="{FF2B5EF4-FFF2-40B4-BE49-F238E27FC236}">
                <a16:creationId xmlns:a16="http://schemas.microsoft.com/office/drawing/2014/main" id="{8EE3E69F-15EF-7449-9E6D-47ABF9F1AAD3}"/>
              </a:ext>
            </a:extLst>
          </p:cNvPr>
          <p:cNvSpPr txBox="1"/>
          <p:nvPr/>
        </p:nvSpPr>
        <p:spPr>
          <a:xfrm>
            <a:off x="1313749" y="3032959"/>
            <a:ext cx="9564499" cy="477054"/>
          </a:xfrm>
          <a:prstGeom prst="rect">
            <a:avLst/>
          </a:prstGeom>
          <a:noFill/>
        </p:spPr>
        <p:txBody>
          <a:bodyPr wrap="square" rtlCol="0">
            <a:spAutoFit/>
          </a:bodyPr>
          <a:lstStyle/>
          <a:p>
            <a:r>
              <a:rPr lang="en-US" sz="2500" dirty="0">
                <a:solidFill>
                  <a:srgbClr val="002060"/>
                </a:solidFill>
              </a:rPr>
              <a:t>2. Democratized networks</a:t>
            </a:r>
          </a:p>
        </p:txBody>
      </p:sp>
      <p:sp>
        <p:nvSpPr>
          <p:cNvPr id="15" name="TextBox 14">
            <a:extLst>
              <a:ext uri="{FF2B5EF4-FFF2-40B4-BE49-F238E27FC236}">
                <a16:creationId xmlns:a16="http://schemas.microsoft.com/office/drawing/2014/main" id="{26AA0D34-F2B7-9744-A171-E677620A1CC8}"/>
              </a:ext>
            </a:extLst>
          </p:cNvPr>
          <p:cNvSpPr txBox="1"/>
          <p:nvPr/>
        </p:nvSpPr>
        <p:spPr>
          <a:xfrm>
            <a:off x="1654003" y="3510263"/>
            <a:ext cx="9337455" cy="646331"/>
          </a:xfrm>
          <a:prstGeom prst="rect">
            <a:avLst/>
          </a:prstGeom>
          <a:noFill/>
        </p:spPr>
        <p:txBody>
          <a:bodyPr wrap="square" rtlCol="0">
            <a:spAutoFit/>
          </a:bodyPr>
          <a:lstStyle/>
          <a:p>
            <a:r>
              <a:rPr lang="en-US" dirty="0"/>
              <a:t>What if all smartphones start behaving as network towers to make a world wide democratized network? That’s exactly what Sparrow does by leveraging IoT and edge computing</a:t>
            </a:r>
          </a:p>
        </p:txBody>
      </p:sp>
      <p:sp>
        <p:nvSpPr>
          <p:cNvPr id="16" name="TextBox 15">
            <a:extLst>
              <a:ext uri="{FF2B5EF4-FFF2-40B4-BE49-F238E27FC236}">
                <a16:creationId xmlns:a16="http://schemas.microsoft.com/office/drawing/2014/main" id="{C109B634-FEAD-514A-B433-7B37EB5BA3A1}"/>
              </a:ext>
            </a:extLst>
          </p:cNvPr>
          <p:cNvSpPr txBox="1"/>
          <p:nvPr/>
        </p:nvSpPr>
        <p:spPr>
          <a:xfrm>
            <a:off x="1313749" y="4156844"/>
            <a:ext cx="9564499" cy="477054"/>
          </a:xfrm>
          <a:prstGeom prst="rect">
            <a:avLst/>
          </a:prstGeom>
          <a:noFill/>
        </p:spPr>
        <p:txBody>
          <a:bodyPr wrap="square" rtlCol="0">
            <a:spAutoFit/>
          </a:bodyPr>
          <a:lstStyle/>
          <a:p>
            <a:r>
              <a:rPr lang="en-US" sz="2500" dirty="0">
                <a:solidFill>
                  <a:srgbClr val="002060"/>
                </a:solidFill>
              </a:rPr>
              <a:t>3. Make awesome tech already present out there accessible to all</a:t>
            </a:r>
          </a:p>
        </p:txBody>
      </p:sp>
      <p:sp>
        <p:nvSpPr>
          <p:cNvPr id="17" name="TextBox 16">
            <a:extLst>
              <a:ext uri="{FF2B5EF4-FFF2-40B4-BE49-F238E27FC236}">
                <a16:creationId xmlns:a16="http://schemas.microsoft.com/office/drawing/2014/main" id="{1A97299F-94EC-E349-B4FF-7A226142DF7C}"/>
              </a:ext>
            </a:extLst>
          </p:cNvPr>
          <p:cNvSpPr txBox="1"/>
          <p:nvPr/>
        </p:nvSpPr>
        <p:spPr>
          <a:xfrm>
            <a:off x="1654003" y="4634149"/>
            <a:ext cx="9337455" cy="646331"/>
          </a:xfrm>
          <a:prstGeom prst="rect">
            <a:avLst/>
          </a:prstGeom>
          <a:noFill/>
        </p:spPr>
        <p:txBody>
          <a:bodyPr wrap="square" rtlCol="0">
            <a:spAutoFit/>
          </a:bodyPr>
          <a:lstStyle/>
          <a:p>
            <a:r>
              <a:rPr lang="en-US" dirty="0"/>
              <a:t>Lets be frank – Cutting edge innovative systems (using AI, Blockchain, IoT, </a:t>
            </a:r>
            <a:r>
              <a:rPr lang="en-US" dirty="0" err="1"/>
              <a:t>etc</a:t>
            </a:r>
            <a:r>
              <a:rPr lang="en-US" dirty="0"/>
              <a:t>) already exist out there. Sparrow ensures they are accessible when people need them!</a:t>
            </a:r>
          </a:p>
        </p:txBody>
      </p:sp>
    </p:spTree>
    <p:extLst>
      <p:ext uri="{BB962C8B-B14F-4D97-AF65-F5344CB8AC3E}">
        <p14:creationId xmlns:p14="http://schemas.microsoft.com/office/powerpoint/2010/main" val="722623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383</Words>
  <Application>Microsoft Macintosh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Lohokare</dc:creator>
  <cp:lastModifiedBy>Jay Lohokare</cp:lastModifiedBy>
  <cp:revision>78</cp:revision>
  <dcterms:created xsi:type="dcterms:W3CDTF">2019-08-02T17:21:37Z</dcterms:created>
  <dcterms:modified xsi:type="dcterms:W3CDTF">2019-09-30T15:51:22Z</dcterms:modified>
</cp:coreProperties>
</file>