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9" r:id="rId10"/>
    <p:sldId id="270" r:id="rId11"/>
    <p:sldId id="271" r:id="rId1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4289-A04D-4BCB-A5F8-6D90BF818C5E}" v="349" dt="2022-12-02T16:59:40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presProps" Target="presProps.xml" Id="rId13" /><Relationship Type="http://schemas.microsoft.com/office/2015/10/relationships/revisionInfo" Target="revisionInfo.xml" Id="rId18" /><Relationship Type="http://schemas.openxmlformats.org/officeDocument/2006/relationships/slideMaster" Target="slideMasters/slideMaster3.xml" Id="rId3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Master" Target="slideMasters/slideMaster2.xml" Id="rId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1.xml" Id="rId5" /><Relationship Type="http://schemas.openxmlformats.org/officeDocument/2006/relationships/theme" Target="theme/theme1.xml" Id="rId15" /><Relationship Type="http://schemas.openxmlformats.org/officeDocument/2006/relationships/slide" Target="slides/slide6.xml" Id="rId10" /><Relationship Type="http://schemas.openxmlformats.org/officeDocument/2006/relationships/slideMaster" Target="slideMasters/slideMaster4.xml" Id="rId4" /><Relationship Type="http://schemas.openxmlformats.org/officeDocument/2006/relationships/slide" Target="slides/slide5.xml" Id="rId9" /><Relationship Type="http://schemas.openxmlformats.org/officeDocument/2006/relationships/viewProps" Target="viewProp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ECC85E3-206E-4C24-ACA4-648FEA06920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CDDD95D-0382-459D-BFA6-771AF2A9681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D237ADC-F1FC-43FF-9CA5-B6333EBD091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B85CF93-95BC-400F-9617-D09DDC138F5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0249E3-717C-4B28-AF58-5E555308ABB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F6587C-3B65-403A-AD1B-D46B6915102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76C33B-EA06-4D12-AACA-CB2725DFD25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8A6C05F-9342-4C40-B1C6-2A32EEDDA3A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8F036CB-444A-417F-9B5A-0205AFFAFC0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697BB0-4D6B-4C5C-A224-B3248E42FA6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3EB290-C971-4832-B19C-58EA4DB6B21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51223A0-EC1B-4BB2-9033-D2D8944FF31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B40FBF-FF4A-4FB4-AE5F-298A678E83C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6F1EEAB-A6B1-4E63-9B94-0F5ACA0ECE4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46C963-F1BF-4991-A552-7B2C8C6BAAA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191CC-2B80-46F3-A699-3DD26222740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E93AE2-7BF9-40E7-9AA3-4D482DB63A9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697775-28CA-4A2D-A267-C4B352406F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C5F34B-9062-4549-BC5F-7F67DEA2D41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2362B9-9BA1-4A83-AF8C-98EC4451DF8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CC6748-ABF0-4866-88C7-6AB64184A13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4BAB79-281A-4A08-AC22-EAEF9D842C6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2F356B3-93B3-43E2-A9F7-E80EDE04F6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F6EBD8-D578-4038-BC86-7CD6C7B72AA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39FAFA-292E-4BBC-8E36-8946A4AB32C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F65B65-F88F-4819-AC68-C516D2C6197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8C796C-A2AE-4D6E-9542-131A50BE9CE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0B71A1B-E005-463F-B5C7-6AA9D7EEDE5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FB882C5-264E-410B-A6DA-D41B19EA85C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DE0117-1264-4BEC-909E-E2827E09FDA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F0AD972-E503-49E6-A92A-A93B9DE6866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DB882A4-23E0-4D21-A57B-DAAD5A981D9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BCA1A87-158E-4C31-9FEB-519367679C6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98EF4FF-FF55-4276-9D63-A9C514985E6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866B1CE-5DC8-44E5-8312-51707C2936F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37321B5-09C4-4E4A-810D-003E385C7A0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6999596-B928-4C15-8BBF-89B9E2A18F4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C28596E-6084-42E9-BF80-9ED19F2922B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FB3F350-F120-4199-B6D3-34DE1C5C719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4EA8D85-29C3-45EC-BC4E-3BE23F0C174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C78BED5-7796-4597-9569-3FE9151ACFE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AAD022E-28DC-4CB8-B82B-F1728CF069B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04E3100-B715-444C-AAC7-0E99CD1F112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0A2C593-BD37-4237-A149-7DC38C33C89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D95A733-6EF3-497E-932B-18A6E2D175E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93D350B-FF69-4863-9938-E65D5D963E7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8EC78AA-26D6-45EC-BA4F-F7EF469D3EC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49945E1-F9F4-430A-A21C-22C343572FF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hyperlink" Target="file:///\\ppt\slides\slide2.xml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file:///\\ppt\slides\slide2.xml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/>
          <p:cNvSpPr/>
          <p:nvPr/>
        </p:nvSpPr>
        <p:spPr>
          <a:xfrm>
            <a:off x="0" y="0"/>
            <a:ext cx="5157360" cy="5142960"/>
          </a:xfrm>
          <a:prstGeom prst="rtTriangle">
            <a:avLst/>
          </a:prstGeom>
          <a:blipFill rotWithShape="0">
            <a:blip r:embed="rId1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Google Shape;11;p2"/>
          <p:cNvSpPr/>
          <p:nvPr/>
        </p:nvSpPr>
        <p:spPr>
          <a:xfrm rot="10800000">
            <a:off x="6977520" y="720"/>
            <a:ext cx="2166480" cy="2012040"/>
          </a:xfrm>
          <a:prstGeom prst="rtTriangle">
            <a:avLst/>
          </a:prstGeom>
          <a:blipFill rotWithShape="0">
            <a:blip r:embed="rId15" cstate="print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Google Shape;15;p2"/>
          <p:cNvSpPr/>
          <p:nvPr/>
        </p:nvSpPr>
        <p:spPr>
          <a:xfrm rot="16200000">
            <a:off x="5760" y="-3960"/>
            <a:ext cx="2290680" cy="229932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16;p2"/>
          <p:cNvSpPr/>
          <p:nvPr/>
        </p:nvSpPr>
        <p:spPr>
          <a:xfrm flipH="1">
            <a:off x="651960" y="576720"/>
            <a:ext cx="2299320" cy="229068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820A628-EC28-4A7D-AC01-AEA8193C1852}" type="slidenum">
              <a:rPr lang="en-GB" sz="1000" b="0" strike="noStrike" spc="-1">
                <a:solidFill>
                  <a:srgbClr val="FFFFFF"/>
                </a:solidFill>
                <a:latin typeface="Lato"/>
                <a:ea typeface="Lato"/>
              </a:rPr>
              <a:pPr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4;p4"/>
          <p:cNvGrpSpPr/>
          <p:nvPr/>
        </p:nvGrpSpPr>
        <p:grpSpPr>
          <a:xfrm>
            <a:off x="4406760" y="-360"/>
            <a:ext cx="4736880" cy="5143320"/>
            <a:chOff x="4406760" y="-360"/>
            <a:chExt cx="4736880" cy="5143320"/>
          </a:xfrm>
        </p:grpSpPr>
        <p:sp>
          <p:nvSpPr>
            <p:cNvPr id="44" name="Google Shape;45;p4"/>
            <p:cNvSpPr/>
            <p:nvPr/>
          </p:nvSpPr>
          <p:spPr>
            <a:xfrm rot="5400000">
              <a:off x="4408200" y="-1800"/>
              <a:ext cx="4733280" cy="47368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Google Shape;46;p4"/>
            <p:cNvSpPr/>
            <p:nvPr/>
          </p:nvSpPr>
          <p:spPr>
            <a:xfrm rot="5400000">
              <a:off x="4841640" y="5040"/>
              <a:ext cx="4297320" cy="42861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Google Shape;47;p4"/>
            <p:cNvSpPr/>
            <p:nvPr/>
          </p:nvSpPr>
          <p:spPr>
            <a:xfrm rot="16200000">
              <a:off x="5618520" y="1236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Google Shape;48;p4"/>
            <p:cNvSpPr/>
            <p:nvPr/>
          </p:nvSpPr>
          <p:spPr>
            <a:xfrm flipH="1">
              <a:off x="5849280" y="1443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Google Shape;49;p4"/>
            <p:cNvSpPr/>
            <p:nvPr/>
          </p:nvSpPr>
          <p:spPr>
            <a:xfrm rot="16200000">
              <a:off x="5987160" y="2469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Google Shape;50;p4"/>
            <p:cNvSpPr/>
            <p:nvPr/>
          </p:nvSpPr>
          <p:spPr>
            <a:xfrm flipH="1">
              <a:off x="6221520" y="2676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Google Shape;51;p4"/>
            <p:cNvSpPr/>
            <p:nvPr/>
          </p:nvSpPr>
          <p:spPr>
            <a:xfrm rot="16200000">
              <a:off x="6675480" y="1862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Google Shape;52;p4"/>
            <p:cNvSpPr/>
            <p:nvPr/>
          </p:nvSpPr>
          <p:spPr>
            <a:xfrm flipH="1">
              <a:off x="6907320" y="2069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Google Shape;53;p4"/>
            <p:cNvSpPr/>
            <p:nvPr/>
          </p:nvSpPr>
          <p:spPr>
            <a:xfrm rot="16200000">
              <a:off x="6861240" y="2478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Google Shape;54;p4"/>
            <p:cNvSpPr/>
            <p:nvPr/>
          </p:nvSpPr>
          <p:spPr>
            <a:xfrm flipH="1">
              <a:off x="7964640" y="26928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Google Shape;55;p4"/>
            <p:cNvSpPr/>
            <p:nvPr/>
          </p:nvSpPr>
          <p:spPr>
            <a:xfrm flipH="1">
              <a:off x="8144280" y="33087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Google Shape;56;p4"/>
            <p:cNvSpPr/>
            <p:nvPr/>
          </p:nvSpPr>
          <p:spPr>
            <a:xfrm rot="16200000">
              <a:off x="7047720" y="3095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Google Shape;57;p4"/>
            <p:cNvSpPr/>
            <p:nvPr/>
          </p:nvSpPr>
          <p:spPr>
            <a:xfrm flipH="1">
              <a:off x="7275960" y="3302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Google Shape;58;p4"/>
            <p:cNvSpPr/>
            <p:nvPr/>
          </p:nvSpPr>
          <p:spPr>
            <a:xfrm rot="16200000">
              <a:off x="7227360" y="3711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Google Shape;59;p4"/>
            <p:cNvSpPr/>
            <p:nvPr/>
          </p:nvSpPr>
          <p:spPr>
            <a:xfrm flipH="1">
              <a:off x="7461720" y="3918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Google Shape;60;p4"/>
            <p:cNvSpPr/>
            <p:nvPr/>
          </p:nvSpPr>
          <p:spPr>
            <a:xfrm rot="16200000">
              <a:off x="8102520" y="37191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Google Shape;61;p4"/>
            <p:cNvSpPr/>
            <p:nvPr/>
          </p:nvSpPr>
          <p:spPr>
            <a:xfrm flipH="1">
              <a:off x="8333640" y="39258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Google Shape;62;p4"/>
            <p:cNvSpPr/>
            <p:nvPr/>
          </p:nvSpPr>
          <p:spPr>
            <a:xfrm rot="16200000">
              <a:off x="8288280" y="43347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FBC5016-2641-47FC-953F-8D816EA5714A}" type="slidenum">
              <a:rPr lang="en-GB" sz="1000" b="0" strike="noStrike" spc="-1">
                <a:solidFill>
                  <a:srgbClr val="FFFFFF"/>
                </a:solidFill>
                <a:latin typeface="Lato"/>
                <a:ea typeface="Lato"/>
              </a:rPr>
              <a:pPr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6;p5">
            <a:hlinkClick r:id="rId14"/>
          </p:cNvPr>
          <p:cNvSpPr/>
          <p:nvPr/>
        </p:nvSpPr>
        <p:spPr>
          <a:xfrm>
            <a:off x="0" y="0"/>
            <a:ext cx="632160" cy="587880"/>
          </a:xfrm>
          <a:prstGeom prst="rect">
            <a:avLst/>
          </a:prstGeom>
          <a:solidFill>
            <a:srgbClr val="1B212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Google Shape;67;p5">
            <a:hlinkClick r:id="rId14"/>
          </p:cNvPr>
          <p:cNvSpPr/>
          <p:nvPr/>
        </p:nvSpPr>
        <p:spPr>
          <a:xfrm>
            <a:off x="212040" y="221760"/>
            <a:ext cx="218880" cy="1836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Google Shape;68;p5">
            <a:hlinkClick r:id="rId14"/>
          </p:cNvPr>
          <p:cNvSpPr/>
          <p:nvPr/>
        </p:nvSpPr>
        <p:spPr>
          <a:xfrm>
            <a:off x="212040" y="284400"/>
            <a:ext cx="218880" cy="1836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Google Shape;69;p5">
            <a:hlinkClick r:id="rId14"/>
          </p:cNvPr>
          <p:cNvSpPr/>
          <p:nvPr/>
        </p:nvSpPr>
        <p:spPr>
          <a:xfrm>
            <a:off x="212040" y="346680"/>
            <a:ext cx="218880" cy="1836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5" name="Google Shape;70;p5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106" name="Google Shape;71;p5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Google Shape;72;p5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79B07CB-81DD-4239-AA67-7B425233BC6B}" type="slidenum">
              <a:rPr lang="en-GB" sz="1000" b="0" strike="noStrike" spc="-1">
                <a:solidFill>
                  <a:srgbClr val="FFFFFF"/>
                </a:solidFill>
                <a:latin typeface="Lato"/>
                <a:ea typeface="Lato"/>
              </a:rPr>
              <a:pPr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13;p16"/>
          <p:cNvSpPr/>
          <p:nvPr/>
        </p:nvSpPr>
        <p:spPr>
          <a:xfrm rot="16200000">
            <a:off x="113400" y="-104400"/>
            <a:ext cx="5141520" cy="5363640"/>
          </a:xfrm>
          <a:prstGeom prst="diagStripe">
            <a:avLst>
              <a:gd name="adj" fmla="val 50343"/>
            </a:avLst>
          </a:prstGeom>
          <a:blipFill rotWithShape="0">
            <a:blip r:embed="rId1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Google Shape;217;p16">
            <a:hlinkClick r:id="rId15"/>
          </p:cNvPr>
          <p:cNvSpPr/>
          <p:nvPr/>
        </p:nvSpPr>
        <p:spPr>
          <a:xfrm>
            <a:off x="0" y="0"/>
            <a:ext cx="632160" cy="587880"/>
          </a:xfrm>
          <a:prstGeom prst="rect">
            <a:avLst/>
          </a:prstGeom>
          <a:solidFill>
            <a:srgbClr val="1B212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Google Shape;218;p16">
            <a:hlinkClick r:id="rId15"/>
          </p:cNvPr>
          <p:cNvSpPr/>
          <p:nvPr/>
        </p:nvSpPr>
        <p:spPr>
          <a:xfrm>
            <a:off x="212040" y="221760"/>
            <a:ext cx="218880" cy="1836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Google Shape;219;p16">
            <a:hlinkClick r:id="rId15"/>
          </p:cNvPr>
          <p:cNvSpPr/>
          <p:nvPr/>
        </p:nvSpPr>
        <p:spPr>
          <a:xfrm>
            <a:off x="212040" y="284400"/>
            <a:ext cx="218880" cy="1836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Google Shape;220;p16">
            <a:hlinkClick r:id="rId15"/>
          </p:cNvPr>
          <p:cNvSpPr/>
          <p:nvPr/>
        </p:nvSpPr>
        <p:spPr>
          <a:xfrm>
            <a:off x="212040" y="346680"/>
            <a:ext cx="218880" cy="18360"/>
          </a:xfrm>
          <a:prstGeom prst="rect">
            <a:avLst/>
          </a:prstGeom>
          <a:solidFill>
            <a:srgbClr val="55688B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2" name="Google Shape;221;p16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153" name="Google Shape;222;p16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Google Shape;223;p16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4BA72A8-215C-4BFA-BBCF-862607058C71}" type="slidenum">
              <a:rPr lang="en-GB" sz="1000" b="0" strike="noStrike" spc="-1">
                <a:solidFill>
                  <a:srgbClr val="FFFFFF"/>
                </a:solidFill>
                <a:latin typeface="Lato"/>
                <a:ea typeface="Lato"/>
              </a:rPr>
              <a:pPr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3420000" y="401760"/>
            <a:ext cx="5346720" cy="15782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-GB" sz="36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Web Development</a:t>
            </a:r>
            <a:br>
              <a:rPr sz="3600"/>
            </a:br>
            <a:r>
              <a:rPr lang="en-GB" sz="3600" spc="-1">
                <a:solidFill>
                  <a:srgbClr val="FFFFFF"/>
                </a:solidFill>
                <a:latin typeface="Montserrat"/>
              </a:rPr>
              <a:t>      </a:t>
            </a:r>
            <a:r>
              <a:rPr lang="en-GB" sz="36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 Assignment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7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700" b="0" strike="noStrike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-GB" sz="1700" spc="-1">
                <a:solidFill>
                  <a:srgbClr val="FFFFFF"/>
                </a:solidFill>
                <a:latin typeface="Montserrat"/>
                <a:ea typeface="Montserrat"/>
              </a:rPr>
              <a:t> </a:t>
            </a:r>
            <a:r>
              <a:rPr lang="en-GB" sz="17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lang="en-GB" sz="1700" spc="-1">
                <a:solidFill>
                  <a:srgbClr val="FFFFFF"/>
                </a:solidFill>
                <a:latin typeface="Montserrat"/>
                <a:ea typeface="Montserrat"/>
              </a:rPr>
              <a:t>ARCHANA CHAUDHARY</a:t>
            </a:r>
            <a:endParaRPr lang="en-IN" sz="1700" b="0" strike="noStrike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-GB" sz="1700" spc="-1">
                <a:solidFill>
                  <a:srgbClr val="FFFFFF"/>
                </a:solidFill>
                <a:latin typeface="Montserrat"/>
                <a:ea typeface="Montserrat"/>
              </a:rPr>
              <a:t> </a:t>
            </a:r>
            <a:r>
              <a:rPr lang="en-GB" sz="17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 Roll no. : </a:t>
            </a:r>
            <a:r>
              <a:rPr lang="en-GB" sz="1700" spc="-1">
                <a:solidFill>
                  <a:srgbClr val="FFFFFF"/>
                </a:solidFill>
                <a:latin typeface="Montserrat"/>
                <a:ea typeface="Montserrat"/>
              </a:rPr>
              <a:t>2260</a:t>
            </a:r>
            <a:endParaRPr lang="en-IN" sz="1700" b="0" strike="noStrike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-GB" sz="1700" spc="-1">
                <a:solidFill>
                  <a:srgbClr val="FFFFFF"/>
                </a:solidFill>
                <a:latin typeface="Montserrat"/>
                <a:ea typeface="Montserrat"/>
              </a:rPr>
              <a:t> </a:t>
            </a:r>
            <a:r>
              <a:rPr lang="en-GB" sz="17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 1st Sem. B.Tech. </a:t>
            </a:r>
            <a:r>
              <a:rPr lang="en-GB" sz="1700" spc="-1">
                <a:solidFill>
                  <a:srgbClr val="FFFFFF"/>
                </a:solidFill>
                <a:latin typeface="Montserrat"/>
                <a:ea typeface="Montserrat"/>
              </a:rPr>
              <a:t>(CST)</a:t>
            </a:r>
            <a:endParaRPr lang="en-IN" sz="17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7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5564520" y="4021200"/>
            <a:ext cx="3470040" cy="5054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1300" b="0" strike="noStrike" spc="-1">
                <a:solidFill>
                  <a:srgbClr val="FFFFFF"/>
                </a:solidFill>
                <a:latin typeface="Lato"/>
                <a:ea typeface="Lato"/>
              </a:rPr>
              <a:t>HTML, CSS </a:t>
            </a:r>
            <a:endParaRPr lang="en-IN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endParaRPr lang="en-GB" sz="1300" b="0" strike="noStrike" spc="-1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297440" y="1132560"/>
            <a:ext cx="7038360" cy="486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INDEX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43" name="Google Shape;235;p18"/>
          <p:cNvSpPr/>
          <p:nvPr/>
        </p:nvSpPr>
        <p:spPr>
          <a:xfrm>
            <a:off x="1294200" y="2097720"/>
            <a:ext cx="3017520" cy="32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25440" rIns="90000" bIns="325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CACACA"/>
                </a:solidFill>
                <a:latin typeface="Montserrat"/>
                <a:ea typeface="Montserrat"/>
              </a:rPr>
              <a:t>Introduction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44" name="Google Shape;236;p18"/>
          <p:cNvSpPr/>
          <p:nvPr/>
        </p:nvSpPr>
        <p:spPr>
          <a:xfrm>
            <a:off x="1294200" y="2423160"/>
            <a:ext cx="3017520" cy="32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25440" rIns="90000" bIns="325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CACACA"/>
                </a:solidFill>
                <a:latin typeface="Montserrat"/>
                <a:ea typeface="Montserrat"/>
              </a:rPr>
              <a:t>Objective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45" name="Google Shape;237;p18"/>
          <p:cNvSpPr/>
          <p:nvPr/>
        </p:nvSpPr>
        <p:spPr>
          <a:xfrm>
            <a:off x="1294200" y="2748600"/>
            <a:ext cx="3017520" cy="32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25440" rIns="90000" bIns="325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CACACA"/>
                </a:solidFill>
                <a:latin typeface="Montserrat"/>
                <a:ea typeface="Montserrat"/>
              </a:rPr>
              <a:t>Feasibility Study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46" name="Google Shape;238;p18"/>
          <p:cNvSpPr/>
          <p:nvPr/>
        </p:nvSpPr>
        <p:spPr>
          <a:xfrm>
            <a:off x="1294200" y="3074040"/>
            <a:ext cx="3017520" cy="32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25440" rIns="90000" bIns="325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247" name="Google Shape;239;p18"/>
          <p:cNvSpPr/>
          <p:nvPr/>
        </p:nvSpPr>
        <p:spPr>
          <a:xfrm>
            <a:off x="1294200" y="3399480"/>
            <a:ext cx="3017520" cy="32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25440" rIns="90000" bIns="325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CACACA"/>
                </a:solidFill>
                <a:latin typeface="Montserrat"/>
                <a:ea typeface="Montserrat"/>
              </a:rPr>
              <a:t>Application of Software tools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48" name="Google Shape;240;p18"/>
          <p:cNvSpPr/>
          <p:nvPr/>
        </p:nvSpPr>
        <p:spPr>
          <a:xfrm>
            <a:off x="1294200" y="3724920"/>
            <a:ext cx="3017520" cy="32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25440" rIns="90000" bIns="325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CACACA"/>
                </a:solidFill>
                <a:latin typeface="Montserrat"/>
                <a:ea typeface="Montserrat"/>
              </a:rPr>
              <a:t>Conclusion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49" name="Google Shape;241;p18"/>
          <p:cNvSpPr/>
          <p:nvPr/>
        </p:nvSpPr>
        <p:spPr>
          <a:xfrm>
            <a:off x="1294200" y="4050720"/>
            <a:ext cx="3017520" cy="32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25440" rIns="90000" bIns="325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CACACA"/>
                </a:solidFill>
                <a:latin typeface="Montserrat"/>
                <a:ea typeface="Montserrat"/>
              </a:rPr>
              <a:t>References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INTRODUCTION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928662" y="1207080"/>
            <a:ext cx="7500990" cy="3722124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Lato"/>
                <a:ea typeface="Lato"/>
              </a:rPr>
              <a:t>There are</a:t>
            </a:r>
            <a:r>
              <a:rPr lang="en-GB" sz="1600" spc="-1">
                <a:solidFill>
                  <a:srgbClr val="FFFFFF"/>
                </a:solidFill>
                <a:latin typeface="Lato"/>
                <a:ea typeface="Lato"/>
              </a:rPr>
              <a:t>  one HTML</a:t>
            </a:r>
            <a:r>
              <a:rPr lang="en-GB" sz="1600" b="0" strike="noStrike" spc="-1">
                <a:solidFill>
                  <a:srgbClr val="FFFFFF"/>
                </a:solidFill>
                <a:latin typeface="Lato"/>
                <a:ea typeface="Lato"/>
              </a:rPr>
              <a:t> files,</a:t>
            </a:r>
            <a:r>
              <a:rPr lang="en-GB" sz="1600" spc="-1">
                <a:solidFill>
                  <a:srgbClr val="FFFFFF"/>
                </a:solidFill>
                <a:latin typeface="Lato"/>
                <a:ea typeface="Lato"/>
              </a:rPr>
              <a:t> </a:t>
            </a:r>
            <a:r>
              <a:rPr lang="en-GB" sz="1600" b="0" strike="noStrike" spc="-1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lang="en-GB" sz="1600" spc="-1">
                <a:solidFill>
                  <a:srgbClr val="FFFFFF"/>
                </a:solidFill>
                <a:latin typeface="Lato"/>
                <a:ea typeface="Lato"/>
              </a:rPr>
              <a:t>where we are selling the variety of fresh flowers and  flower pots. </a:t>
            </a:r>
            <a:br>
              <a:rPr sz="1600"/>
            </a:br>
            <a:r>
              <a:rPr lang="en-GB" sz="1600" b="0" strike="noStrike" spc="-1">
                <a:solidFill>
                  <a:srgbClr val="FFFFFF"/>
                </a:solidFill>
                <a:latin typeface="Lato"/>
                <a:ea typeface="Lato"/>
              </a:rPr>
              <a:t>	Content of the repository -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GB" sz="1600" spc="-1">
              <a:solidFill>
                <a:srgbClr val="FFFFFF"/>
              </a:solidFill>
              <a:latin typeface="Lato"/>
              <a:ea typeface="Lato"/>
            </a:endParaRPr>
          </a:p>
          <a:p>
            <a:pPr marL="457200" indent="-310515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pos="0" algn="l"/>
              </a:tabLst>
            </a:pPr>
            <a:r>
              <a:rPr lang="en-GB" sz="1300" spc="-1">
                <a:solidFill>
                  <a:srgbClr val="FFFFFF"/>
                </a:solidFill>
                <a:latin typeface="Lato"/>
                <a:ea typeface="Lato"/>
                <a:cs typeface="Lato"/>
              </a:rPr>
              <a:t>Flower.html</a:t>
            </a:r>
            <a:endParaRPr lang="en-GB" sz="1300" spc="-1">
              <a:solidFill>
                <a:srgbClr val="FFFFFF"/>
              </a:solidFill>
              <a:latin typeface="Lato"/>
              <a:ea typeface="Lato"/>
            </a:endParaRPr>
          </a:p>
          <a:p>
            <a:pPr marL="457200" indent="-310515">
              <a:lnSpc>
                <a:spcPct val="114999"/>
              </a:lnSpc>
              <a:buClr>
                <a:srgbClr val="FFFFFF"/>
              </a:buClr>
              <a:buFont typeface="Lato"/>
              <a:buChar char="●"/>
              <a:tabLst>
                <a:tab pos="0" algn="l"/>
              </a:tabLst>
            </a:pPr>
            <a:r>
              <a:rPr lang="en-GB" sz="1300" b="0" strike="noStrike" spc="-1">
                <a:solidFill>
                  <a:srgbClr val="FFFFFF"/>
                </a:solidFill>
                <a:latin typeface="Lato"/>
                <a:ea typeface="Lato"/>
              </a:rPr>
              <a:t>style.css</a:t>
            </a:r>
            <a:endParaRPr lang="en-IN" sz="1300" b="0" strike="noStrike" spc="-1">
              <a:latin typeface="Arial"/>
            </a:endParaRPr>
          </a:p>
          <a:p>
            <a:pPr marL="457200" indent="-310515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pos="0" algn="l"/>
              </a:tabLst>
            </a:pPr>
            <a:r>
              <a:rPr lang="en-GB" sz="1300" b="0" strike="noStrike" spc="-1">
                <a:solidFill>
                  <a:srgbClr val="FFFFFF"/>
                </a:solidFill>
                <a:latin typeface="Lato"/>
                <a:ea typeface="Lato"/>
              </a:rPr>
              <a:t>images</a:t>
            </a:r>
            <a:endParaRPr lang="en-IN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Objective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222560" y="1372680"/>
            <a:ext cx="5876640" cy="8082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Lato"/>
                <a:ea typeface="Lato"/>
              </a:rPr>
              <a:t>To design a website that people can </a:t>
            </a:r>
            <a:r>
              <a:rPr lang="en-GB" sz="1600" spc="-1">
                <a:solidFill>
                  <a:srgbClr val="FFFFFF"/>
                </a:solidFill>
                <a:latin typeface="Lato"/>
                <a:ea typeface="Lato"/>
              </a:rPr>
              <a:t>o</a:t>
            </a:r>
            <a:r>
              <a:rPr lang="en-GB" sz="1600" b="0" strike="noStrike" spc="-1">
                <a:solidFill>
                  <a:srgbClr val="FFFFFF"/>
                </a:solidFill>
                <a:latin typeface="Lato"/>
                <a:ea typeface="Lato"/>
              </a:rPr>
              <a:t>rder</a:t>
            </a:r>
            <a:r>
              <a:rPr lang="en-GB" sz="1600" spc="-1">
                <a:solidFill>
                  <a:srgbClr val="FFFFFF"/>
                </a:solidFill>
                <a:latin typeface="Lato"/>
                <a:ea typeface="Lato"/>
              </a:rPr>
              <a:t> </a:t>
            </a:r>
            <a:r>
              <a:rPr lang="en-GB" sz="1600" spc="-1">
                <a:solidFill>
                  <a:srgbClr val="FFFFFF"/>
                </a:solidFill>
                <a:latin typeface="Lato"/>
                <a:ea typeface="Lato"/>
                <a:cs typeface="Lato"/>
              </a:rPr>
              <a:t> fresh and </a:t>
            </a:r>
            <a:r>
              <a:rPr lang="en-GB" sz="1600" spc="-1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beautifull</a:t>
            </a:r>
            <a:r>
              <a:rPr lang="en-GB" sz="1600" spc="-1">
                <a:solidFill>
                  <a:srgbClr val="FFFFFF"/>
                </a:solidFill>
                <a:latin typeface="Lato"/>
                <a:ea typeface="Lato"/>
                <a:cs typeface="Lato"/>
              </a:rPr>
              <a:t> flower and</a:t>
            </a:r>
            <a:r>
              <a:rPr lang="en-GB" sz="1600" b="0" strike="noStrike" spc="-1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lang="en-GB" sz="1600" spc="-1">
                <a:solidFill>
                  <a:srgbClr val="FFFFFF"/>
                </a:solidFill>
                <a:latin typeface="Lato"/>
                <a:ea typeface="Lato"/>
              </a:rPr>
              <a:t>flower pots</a:t>
            </a:r>
            <a:r>
              <a:rPr lang="en-GB" sz="1600" b="0" strike="noStrike" spc="-1">
                <a:solidFill>
                  <a:srgbClr val="FFFFFF"/>
                </a:solidFill>
                <a:latin typeface="Lato"/>
                <a:ea typeface="Lato"/>
              </a:rPr>
              <a:t> and have a good day.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IN" sz="1000" b="0" strike="noStrike" spc="-1">
              <a:latin typeface="Arial"/>
            </a:endParaRPr>
          </a:p>
          <a:p>
            <a:pPr marL="457200" indent="-329565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Char char="●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Lato"/>
                <a:ea typeface="Lato"/>
              </a:rPr>
              <a:t>User will choose </a:t>
            </a:r>
            <a:r>
              <a:rPr lang="en-GB" sz="1600" b="0" strike="noStrike" spc="-1" err="1">
                <a:solidFill>
                  <a:srgbClr val="FFFFFF"/>
                </a:solidFill>
                <a:latin typeface="Lato"/>
                <a:ea typeface="Lato"/>
              </a:rPr>
              <a:t>there</a:t>
            </a:r>
            <a:r>
              <a:rPr lang="en-GB" sz="1600" b="0" strike="noStrike" spc="-1">
                <a:solidFill>
                  <a:srgbClr val="FFFFFF"/>
                </a:solidFill>
                <a:latin typeface="Lato"/>
                <a:ea typeface="Lato"/>
              </a:rPr>
              <a:t> favourite </a:t>
            </a:r>
            <a:r>
              <a:rPr lang="en-GB" sz="1600" spc="-1">
                <a:solidFill>
                  <a:srgbClr val="FFFFFF"/>
                </a:solidFill>
                <a:latin typeface="Lato"/>
                <a:ea typeface="Lato"/>
              </a:rPr>
              <a:t>flower  </a:t>
            </a:r>
            <a:r>
              <a:rPr lang="en-GB" sz="1600" b="0" strike="noStrike" spc="-1">
                <a:solidFill>
                  <a:srgbClr val="FFFFFF"/>
                </a:solidFill>
                <a:latin typeface="Lato"/>
                <a:ea typeface="Lato"/>
              </a:rPr>
              <a:t>and order it from online</a:t>
            </a:r>
            <a:r>
              <a:rPr lang="en-GB" sz="1600" spc="-1">
                <a:solidFill>
                  <a:srgbClr val="FFFFFF"/>
                </a:solidFill>
                <a:latin typeface="Lato"/>
                <a:ea typeface="Lato"/>
              </a:rPr>
              <a:t> </a:t>
            </a:r>
            <a:r>
              <a:rPr lang="en-GB" sz="1600" b="0" strike="noStrike" spc="-1">
                <a:solidFill>
                  <a:srgbClr val="FFFFFF"/>
                </a:solidFill>
                <a:latin typeface="Lato"/>
                <a:ea typeface="Lato"/>
              </a:rPr>
              <a:t> .</a:t>
            </a:r>
            <a:endParaRPr lang="en-IN" sz="1600" b="0" strike="noStrike" spc="-1">
              <a:latin typeface="Arial"/>
            </a:endParaRPr>
          </a:p>
          <a:p>
            <a:pPr marL="457200" indent="-329565">
              <a:lnSpc>
                <a:spcPct val="114999"/>
              </a:lnSpc>
              <a:buClr>
                <a:srgbClr val="FFFFFF"/>
              </a:buClr>
              <a:buFont typeface="Lato"/>
              <a:buChar char="●"/>
              <a:tabLst>
                <a:tab pos="0" algn="l"/>
              </a:tabLst>
            </a:pPr>
            <a:r>
              <a:rPr lang="en-GB" sz="1600" spc="-1">
                <a:solidFill>
                  <a:srgbClr val="FFFFFF"/>
                </a:solidFill>
                <a:latin typeface="Lato"/>
                <a:ea typeface="Lato"/>
              </a:rPr>
              <a:t>User can pay  it online </a:t>
            </a:r>
            <a:endParaRPr lang="en-GB"/>
          </a:p>
          <a:p>
            <a:pPr marL="457200" indent="-329565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pos="0" algn="l"/>
              </a:tabLst>
            </a:pPr>
            <a:r>
              <a:rPr lang="en-GB" sz="1600" spc="-1">
                <a:solidFill>
                  <a:srgbClr val="FFFFFF"/>
                </a:solidFill>
                <a:latin typeface="Lato"/>
              </a:rPr>
              <a:t>We have 10 day replacement</a:t>
            </a:r>
            <a:endParaRPr lang="en-GB" sz="1600" b="0" strike="noStrike" spc="-1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457200" indent="-329565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pos="0" algn="l"/>
              </a:tabLst>
            </a:pPr>
            <a:r>
              <a:rPr lang="en-GB" sz="1600" spc="-1">
                <a:solidFill>
                  <a:srgbClr val="FFFFFF"/>
                </a:solidFill>
                <a:latin typeface="Lato"/>
                <a:ea typeface="Lato"/>
                <a:cs typeface="Lato"/>
              </a:rPr>
              <a:t>We have free delivery </a:t>
            </a:r>
          </a:p>
          <a:p>
            <a:pPr marL="457200" indent="-329565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pos="0" algn="l"/>
              </a:tabLst>
            </a:pPr>
            <a:r>
              <a:rPr lang="en-GB" sz="1600" spc="-1">
                <a:solidFill>
                  <a:srgbClr val="FFFFFF"/>
                </a:solidFill>
                <a:latin typeface="Lato"/>
                <a:ea typeface="Lato"/>
                <a:cs typeface="Lato"/>
              </a:rPr>
              <a:t>We have offer and gits </a:t>
            </a:r>
            <a:endParaRPr lang="en-GB" sz="1600" b="0" strike="noStrike" spc="-1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457200" indent="-329565">
              <a:lnSpc>
                <a:spcPct val="115000"/>
              </a:lnSpc>
              <a:buClr>
                <a:srgbClr val="FFFFFF"/>
              </a:buClr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Feasibility Study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2970720" y="1137600"/>
            <a:ext cx="6208920" cy="1766160"/>
          </a:xfrm>
          <a:prstGeom prst="rect">
            <a:avLst/>
          </a:prstGeom>
          <a:noFill/>
          <a:ln w="9360">
            <a:solidFill>
              <a:srgbClr val="1B212C"/>
            </a:solidFill>
            <a:round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400" b="0" i="1" u="sng" strike="noStrike" spc="-1">
                <a:solidFill>
                  <a:srgbClr val="FFFFFF"/>
                </a:solidFill>
                <a:uFillTx/>
                <a:latin typeface="Montserrat"/>
                <a:ea typeface="Montserrat"/>
              </a:rPr>
              <a:t>Technical Feasibility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1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rgbClr val="D9D9D9"/>
                </a:solidFill>
                <a:latin typeface="Montserrat"/>
                <a:ea typeface="Montserrat"/>
              </a:rPr>
              <a:t>The Project only involves Front End development with </a:t>
            </a:r>
            <a:br>
              <a:rPr sz="1600"/>
            </a:br>
            <a:r>
              <a:rPr lang="en-GB" sz="1600" b="0" strike="noStrike" spc="-1">
                <a:solidFill>
                  <a:srgbClr val="D9D9D9"/>
                </a:solidFill>
                <a:latin typeface="Montserrat"/>
                <a:ea typeface="Montserrat"/>
              </a:rPr>
              <a:t>all  the backend work happening on the </a:t>
            </a:r>
            <a:r>
              <a:rPr lang="en-GB" sz="1600" spc="-1">
                <a:solidFill>
                  <a:srgbClr val="D9D9D9"/>
                </a:solidFill>
                <a:latin typeface="Montserrat"/>
                <a:ea typeface="Montserrat"/>
              </a:rPr>
              <a:t>Brave </a:t>
            </a:r>
            <a:r>
              <a:rPr lang="en-GB" sz="1600" b="0" strike="noStrike" spc="-1">
                <a:solidFill>
                  <a:srgbClr val="D9D9D9"/>
                </a:solidFill>
                <a:latin typeface="Montserrat"/>
                <a:ea typeface="Montserrat"/>
              </a:rPr>
              <a:t>server.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328;p30"/>
          <p:cNvSpPr/>
          <p:nvPr/>
        </p:nvSpPr>
        <p:spPr>
          <a:xfrm>
            <a:off x="1238760" y="320400"/>
            <a:ext cx="6446880" cy="66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Application of Software tools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89" name="Google Shape;329;p30"/>
          <p:cNvSpPr/>
          <p:nvPr/>
        </p:nvSpPr>
        <p:spPr>
          <a:xfrm>
            <a:off x="1238760" y="1107360"/>
            <a:ext cx="6446880" cy="3016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Tools used :-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FFFFFF"/>
              </a:buClr>
              <a:buFont typeface="Montserrat"/>
              <a:buChar char="●"/>
              <a:tabLst>
                <a:tab pos="0" algn="l"/>
              </a:tabLst>
            </a:pPr>
            <a:r>
              <a:rPr lang="en-GB" sz="16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VS CODE :  </a:t>
            </a:r>
            <a:r>
              <a:rPr lang="en-GB" sz="16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Visual Studio Code, also commonly referred to as VS Code, is a source-code editor made by Microsoft with the Electron Framework, for Windows, Linux and </a:t>
            </a:r>
            <a:r>
              <a:rPr lang="en-GB" sz="1600" b="0" strike="noStrike" spc="-1" err="1">
                <a:solidFill>
                  <a:srgbClr val="FFFFFF"/>
                </a:solidFill>
                <a:latin typeface="Montserrat"/>
                <a:ea typeface="Montserrat"/>
              </a:rPr>
              <a:t>macOS</a:t>
            </a:r>
            <a:r>
              <a:rPr lang="en-GB" sz="16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.</a:t>
            </a:r>
          </a:p>
          <a:p>
            <a:pPr marL="457200" indent="-330120">
              <a:lnSpc>
                <a:spcPct val="100000"/>
              </a:lnSpc>
              <a:buClr>
                <a:srgbClr val="FFFFFF"/>
              </a:buClr>
              <a:buFont typeface="Montserrat"/>
              <a:buChar char="●"/>
              <a:tabLst>
                <a:tab pos="0" algn="l"/>
              </a:tabLst>
            </a:pPr>
            <a:endParaRPr lang="en-GB" sz="1600" b="0" strike="noStrike" spc="-1">
              <a:solidFill>
                <a:srgbClr val="FFFFFF"/>
              </a:solidFill>
              <a:latin typeface="Montserrat"/>
              <a:ea typeface="Montserrat"/>
            </a:endParaRPr>
          </a:p>
          <a:p>
            <a:pPr marL="457200" indent="-330120">
              <a:buClr>
                <a:srgbClr val="FFFFFF"/>
              </a:buClr>
              <a:buFont typeface="Montserrat"/>
              <a:buChar char="●"/>
              <a:tabLst>
                <a:tab pos="0" algn="l"/>
              </a:tabLst>
            </a:pPr>
            <a:r>
              <a:rPr lang="en-GB" sz="1600" b="1" spc="-1">
                <a:solidFill>
                  <a:srgbClr val="FFFFFF"/>
                </a:solidFill>
                <a:latin typeface="Montserrat"/>
              </a:rPr>
              <a:t>SUBLIME : it </a:t>
            </a:r>
            <a:r>
              <a:rPr lang="en-GB" sz="16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, is a source-code editor made by Microsoft with the Electron Framework, for Windows, Linux and </a:t>
            </a:r>
            <a:r>
              <a:rPr lang="en-GB" sz="1600" b="0" strike="noStrike" spc="-1" err="1">
                <a:solidFill>
                  <a:srgbClr val="FFFFFF"/>
                </a:solidFill>
                <a:latin typeface="Montserrat"/>
                <a:ea typeface="Montserrat"/>
              </a:rPr>
              <a:t>macOS</a:t>
            </a:r>
            <a:r>
              <a:rPr lang="en-GB" sz="16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.</a:t>
            </a:r>
            <a:endParaRPr lang="en-IN" sz="1600" b="1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FFFFFF"/>
              </a:buClr>
              <a:buFont typeface="Montserrat"/>
              <a:buChar char="●"/>
              <a:tabLst>
                <a:tab pos="0" algn="l"/>
              </a:tabLst>
            </a:pPr>
            <a:r>
              <a:rPr lang="en-GB" sz="16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OS : </a:t>
            </a:r>
            <a:r>
              <a:rPr lang="en-GB" sz="16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lang="en-GB" sz="1600" spc="-1">
                <a:solidFill>
                  <a:srgbClr val="FFFFFF"/>
                </a:solidFill>
                <a:latin typeface="Montserrat"/>
                <a:ea typeface="Montserrat"/>
              </a:rPr>
              <a:t>Window 11</a:t>
            </a:r>
            <a:endParaRPr lang="en-IN" sz="16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Conclusion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297440" y="1064880"/>
            <a:ext cx="7038360" cy="1106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-GB" sz="1300" b="0" strike="noStrike" spc="-1">
                <a:solidFill>
                  <a:srgbClr val="FFFFFF"/>
                </a:solidFill>
                <a:latin typeface="Lato"/>
                <a:ea typeface="Lato"/>
              </a:rPr>
              <a:t>Simple images to show how the website works</a:t>
            </a:r>
            <a:endParaRPr lang="en-IN" sz="1300" b="0" strike="noStrike" spc="-1">
              <a:latin typeface="Arial"/>
            </a:endParaRPr>
          </a:p>
        </p:txBody>
      </p:sp>
      <p:pic>
        <p:nvPicPr>
          <p:cNvPr id="292" name="Google Shape;336;p31"/>
          <p:cNvPicPr/>
          <p:nvPr/>
        </p:nvPicPr>
        <p:blipFill>
          <a:blip r:embed="rId2"/>
          <a:stretch>
            <a:fillRect/>
          </a:stretch>
        </p:blipFill>
        <p:spPr>
          <a:xfrm>
            <a:off x="4384130" y="2186631"/>
            <a:ext cx="4279219" cy="2118617"/>
          </a:xfrm>
          <a:prstGeom prst="rect">
            <a:avLst/>
          </a:prstGeom>
          <a:ln w="0">
            <a:noFill/>
          </a:ln>
        </p:spPr>
      </p:pic>
      <p:pic>
        <p:nvPicPr>
          <p:cNvPr id="293" name="Google Shape;337;p31" descr="Graphical user interface, application, PowerPoin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20" y="2367511"/>
            <a:ext cx="3751200" cy="1694362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99440" y="46656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References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95" name="Google Shape;343;p32"/>
          <p:cNvSpPr/>
          <p:nvPr/>
        </p:nvSpPr>
        <p:spPr>
          <a:xfrm>
            <a:off x="-171000" y="1544400"/>
            <a:ext cx="9484920" cy="24006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6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Montserrat"/>
              </a:rPr>
              <a:t>Thank </a:t>
            </a:r>
            <a:r>
              <a:rPr lang="en-GB" sz="1600" spc="-1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Montserrat"/>
              </a:rPr>
              <a:t>You</a:t>
            </a:r>
            <a:endParaRPr lang="en-IN" sz="16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algn="ctr">
              <a:tabLst>
                <a:tab pos="0" algn="l"/>
              </a:tabLst>
            </a:pPr>
            <a:r>
              <a:rPr lang="en-GB" sz="1600" spc="-1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+mn-lt"/>
                <a:cs typeface="+mn-lt"/>
              </a:rPr>
              <a:t>ARCHANA CHAUDHARY</a:t>
            </a:r>
          </a:p>
          <a:p>
            <a:pPr algn="ctr">
              <a:tabLst>
                <a:tab pos="0" algn="l"/>
              </a:tabLst>
            </a:pPr>
            <a:r>
              <a:rPr lang="en-GB" sz="1600" b="0" strike="noStrike" spc="-1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Montserrat"/>
              </a:rPr>
              <a:t>Roll no.</a:t>
            </a:r>
            <a:r>
              <a:rPr lang="en-GB" sz="1600" spc="-1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Montserrat"/>
              </a:rPr>
              <a:t> </a:t>
            </a:r>
            <a:r>
              <a:rPr lang="en-GB" sz="1600" b="0" strike="noStrike" spc="-1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Montserrat"/>
              </a:rPr>
              <a:t> :-</a:t>
            </a:r>
            <a:r>
              <a:rPr lang="en-GB" sz="1600" spc="-1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Montserrat"/>
              </a:rPr>
              <a:t>  226038</a:t>
            </a:r>
            <a:endParaRPr lang="en-IN" sz="16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Montserrat"/>
              </a:rPr>
              <a:t>St. Andrews Institute of Technology and Management</a:t>
            </a:r>
            <a:endParaRPr lang="en-IN" sz="16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Montserrat"/>
              </a:rPr>
              <a:t>1st Semester B.Tech. </a:t>
            </a:r>
            <a:r>
              <a:rPr lang="en-GB" sz="1600" spc="-1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Montserrat"/>
              </a:rPr>
              <a:t>CST</a:t>
            </a:r>
            <a:endParaRPr lang="en-IN" sz="16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Office Theme</vt:lpstr>
      <vt:lpstr>Office Theme</vt:lpstr>
      <vt:lpstr>Office Theme</vt:lpstr>
      <vt:lpstr>Office Theme</vt:lpstr>
      <vt:lpstr>Web Development        Assignment     ARCHANA CHAUDHARY   Roll no. : 2260   1st Sem. B.Tech. (CST) </vt:lpstr>
      <vt:lpstr>INDEX</vt:lpstr>
      <vt:lpstr>INTRODUCTION</vt:lpstr>
      <vt:lpstr>Objective</vt:lpstr>
      <vt:lpstr>Feasibility Study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       Assignment     BAPPADITYA BISWAS   Roll no. : 227058   1st Sem. B.Tech. (CST)</dc:title>
  <dc:creator>mini</dc:creator>
  <cp:revision>1</cp:revision>
  <dcterms:modified xsi:type="dcterms:W3CDTF">2022-12-02T16:59:56Z</dcterms:modified>
  <dc:language>en-IN</dc:language>
</cp:coreProperties>
</file>