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9" r:id="rId7"/>
    <p:sldId id="301" r:id="rId8"/>
    <p:sldId id="303" r:id="rId9"/>
    <p:sldId id="304" r:id="rId10"/>
    <p:sldId id="307" r:id="rId11"/>
    <p:sldId id="305" r:id="rId12"/>
    <p:sldId id="306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12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" TargetMode="External"/><Relationship Id="rId2" Type="http://schemas.openxmlformats.org/officeDocument/2006/relationships/hyperlink" Target="https://numpy.org/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i.com/chatgpt" TargetMode="External"/><Relationship Id="rId4" Type="http://schemas.openxmlformats.org/officeDocument/2006/relationships/hyperlink" Target="https://matplotlib.org/stab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011" y="1237467"/>
            <a:ext cx="342511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The Advent of Smartphone Applications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10B14-5CF4-ED9A-CED1-2A6BA2FD29A5}"/>
              </a:ext>
            </a:extLst>
          </p:cNvPr>
          <p:cNvSpPr txBox="1"/>
          <p:nvPr/>
        </p:nvSpPr>
        <p:spPr>
          <a:xfrm>
            <a:off x="8485372" y="4559675"/>
            <a:ext cx="284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Sparsh Singhal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Strikers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2B06-0B2F-7ABD-1246-0981DDF7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90" y="263528"/>
            <a:ext cx="11259820" cy="1450757"/>
          </a:xfrm>
        </p:spPr>
        <p:txBody>
          <a:bodyPr/>
          <a:lstStyle/>
          <a:p>
            <a:r>
              <a:rPr lang="en-IN" dirty="0"/>
              <a:t>Names of Top 100    &amp;     Bottom 100: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5980-33C8-D962-968D-774EADC859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2544              Facebook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3943              Facebook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381     WhatsApp Messenger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336     WhatsApp Messenger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3904    WhatsApp Messenger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4105         Facebook Lite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3711             MX Player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3703             MX Player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4365             MX Player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E7550-B38B-6A8F-7112-3DFC418E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120899"/>
            <a:ext cx="5117256" cy="3748194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10535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             FK Vojvodina</a:t>
            </a: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10536                     FK Liepaja</a:t>
            </a: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10537                      FK Teplice</a:t>
            </a: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10538                      FK Sarajevo</a:t>
            </a:r>
            <a:endParaRPr lang="en-IN" sz="1800" u="none" strike="noStrike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10825               Naruto &amp; Boruto FR</a:t>
            </a: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10831          payermonstationnement.fr</a:t>
            </a: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10835                    FR Forms</a:t>
            </a:r>
          </a:p>
          <a:p>
            <a:pPr marL="0" lvl="0" indent="0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950"/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10838            Parkinson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Exercices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FR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AAE771-DCC9-67B0-B791-5D1D5BD8DED5}"/>
              </a:ext>
            </a:extLst>
          </p:cNvPr>
          <p:cNvCxnSpPr/>
          <p:nvPr/>
        </p:nvCxnSpPr>
        <p:spPr>
          <a:xfrm>
            <a:off x="5737016" y="1905000"/>
            <a:ext cx="181184" cy="4457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3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543D8-7BCD-93B0-A726-37305DE4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9994902" cy="6398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2FAB0B-F888-85B8-9052-9DAB17190BD1}"/>
              </a:ext>
            </a:extLst>
          </p:cNvPr>
          <p:cNvSpPr txBox="1"/>
          <p:nvPr/>
        </p:nvSpPr>
        <p:spPr>
          <a:xfrm>
            <a:off x="7824162" y="1130300"/>
            <a:ext cx="4341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 Board for Data Visualization and Insights</a:t>
            </a:r>
          </a:p>
        </p:txBody>
      </p:sp>
    </p:spTree>
    <p:extLst>
      <p:ext uri="{BB962C8B-B14F-4D97-AF65-F5344CB8AC3E}">
        <p14:creationId xmlns:p14="http://schemas.microsoft.com/office/powerpoint/2010/main" val="141297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BD761B-3069-5264-6CDA-A3CCCBBB3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7" r="19652"/>
          <a:stretch/>
        </p:blipFill>
        <p:spPr>
          <a:xfrm>
            <a:off x="101600" y="336403"/>
            <a:ext cx="6515100" cy="5702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E631C-92CF-A539-7EC3-5CEA573E1C32}"/>
              </a:ext>
            </a:extLst>
          </p:cNvPr>
          <p:cNvSpPr txBox="1"/>
          <p:nvPr/>
        </p:nvSpPr>
        <p:spPr>
          <a:xfrm>
            <a:off x="6184901" y="495838"/>
            <a:ext cx="5676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showing % distribution of different type of content given in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1AA83-D248-B959-E354-A45296A0D509}"/>
              </a:ext>
            </a:extLst>
          </p:cNvPr>
          <p:cNvSpPr txBox="1"/>
          <p:nvPr/>
        </p:nvSpPr>
        <p:spPr>
          <a:xfrm>
            <a:off x="6794500" y="2587534"/>
            <a:ext cx="4889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pie chart is a graphical representation technique that displays data in a circular-shaped graph.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composite static chart that works best with few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can be seen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attached.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BE072-DB31-AB74-B536-C64251DA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0577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B20C7-4135-6CF9-6EE0-1D8F4B41D359}"/>
              </a:ext>
            </a:extLst>
          </p:cNvPr>
          <p:cNvSpPr txBox="1"/>
          <p:nvPr/>
        </p:nvSpPr>
        <p:spPr>
          <a:xfrm>
            <a:off x="8220577" y="1228397"/>
            <a:ext cx="3848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showing correlation between different dataset variables and how much they depend on each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having higher value shows higher dependencies of values on each other.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949C0-78F0-D7AC-864C-A7C7954B1133}"/>
              </a:ext>
            </a:extLst>
          </p:cNvPr>
          <p:cNvSpPr txBox="1"/>
          <p:nvPr/>
        </p:nvSpPr>
        <p:spPr>
          <a:xfrm>
            <a:off x="8653781" y="582285"/>
            <a:ext cx="266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98553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D038D4-A424-A3D6-28D8-3EFB2FAA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928100" cy="6413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6499F-08DF-A83B-0FF0-EB02E1BC180D}"/>
              </a:ext>
            </a:extLst>
          </p:cNvPr>
          <p:cNvSpPr txBox="1"/>
          <p:nvPr/>
        </p:nvSpPr>
        <p:spPr>
          <a:xfrm>
            <a:off x="8610600" y="571500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38B25-8E6F-2130-1B2D-D558DFE2BF45}"/>
              </a:ext>
            </a:extLst>
          </p:cNvPr>
          <p:cNvSpPr txBox="1"/>
          <p:nvPr/>
        </p:nvSpPr>
        <p:spPr>
          <a:xfrm>
            <a:off x="8458200" y="1498411"/>
            <a:ext cx="33400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showing how the rating and score of top 100 applications relate to each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 charts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are graphical representations that succinctly illustrate trends and patterns in numerical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E2F6-8B22-BB82-7D21-A10F1F51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16C-0DD0-1DC8-8C91-971A6931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after carefully evaluating the dataset and performing multiple operations on it, we have got something interesting.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the best 100 and worst 100 mobile applications after considering multiple factors like downloads, ratings, type, genre,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multiple useful insights of which type of apps are successful and why and what makes the other lose.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multiple relationship between different types of values which shows the dependency of columns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328431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E339-278C-D430-21F7-9FE9F59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7A84-A012-D02C-C098-6B6F6F7F7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25801"/>
            <a:ext cx="10058400" cy="977899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Any Questions</a:t>
            </a:r>
          </a:p>
        </p:txBody>
      </p:sp>
      <p:pic>
        <p:nvPicPr>
          <p:cNvPr id="5" name="Graphic 4" descr="Angel face with solid fill">
            <a:extLst>
              <a:ext uri="{FF2B5EF4-FFF2-40B4-BE49-F238E27FC236}">
                <a16:creationId xmlns:a16="http://schemas.microsoft.com/office/drawing/2014/main" id="{8735E30A-9096-C13D-4A75-BE9CC99D0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0800" y="2806700"/>
            <a:ext cx="1816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5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CE8A-1483-0BEE-1B0E-CADA73EE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BBE5-2763-CE35-BD3B-75F8994F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https://numpy.org/doc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3"/>
              </a:rPr>
              <a:t>https://pandas.pydata.org/docs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4"/>
              </a:rPr>
              <a:t>https://matplotlib.org/stable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5"/>
              </a:rPr>
              <a:t>https://openai.com/chatgpt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2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DBE89-D19D-7D2B-A62B-B2B8D65EC641}"/>
              </a:ext>
            </a:extLst>
          </p:cNvPr>
          <p:cNvSpPr txBox="1"/>
          <p:nvPr/>
        </p:nvSpPr>
        <p:spPr>
          <a:xfrm>
            <a:off x="2540000" y="2082800"/>
            <a:ext cx="5737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CF525-0931-E75F-567F-C73EA5040766}"/>
              </a:ext>
            </a:extLst>
          </p:cNvPr>
          <p:cNvSpPr txBox="1"/>
          <p:nvPr/>
        </p:nvSpPr>
        <p:spPr>
          <a:xfrm>
            <a:off x="8039100" y="5156200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Sparsh Singhal</a:t>
            </a:r>
          </a:p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Strikers</a:t>
            </a:r>
          </a:p>
        </p:txBody>
      </p:sp>
    </p:spTree>
    <p:extLst>
      <p:ext uri="{BB962C8B-B14F-4D97-AF65-F5344CB8AC3E}">
        <p14:creationId xmlns:p14="http://schemas.microsoft.com/office/powerpoint/2010/main" val="6058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F19E-C2CA-FE5B-BC2E-F856756B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64403"/>
            <a:ext cx="11211560" cy="98339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Case Study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EB92-D30D-E1AB-4322-A20AC511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006600"/>
            <a:ext cx="11516360" cy="429259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aims at generating insights and extracting useful information from the given dataset of 10,000 mobile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various parameters like Name of application, Total number of downloads, Average rating, Number of reviews, Free or Paid, File size,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various data cleaning and data processing measures, our aim is to generate a list of best 100 and worst 100 mobile applications by taking as many factors as possible into consideration.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using various data visualization techniques, to get insights from the dataset and representing it in graphical or chart forms.</a:t>
            </a:r>
          </a:p>
        </p:txBody>
      </p:sp>
    </p:spTree>
    <p:extLst>
      <p:ext uri="{BB962C8B-B14F-4D97-AF65-F5344CB8AC3E}">
        <p14:creationId xmlns:p14="http://schemas.microsoft.com/office/powerpoint/2010/main" val="271935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5EA4-2D6D-D641-EC1F-FB932E6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5767-B91B-F9E2-883F-BF88AF3B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</a:p>
          <a:p>
            <a:pPr marL="201168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Python 	</a:t>
            </a:r>
          </a:p>
          <a:p>
            <a:pPr marL="201168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	</a:t>
            </a:r>
          </a:p>
          <a:p>
            <a:pPr marL="201168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Pandas: For data manipulation and analysis.	</a:t>
            </a:r>
          </a:p>
          <a:p>
            <a:pPr marL="201168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NumPy: For numerical computations.	</a:t>
            </a:r>
          </a:p>
          <a:p>
            <a:pPr marL="201168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Scikit-learn: For machine learning algorithms and model evaluation.	</a:t>
            </a:r>
          </a:p>
          <a:p>
            <a:pPr marL="201168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Matplotlib and Seaborn: For data visualization.	</a:t>
            </a:r>
          </a:p>
          <a:p>
            <a:pPr marL="201168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IDE: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any other Python IDE</a:t>
            </a:r>
          </a:p>
        </p:txBody>
      </p:sp>
    </p:spTree>
    <p:extLst>
      <p:ext uri="{BB962C8B-B14F-4D97-AF65-F5344CB8AC3E}">
        <p14:creationId xmlns:p14="http://schemas.microsoft.com/office/powerpoint/2010/main" val="8623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F98C-3C45-803D-ACA2-A87F78C8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3FC3E3-5A25-F037-27F6-F30D550DB572}"/>
              </a:ext>
            </a:extLst>
          </p:cNvPr>
          <p:cNvSpPr/>
          <p:nvPr/>
        </p:nvSpPr>
        <p:spPr>
          <a:xfrm>
            <a:off x="1123406" y="2510243"/>
            <a:ext cx="2569029" cy="947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70DC4E-24FC-C85A-2348-74D13AD4D06C}"/>
              </a:ext>
            </a:extLst>
          </p:cNvPr>
          <p:cNvSpPr/>
          <p:nvPr/>
        </p:nvSpPr>
        <p:spPr>
          <a:xfrm>
            <a:off x="4811485" y="2510245"/>
            <a:ext cx="2569029" cy="947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Applying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9B0D6-B626-D6CE-797A-F037E391F5D1}"/>
              </a:ext>
            </a:extLst>
          </p:cNvPr>
          <p:cNvSpPr/>
          <p:nvPr/>
        </p:nvSpPr>
        <p:spPr>
          <a:xfrm>
            <a:off x="4811485" y="4347755"/>
            <a:ext cx="2569029" cy="947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F4CB66-72A6-B593-9D99-E0FE723C5608}"/>
              </a:ext>
            </a:extLst>
          </p:cNvPr>
          <p:cNvSpPr/>
          <p:nvPr/>
        </p:nvSpPr>
        <p:spPr>
          <a:xfrm>
            <a:off x="1123406" y="4347754"/>
            <a:ext cx="2569029" cy="947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Transformation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34CF4-3F53-6B45-DCC3-5172A9115820}"/>
              </a:ext>
            </a:extLst>
          </p:cNvPr>
          <p:cNvSpPr/>
          <p:nvPr/>
        </p:nvSpPr>
        <p:spPr>
          <a:xfrm>
            <a:off x="8499565" y="4347755"/>
            <a:ext cx="2569029" cy="947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Getting Insights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53FC05-E690-2E6E-FCCA-812F3F76FD68}"/>
              </a:ext>
            </a:extLst>
          </p:cNvPr>
          <p:cNvSpPr/>
          <p:nvPr/>
        </p:nvSpPr>
        <p:spPr>
          <a:xfrm>
            <a:off x="8499564" y="2510244"/>
            <a:ext cx="2569029" cy="9470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Visualization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90A3E1-3BFD-69C8-364E-82AF40AD4FE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407921" y="3457300"/>
            <a:ext cx="0" cy="89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DA247-1FD4-A756-C744-0D5931EF8B34}"/>
              </a:ext>
            </a:extLst>
          </p:cNvPr>
          <p:cNvCxnSpPr/>
          <p:nvPr/>
        </p:nvCxnSpPr>
        <p:spPr>
          <a:xfrm>
            <a:off x="9808028" y="3457300"/>
            <a:ext cx="0" cy="89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CC773D-4AFB-73D8-CF44-0D12AD5220C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380514" y="2983773"/>
            <a:ext cx="1119050" cy="2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549D6A-E05A-36EC-C9C4-7D9F504AD9F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096000" y="3457302"/>
            <a:ext cx="15239" cy="890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C07284-0D25-F09B-51FC-08C1065380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92435" y="4821282"/>
            <a:ext cx="111905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0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CC0-3E7F-252A-6341-3B48D409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80" y="546101"/>
            <a:ext cx="10058400" cy="914400"/>
          </a:xfrm>
        </p:spPr>
        <p:txBody>
          <a:bodyPr/>
          <a:lstStyle/>
          <a:p>
            <a:r>
              <a:rPr lang="en-IN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C225-019B-C48E-9FFC-43E92416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90" y="1866901"/>
            <a:ext cx="11840210" cy="415289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towards data visualization and generating insights from it is to clean the data efficiently.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large dataset, it contains many null values and duplicates which require adjustment and then can be used further.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comes when a single column contains integer, null as well as string values. In order to clean that data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assign values to string based on some criteria and 0 value to NULL., as it in columns Downloads, Purchase Price and Reviews of the given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Converting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10,000+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“Everyone” to integer without disturbing their original reference.</a:t>
            </a:r>
          </a:p>
        </p:txBody>
      </p:sp>
    </p:spTree>
    <p:extLst>
      <p:ext uri="{BB962C8B-B14F-4D97-AF65-F5344CB8AC3E}">
        <p14:creationId xmlns:p14="http://schemas.microsoft.com/office/powerpoint/2010/main" val="248389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10D-C7FC-B8B3-7CD4-50178A1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Assigning Weighs /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C15D-4A78-E9BA-265B-0E9DCAE9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Assigning weighs to different columns according to their importance in calculating the overall value of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Multiplying the original value of the column to the weighs assign to them to get their actual value and then adding all those values to get a score,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Based on this score, the performance of application will be determined and then they are ranked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Formula Used for </a:t>
            </a:r>
            <a:r>
              <a:rPr lang="en-IN" sz="2400" b="1" i="1" u="sng" dirty="0"/>
              <a:t>Score</a:t>
            </a:r>
            <a:r>
              <a:rPr lang="en-IN" sz="2400" dirty="0"/>
              <a:t>: </a:t>
            </a:r>
            <a:r>
              <a:rPr lang="en-IN" sz="2400" b="1" dirty="0">
                <a:latin typeface="Arial Black" panose="020B0A04020102020204" pitchFamily="34" charset="0"/>
              </a:rPr>
              <a:t>Sum of(Weigh(</a:t>
            </a:r>
            <a:r>
              <a:rPr lang="en-IN" sz="2400" b="1" dirty="0" err="1">
                <a:latin typeface="Arial Black" panose="020B0A04020102020204" pitchFamily="34" charset="0"/>
              </a:rPr>
              <a:t>i</a:t>
            </a:r>
            <a:r>
              <a:rPr lang="en-IN" sz="2400" b="1" dirty="0">
                <a:latin typeface="Arial Black" panose="020B0A04020102020204" pitchFamily="34" charset="0"/>
              </a:rPr>
              <a:t>) * Value(</a:t>
            </a:r>
            <a:r>
              <a:rPr lang="en-IN" sz="2400" b="1" dirty="0" err="1">
                <a:latin typeface="Arial Black" panose="020B0A04020102020204" pitchFamily="34" charset="0"/>
              </a:rPr>
              <a:t>i</a:t>
            </a:r>
            <a:r>
              <a:rPr lang="en-IN" sz="2400" b="1" dirty="0">
                <a:latin typeface="Arial Black" panose="020B0A04020102020204" pitchFamily="34" charset="0"/>
              </a:rPr>
              <a:t>)) for every </a:t>
            </a:r>
            <a:r>
              <a:rPr lang="en-IN" sz="2400" b="1" dirty="0" err="1">
                <a:latin typeface="Arial Black" panose="020B0A04020102020204" pitchFamily="34" charset="0"/>
              </a:rPr>
              <a:t>i</a:t>
            </a:r>
            <a:r>
              <a:rPr lang="en-IN" sz="2400" b="1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59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765B-1659-B416-9624-3101C77D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CF52-738C-B65C-F241-392D127B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930401"/>
            <a:ext cx="11602720" cy="44703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Label Encoding, Standard Scaling, and Principal Component Analysis (PCA) for feature selection and preprocessing.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converted categorical variables like job, marital status, and education into numerical labels, allowing them to be used in machine learning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Scaling normalized the data by adjusting features to have a mean of 0 and a standard deviation of 1, ensuring that features on different scales contributed equally to the model.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was then applied to reduce the dataset's dimensionality, focusing on retaining the most significant variance. This step transformed the original features into a smaller set of principal components, capturing key patterns in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these techniques helped optimize the model's performance by reducing complexity and improving accuracy, making the dataset more manageable and enhancing the model's ability to generalize from the 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3CB-0AC0-49C0-621B-98A1542F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100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A2AC-97BA-2225-6EE0-E67F7FD4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08201"/>
            <a:ext cx="10782300" cy="3760891"/>
          </a:xfrm>
        </p:spPr>
        <p:txBody>
          <a:bodyPr>
            <a:normAutofit fontScale="92500" lnSpcReduction="10000"/>
          </a:bodyPr>
          <a:lstStyle/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22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Index of Top 100 Applications are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Index ([ 2544, 3943, 381, 336, 3904, 2604, 2545, 2611, 3909, 382, 4104, 335, 1917, 1872, 1750, 1700, 1654, 3896, 3665, 3928, 10472, 2884, 2808, 2853, 5395, 411, 338, 3996, 3223, 3117, 4098, 3234, 4150, 4234, 468, 391, 5856, 865, 451, 340, 4096,  2554, 4144, 3523, 3565, 3454, 4170, 3232, 3127, 464, 4153, 386, 341, 152, 9844, 3816, 3736, 3765, 3687, 4005, 7536,  1869, 1966, 1842, 1751, 1705, 1655, 3994, 420, 3971, 378, 1908, 1722, 3888, 2610, 2550, 2603, 3870, 3739, 3796, 4115, 4676,   467, 431, 385, 342, 1885, 1702, 1662, 3879, 3255, 4566, 403, 474, 4122, 2546, 4105, 3711, 3703, 436</a:t>
            </a:r>
            <a:r>
              <a:rPr lang="en-IN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5]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9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286-C213-9521-50EF-9BAF142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100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5783-13EB-4032-1703-59717E31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930401"/>
            <a:ext cx="11734800" cy="3760891"/>
          </a:xfrm>
        </p:spPr>
        <p:txBody>
          <a:bodyPr>
            <a:noAutofit/>
          </a:bodyPr>
          <a:lstStyle/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Index of </a:t>
            </a:r>
            <a:r>
              <a:rPr lang="en-IN" sz="2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Bottom 100 Applications are:</a:t>
            </a:r>
          </a:p>
          <a:p>
            <a:pPr marL="620395" indent="-6350">
              <a:lnSpc>
                <a:spcPct val="111000"/>
              </a:lnSpc>
              <a:spcAft>
                <a:spcPts val="4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Index([10535, 10536, 10537, 10538, 10539, 10541, 10542, 10543, 10544, 10545, 10546, 10547, 10548, 10550, 10551, 10553, 10555, 10557, 10558, 10559, 10560, 10561, 10563, 10565, 10567, 10605, 10606, 10608, 10612, 10618, 10622, 10625, 10626, 10627, 10631, 10650, 10651, 10653, 10654, 10657, 10658, 10660, 10661, 10662, 10664, 10668, 10669, 10670, 10672, 10674, 10676, 10692, 10693, 10694, 10695, 10696, 10698, 10699, 10700, 10701, 10702, 10704, 10705, 10708, 10709, 10734, 10735, 10736, 10744, 10745, 10746, 10748, 10751, 10759, 10761, 10762, 10764, 10769, 10772, 10773, 10774, 10775, 10788, 10794, 10798, 10806, 10807, 10808, 10811, 10813, 10816, 10818, 10821, 10822, 10823, 10824, 10825, 10831, 10835, 1083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8]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16714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{4DEFA557-6AD5-4312-B4CC-274FA222990C}tf22712842_win32</Template>
  <TotalTime>241</TotalTime>
  <Words>1327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Courier New</vt:lpstr>
      <vt:lpstr>Franklin Gothic Book</vt:lpstr>
      <vt:lpstr>Times New Roman</vt:lpstr>
      <vt:lpstr>Wingdings</vt:lpstr>
      <vt:lpstr>Custom</vt:lpstr>
      <vt:lpstr>Case: The Advent of Smartphone Applications</vt:lpstr>
      <vt:lpstr>Brief Overview of Case Study and Dataset</vt:lpstr>
      <vt:lpstr>Tools and Technologies</vt:lpstr>
      <vt:lpstr>Process of Implementation</vt:lpstr>
      <vt:lpstr>Data Cleaning Process</vt:lpstr>
      <vt:lpstr>Assigning Weighs / Calculations</vt:lpstr>
      <vt:lpstr>Feature Selection</vt:lpstr>
      <vt:lpstr>Top 100 Applications:</vt:lpstr>
      <vt:lpstr>Bottom 100 Applications:</vt:lpstr>
      <vt:lpstr>Names of Top 100    &amp;     Bottom 100:</vt:lpstr>
      <vt:lpstr>PowerPoint Presentation</vt:lpstr>
      <vt:lpstr>PowerPoint Presentation</vt:lpstr>
      <vt:lpstr>PowerPoint Presentation</vt:lpstr>
      <vt:lpstr>PowerPoint Presentation</vt:lpstr>
      <vt:lpstr>Conclusion</vt:lpstr>
      <vt:lpstr>Q&amp;A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Sparsh Singhal</dc:creator>
  <cp:lastModifiedBy>Sparsh Singhal</cp:lastModifiedBy>
  <cp:revision>2</cp:revision>
  <dcterms:created xsi:type="dcterms:W3CDTF">2024-08-21T07:03:24Z</dcterms:created>
  <dcterms:modified xsi:type="dcterms:W3CDTF">2024-08-26T20:27:00Z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