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9" r:id="rId5"/>
  </p:sldMasterIdLst>
  <p:notesMasterIdLst>
    <p:notesMasterId r:id="rId24"/>
  </p:notesMasterIdLst>
  <p:sldIdLst>
    <p:sldId id="259" r:id="rId6"/>
    <p:sldId id="260" r:id="rId7"/>
    <p:sldId id="261" r:id="rId8"/>
    <p:sldId id="262" r:id="rId9"/>
    <p:sldId id="273" r:id="rId10"/>
    <p:sldId id="263" r:id="rId11"/>
    <p:sldId id="264" r:id="rId12"/>
    <p:sldId id="275" r:id="rId13"/>
    <p:sldId id="276" r:id="rId14"/>
    <p:sldId id="269" r:id="rId15"/>
    <p:sldId id="272" r:id="rId16"/>
    <p:sldId id="265" r:id="rId17"/>
    <p:sldId id="266" r:id="rId18"/>
    <p:sldId id="267" r:id="rId19"/>
    <p:sldId id="270" r:id="rId20"/>
    <p:sldId id="271" r:id="rId21"/>
    <p:sldId id="268"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501DB4-0646-4898-BE4C-5A63F90E9990}" v="2" dt="2021-12-09T22:27:09.642"/>
    <p1510:client id="{C7331583-E404-3295-500D-07EFE2D83ABE}" v="47" dt="2022-08-05T20:14:40.351"/>
    <p1510:client id="{E5EE3252-B2EE-8AD1-45BD-FC13E2B740F7}" v="244" dt="2022-08-05T20:37:45.2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p:scale>
          <a:sx n="110" d="100"/>
          <a:sy n="110" d="100"/>
        </p:scale>
        <p:origin x="1192" y="10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41735F-29B4-BD4E-AAFA-0772D053349E}" type="datetimeFigureOut">
              <a:rPr lang="en-US" smtClean="0"/>
              <a:t>8/6/2022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78C3D-7A3F-0941-B797-6FF679CD6B41}" type="slidenum">
              <a:rPr lang="en-US" smtClean="0"/>
              <a:t>‹#›</a:t>
            </a:fld>
            <a:endParaRPr lang="en-US"/>
          </a:p>
        </p:txBody>
      </p:sp>
    </p:spTree>
    <p:extLst>
      <p:ext uri="{BB962C8B-B14F-4D97-AF65-F5344CB8AC3E}">
        <p14:creationId xmlns:p14="http://schemas.microsoft.com/office/powerpoint/2010/main" val="1593108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278C3D-7A3F-0941-B797-6FF679CD6B41}" type="slidenum">
              <a:rPr lang="en-US" smtClean="0"/>
              <a:t>3</a:t>
            </a:fld>
            <a:endParaRPr lang="en-US"/>
          </a:p>
        </p:txBody>
      </p:sp>
    </p:spTree>
    <p:extLst>
      <p:ext uri="{BB962C8B-B14F-4D97-AF65-F5344CB8AC3E}">
        <p14:creationId xmlns:p14="http://schemas.microsoft.com/office/powerpoint/2010/main" val="3249620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278C3D-7A3F-0941-B797-6FF679CD6B41}" type="slidenum">
              <a:rPr lang="en-US" smtClean="0"/>
              <a:t>7</a:t>
            </a:fld>
            <a:endParaRPr lang="en-US"/>
          </a:p>
        </p:txBody>
      </p:sp>
    </p:spTree>
    <p:extLst>
      <p:ext uri="{BB962C8B-B14F-4D97-AF65-F5344CB8AC3E}">
        <p14:creationId xmlns:p14="http://schemas.microsoft.com/office/powerpoint/2010/main" val="3560175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278C3D-7A3F-0941-B797-6FF679CD6B41}" type="slidenum">
              <a:rPr lang="en-US" smtClean="0"/>
              <a:t>9</a:t>
            </a:fld>
            <a:endParaRPr lang="en-US"/>
          </a:p>
        </p:txBody>
      </p:sp>
    </p:spTree>
    <p:extLst>
      <p:ext uri="{BB962C8B-B14F-4D97-AF65-F5344CB8AC3E}">
        <p14:creationId xmlns:p14="http://schemas.microsoft.com/office/powerpoint/2010/main" val="27592033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33965" y="1122363"/>
            <a:ext cx="7339351" cy="2102100"/>
          </a:xfrm>
        </p:spPr>
        <p:txBody>
          <a:bodyPr anchor="b">
            <a:normAutofit/>
          </a:bodyPr>
          <a:lstStyle>
            <a:lvl1pPr algn="ctr">
              <a:defRPr sz="4800">
                <a:latin typeface="+mn-lt"/>
                <a:ea typeface="Lato" panose="020F0502020204030203" pitchFamily="34" charset="0"/>
                <a:cs typeface="Lato" panose="020F0502020204030203" pitchFamily="34" charset="0"/>
              </a:defRPr>
            </a:lvl1pPr>
          </a:lstStyle>
          <a:p>
            <a:endParaRPr lang="en-US"/>
          </a:p>
        </p:txBody>
      </p:sp>
      <p:sp>
        <p:nvSpPr>
          <p:cNvPr id="3" name="Subtitle 2"/>
          <p:cNvSpPr>
            <a:spLocks noGrp="1"/>
          </p:cNvSpPr>
          <p:nvPr>
            <p:ph type="subTitle" idx="1"/>
          </p:nvPr>
        </p:nvSpPr>
        <p:spPr>
          <a:xfrm>
            <a:off x="4133964" y="3303656"/>
            <a:ext cx="7339353" cy="1223178"/>
          </a:xfrm>
        </p:spPr>
        <p:txBody>
          <a:bodyPr/>
          <a:lstStyle>
            <a:lvl1pPr marL="0" indent="0" algn="ctr">
              <a:buNone/>
              <a:defRPr sz="2400">
                <a:latin typeface="+mj-lt"/>
                <a:ea typeface="Lato Light" panose="020F0502020204030203" pitchFamily="34" charset="0"/>
                <a:cs typeface="Lato Light" panose="020F0502020204030203" pitchFamily="34" charset="0"/>
              </a:defRPr>
            </a:lvl1pPr>
            <a:lvl2pPr marL="457189" indent="0" algn="ctr">
              <a:buNone/>
              <a:defRPr sz="2000"/>
            </a:lvl2pPr>
            <a:lvl3pPr marL="914378" indent="0" algn="ctr">
              <a:buNone/>
              <a:defRPr sz="1800"/>
            </a:lvl3pPr>
            <a:lvl4pPr marL="1371566" indent="0" algn="ctr">
              <a:buNone/>
              <a:defRPr sz="1600"/>
            </a:lvl4pPr>
            <a:lvl5pPr marL="1828754" indent="0" algn="ctr">
              <a:buNone/>
              <a:defRPr sz="1600"/>
            </a:lvl5pPr>
            <a:lvl6pPr marL="2285943" indent="0" algn="ctr">
              <a:buNone/>
              <a:defRPr sz="1600"/>
            </a:lvl6pPr>
            <a:lvl7pPr marL="2743132" indent="0" algn="ctr">
              <a:buNone/>
              <a:defRPr sz="1600"/>
            </a:lvl7pPr>
            <a:lvl8pPr marL="3200320" indent="0" algn="ctr">
              <a:buNone/>
              <a:defRPr sz="1600"/>
            </a:lvl8pPr>
            <a:lvl9pPr marL="3657509" indent="0" algn="ctr">
              <a:buNone/>
              <a:defRPr sz="1600"/>
            </a:lvl9pPr>
          </a:lstStyle>
          <a:p>
            <a:endParaRPr lang="en-US"/>
          </a:p>
        </p:txBody>
      </p:sp>
      <p:sp>
        <p:nvSpPr>
          <p:cNvPr id="7" name="Parallelogram 6"/>
          <p:cNvSpPr/>
          <p:nvPr userDrawn="1"/>
        </p:nvSpPr>
        <p:spPr>
          <a:xfrm>
            <a:off x="-1366345" y="0"/>
            <a:ext cx="5223641" cy="6858000"/>
          </a:xfrm>
          <a:prstGeom prst="parallelogram">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Parallelogram 7"/>
          <p:cNvSpPr/>
          <p:nvPr userDrawn="1"/>
        </p:nvSpPr>
        <p:spPr>
          <a:xfrm rot="539464">
            <a:off x="2973398" y="-192321"/>
            <a:ext cx="410404" cy="7224360"/>
          </a:xfrm>
          <a:prstGeom prst="parallelogram">
            <a:avLst/>
          </a:prstGeom>
          <a:solidFill>
            <a:srgbClr val="D41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1652" y="5285434"/>
            <a:ext cx="3552549" cy="1250036"/>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9162" y="1024079"/>
            <a:ext cx="3039439" cy="2279578"/>
          </a:xfrm>
          <a:prstGeom prst="rect">
            <a:avLst/>
          </a:prstGeom>
        </p:spPr>
      </p:pic>
    </p:spTree>
    <p:extLst>
      <p:ext uri="{BB962C8B-B14F-4D97-AF65-F5344CB8AC3E}">
        <p14:creationId xmlns:p14="http://schemas.microsoft.com/office/powerpoint/2010/main" val="188195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ea typeface="Lato" panose="020F0502020204030203" pitchFamily="34" charset="0"/>
                <a:cs typeface="Lato" panose="020F050202020403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mn-lt"/>
                <a:ea typeface="Lato" panose="020F0502020204030203" pitchFamily="34" charset="0"/>
                <a:cs typeface="Lato" panose="020F0502020204030203" pitchFamily="34" charset="0"/>
              </a:defRPr>
            </a:lvl1pPr>
            <a:lvl2pPr>
              <a:defRPr>
                <a:latin typeface="+mn-lt"/>
                <a:ea typeface="Lato" panose="020F0502020204030203" pitchFamily="34" charset="0"/>
                <a:cs typeface="Lato" panose="020F0502020204030203" pitchFamily="34" charset="0"/>
              </a:defRPr>
            </a:lvl2pPr>
            <a:lvl3pPr>
              <a:defRPr>
                <a:latin typeface="+mn-lt"/>
                <a:ea typeface="Lato" panose="020F0502020204030203" pitchFamily="34" charset="0"/>
                <a:cs typeface="Lato" panose="020F0502020204030203" pitchFamily="34" charset="0"/>
              </a:defRPr>
            </a:lvl3pPr>
            <a:lvl4pPr>
              <a:defRPr>
                <a:latin typeface="+mn-lt"/>
                <a:ea typeface="Lato" panose="020F0502020204030203" pitchFamily="34" charset="0"/>
                <a:cs typeface="Lato" panose="020F0502020204030203" pitchFamily="34" charset="0"/>
              </a:defRPr>
            </a:lvl4pPr>
            <a:lvl5pPr>
              <a:defRPr>
                <a:latin typeface="+mn-lt"/>
                <a:ea typeface="Lato" panose="020F0502020204030203" pitchFamily="34" charset="0"/>
                <a:cs typeface="Lato" panose="020F050202020403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881382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8"/>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861966"/>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378" rtl="0" eaLnBrk="1" latinLnBrk="0" hangingPunct="1">
        <a:lnSpc>
          <a:spcPct val="90000"/>
        </a:lnSpc>
        <a:spcBef>
          <a:spcPct val="0"/>
        </a:spcBef>
        <a:buNone/>
        <a:defRPr sz="4400" kern="1200">
          <a:solidFill>
            <a:schemeClr val="tx1"/>
          </a:solidFill>
          <a:latin typeface="+mn-lt"/>
          <a:ea typeface="Lato" panose="020F0502020204030203" pitchFamily="34" charset="0"/>
          <a:cs typeface="Lato" panose="020F0502020204030203" pitchFamily="34" charset="0"/>
        </a:defRPr>
      </a:lvl1pPr>
    </p:titleStyle>
    <p:bodyStyle>
      <a:lvl1pPr marL="228594" indent="-228594" algn="l" defTabSz="91437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Lato" panose="020F0502020204030203" pitchFamily="34" charset="0"/>
          <a:cs typeface="Lato" panose="020F0502020204030203" pitchFamily="34" charset="0"/>
        </a:defRPr>
      </a:lvl1pPr>
      <a:lvl2pPr marL="685783" indent="-228594" algn="l" defTabSz="91437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Lato" panose="020F0502020204030203" pitchFamily="34" charset="0"/>
          <a:cs typeface="Lato" panose="020F0502020204030203" pitchFamily="34" charset="0"/>
        </a:defRPr>
      </a:lvl2pPr>
      <a:lvl3pPr marL="1142972" indent="-228594" algn="l" defTabSz="91437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Lato" panose="020F0502020204030203" pitchFamily="34" charset="0"/>
          <a:cs typeface="Lato" panose="020F0502020204030203" pitchFamily="34" charset="0"/>
        </a:defRPr>
      </a:lvl3pPr>
      <a:lvl4pPr marL="1600160"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Lato" panose="020F0502020204030203" pitchFamily="34" charset="0"/>
          <a:cs typeface="Lato" panose="020F0502020204030203" pitchFamily="34" charset="0"/>
        </a:defRPr>
      </a:lvl4pPr>
      <a:lvl5pPr marL="2057348"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Lato" panose="020F0502020204030203" pitchFamily="34" charset="0"/>
          <a:cs typeface="Lato" panose="020F0502020204030203" pitchFamily="34" charset="0"/>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902130"/>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2432017"/>
            <a:ext cx="10515600" cy="40916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userDrawn="1"/>
        </p:nvSpPr>
        <p:spPr>
          <a:xfrm rot="5400000">
            <a:off x="5744678" y="-5744680"/>
            <a:ext cx="702644" cy="121920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4" name="Straight Connector 13"/>
          <p:cNvCxnSpPr/>
          <p:nvPr userDrawn="1"/>
        </p:nvCxnSpPr>
        <p:spPr>
          <a:xfrm flipH="1">
            <a:off x="-3" y="702642"/>
            <a:ext cx="12192004" cy="35022"/>
          </a:xfrm>
          <a:prstGeom prst="line">
            <a:avLst/>
          </a:prstGeom>
          <a:ln w="76200">
            <a:solidFill>
              <a:srgbClr val="D41B2C"/>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14163" y="68465"/>
            <a:ext cx="3441108" cy="669201"/>
          </a:xfrm>
          <a:prstGeom prst="rect">
            <a:avLst/>
          </a:prstGeom>
        </p:spPr>
      </p:pic>
    </p:spTree>
    <p:extLst>
      <p:ext uri="{BB962C8B-B14F-4D97-AF65-F5344CB8AC3E}">
        <p14:creationId xmlns:p14="http://schemas.microsoft.com/office/powerpoint/2010/main" val="1090141619"/>
      </p:ext>
    </p:extLst>
  </p:cSld>
  <p:clrMap bg1="lt1" tx1="dk1" bg2="lt2" tx2="dk2" accent1="accent1" accent2="accent2" accent3="accent3" accent4="accent4" accent5="accent5" accent6="accent6" hlink="hlink" folHlink="folHlink"/>
  <p:sldLayoutIdLst>
    <p:sldLayoutId id="2147483670" r:id="rId1"/>
  </p:sldLayoutIdLst>
  <p:txStyles>
    <p:titleStyle>
      <a:lvl1pPr algn="l" defTabSz="914378" rtl="0" eaLnBrk="1" latinLnBrk="0" hangingPunct="1">
        <a:lnSpc>
          <a:spcPct val="90000"/>
        </a:lnSpc>
        <a:spcBef>
          <a:spcPct val="0"/>
        </a:spcBef>
        <a:buNone/>
        <a:defRPr sz="4400" kern="1200">
          <a:solidFill>
            <a:schemeClr val="tx1"/>
          </a:solidFill>
          <a:latin typeface="+mn-lt"/>
          <a:ea typeface="Lato" panose="020F0502020204030203" pitchFamily="34" charset="0"/>
          <a:cs typeface="Lato" panose="020F0502020204030203" pitchFamily="34" charset="0"/>
        </a:defRPr>
      </a:lvl1pPr>
    </p:titleStyle>
    <p:bodyStyle>
      <a:lvl1pPr marL="228594" indent="-228594" algn="l" defTabSz="91437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Lato" panose="020F0502020204030203" pitchFamily="34" charset="0"/>
          <a:cs typeface="Lato" panose="020F0502020204030203" pitchFamily="34" charset="0"/>
        </a:defRPr>
      </a:lvl1pPr>
      <a:lvl2pPr marL="685783" indent="-228594" algn="l" defTabSz="91437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Lato" panose="020F0502020204030203" pitchFamily="34" charset="0"/>
          <a:cs typeface="Lato" panose="020F0502020204030203" pitchFamily="34" charset="0"/>
        </a:defRPr>
      </a:lvl2pPr>
      <a:lvl3pPr marL="1142972" indent="-228594" algn="l" defTabSz="91437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Lato" panose="020F0502020204030203" pitchFamily="34" charset="0"/>
          <a:cs typeface="Lato" panose="020F0502020204030203" pitchFamily="34" charset="0"/>
        </a:defRPr>
      </a:lvl3pPr>
      <a:lvl4pPr marL="1600160"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Lato" panose="020F0502020204030203" pitchFamily="34" charset="0"/>
          <a:cs typeface="Lato" panose="020F0502020204030203" pitchFamily="34" charset="0"/>
        </a:defRPr>
      </a:lvl4pPr>
      <a:lvl5pPr marL="2057348"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Lato" panose="020F0502020204030203" pitchFamily="34" charset="0"/>
          <a:cs typeface="Lato" panose="020F0502020204030203" pitchFamily="34" charset="0"/>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57D27-36FA-46DD-B7C0-982B1BDE2B20}"/>
              </a:ext>
            </a:extLst>
          </p:cNvPr>
          <p:cNvSpPr>
            <a:spLocks noGrp="1"/>
          </p:cNvSpPr>
          <p:nvPr>
            <p:ph type="ctrTitle"/>
          </p:nvPr>
        </p:nvSpPr>
        <p:spPr>
          <a:xfrm>
            <a:off x="4036291" y="384791"/>
            <a:ext cx="7684655" cy="2102100"/>
          </a:xfrm>
        </p:spPr>
        <p:txBody>
          <a:bodyPr>
            <a:normAutofit/>
          </a:bodyPr>
          <a:lstStyle/>
          <a:p>
            <a:r>
              <a:rPr lang="en-US" b="1" dirty="0"/>
              <a:t>DAMG 6210</a:t>
            </a:r>
            <a:br>
              <a:rPr lang="en-US" b="1" dirty="0"/>
            </a:br>
            <a:r>
              <a:rPr lang="en-US" b="1" dirty="0"/>
              <a:t>Summer 2022</a:t>
            </a:r>
            <a:br>
              <a:rPr lang="en-US" b="1" dirty="0"/>
            </a:br>
            <a:r>
              <a:rPr lang="en-US" b="1" dirty="0"/>
              <a:t>Lab Management System</a:t>
            </a:r>
          </a:p>
        </p:txBody>
      </p:sp>
      <p:sp>
        <p:nvSpPr>
          <p:cNvPr id="4" name="Subtitle 3">
            <a:extLst>
              <a:ext uri="{FF2B5EF4-FFF2-40B4-BE49-F238E27FC236}">
                <a16:creationId xmlns:a16="http://schemas.microsoft.com/office/drawing/2014/main" id="{5FFA549A-6FA6-7F4D-8B02-E9C4329D411F}"/>
              </a:ext>
            </a:extLst>
          </p:cNvPr>
          <p:cNvSpPr>
            <a:spLocks noGrp="1"/>
          </p:cNvSpPr>
          <p:nvPr>
            <p:ph type="subTitle" idx="1"/>
          </p:nvPr>
        </p:nvSpPr>
        <p:spPr>
          <a:xfrm>
            <a:off x="3532909" y="2890982"/>
            <a:ext cx="8428182" cy="2797037"/>
          </a:xfrm>
        </p:spPr>
        <p:txBody>
          <a:bodyPr>
            <a:normAutofit lnSpcReduction="10000"/>
          </a:bodyPr>
          <a:lstStyle/>
          <a:p>
            <a:pPr algn="l"/>
            <a:r>
              <a:rPr lang="en-US" sz="2800" b="1" dirty="0">
                <a:solidFill>
                  <a:schemeClr val="tx1">
                    <a:lumMod val="85000"/>
                    <a:lumOff val="15000"/>
                  </a:schemeClr>
                </a:solidFill>
                <a:latin typeface="+mn-lt"/>
              </a:rPr>
              <a:t>   Contributors:</a:t>
            </a:r>
            <a:r>
              <a:rPr lang="en-US" dirty="0">
                <a:solidFill>
                  <a:schemeClr val="tx1">
                    <a:lumMod val="85000"/>
                    <a:lumOff val="15000"/>
                  </a:schemeClr>
                </a:solidFill>
                <a:latin typeface="+mn-lt"/>
              </a:rPr>
              <a:t>                                                     </a:t>
            </a:r>
            <a:r>
              <a:rPr lang="en-US" sz="2800" b="1" dirty="0">
                <a:solidFill>
                  <a:schemeClr val="tx1">
                    <a:lumMod val="85000"/>
                    <a:lumOff val="15000"/>
                  </a:schemeClr>
                </a:solidFill>
                <a:latin typeface="+mn-lt"/>
              </a:rPr>
              <a:t>Professor:</a:t>
            </a:r>
            <a:br>
              <a:rPr lang="en-US" dirty="0">
                <a:solidFill>
                  <a:schemeClr val="tx1">
                    <a:lumMod val="85000"/>
                    <a:lumOff val="15000"/>
                  </a:schemeClr>
                </a:solidFill>
                <a:latin typeface="+mn-lt"/>
              </a:rPr>
            </a:br>
            <a:br>
              <a:rPr lang="en-US" dirty="0">
                <a:solidFill>
                  <a:schemeClr val="tx1">
                    <a:lumMod val="85000"/>
                    <a:lumOff val="15000"/>
                  </a:schemeClr>
                </a:solidFill>
                <a:latin typeface="+mn-lt"/>
              </a:rPr>
            </a:br>
            <a:r>
              <a:rPr lang="en-US" dirty="0" err="1">
                <a:solidFill>
                  <a:schemeClr val="tx1">
                    <a:lumMod val="85000"/>
                    <a:lumOff val="15000"/>
                  </a:schemeClr>
                </a:solidFill>
                <a:latin typeface="+mn-lt"/>
              </a:rPr>
              <a:t>Sparsh</a:t>
            </a:r>
            <a:r>
              <a:rPr lang="en-US" dirty="0">
                <a:solidFill>
                  <a:schemeClr val="tx1">
                    <a:lumMod val="85000"/>
                    <a:lumOff val="15000"/>
                  </a:schemeClr>
                </a:solidFill>
                <a:latin typeface="+mn-lt"/>
              </a:rPr>
              <a:t> Sinha (001000390) 		                 Simon W. Wang</a:t>
            </a:r>
          </a:p>
          <a:p>
            <a:pPr algn="just"/>
            <a:r>
              <a:rPr lang="en-US" dirty="0" err="1">
                <a:solidFill>
                  <a:schemeClr val="tx1">
                    <a:lumMod val="85000"/>
                    <a:lumOff val="15000"/>
                  </a:schemeClr>
                </a:solidFill>
                <a:latin typeface="+mn-lt"/>
              </a:rPr>
              <a:t>Nagashree</a:t>
            </a:r>
            <a:r>
              <a:rPr lang="en-US" dirty="0">
                <a:solidFill>
                  <a:schemeClr val="tx1">
                    <a:lumMod val="85000"/>
                    <a:lumOff val="15000"/>
                  </a:schemeClr>
                </a:solidFill>
                <a:latin typeface="+mn-lt"/>
              </a:rPr>
              <a:t> Seshadri (001050979) 	                             &amp;	</a:t>
            </a:r>
          </a:p>
          <a:p>
            <a:pPr algn="just"/>
            <a:r>
              <a:rPr lang="en-US" dirty="0">
                <a:solidFill>
                  <a:schemeClr val="tx1">
                    <a:lumMod val="85000"/>
                    <a:lumOff val="15000"/>
                  </a:schemeClr>
                </a:solidFill>
                <a:latin typeface="+mn-lt"/>
              </a:rPr>
              <a:t>Rajiv Ranjan </a:t>
            </a:r>
            <a:r>
              <a:rPr lang="en-US" dirty="0" err="1">
                <a:solidFill>
                  <a:schemeClr val="tx1">
                    <a:lumMod val="85000"/>
                    <a:lumOff val="15000"/>
                  </a:schemeClr>
                </a:solidFill>
                <a:latin typeface="+mn-lt"/>
              </a:rPr>
              <a:t>Sahu</a:t>
            </a:r>
            <a:r>
              <a:rPr lang="en-US" dirty="0">
                <a:solidFill>
                  <a:schemeClr val="tx1">
                    <a:lumMod val="85000"/>
                    <a:lumOff val="15000"/>
                  </a:schemeClr>
                </a:solidFill>
                <a:latin typeface="+mn-lt"/>
              </a:rPr>
              <a:t> (002101619)                                   TA Team</a:t>
            </a:r>
          </a:p>
          <a:p>
            <a:pPr algn="just"/>
            <a:r>
              <a:rPr lang="en-US" dirty="0">
                <a:solidFill>
                  <a:schemeClr val="tx1">
                    <a:lumMod val="85000"/>
                    <a:lumOff val="15000"/>
                  </a:schemeClr>
                </a:solidFill>
                <a:latin typeface="+mn-lt"/>
              </a:rPr>
              <a:t>Krishna Pal Singh (002954173) </a:t>
            </a:r>
          </a:p>
          <a:p>
            <a:pPr algn="just"/>
            <a:r>
              <a:rPr lang="en-US" dirty="0">
                <a:solidFill>
                  <a:schemeClr val="tx1">
                    <a:lumMod val="85000"/>
                    <a:lumOff val="15000"/>
                  </a:schemeClr>
                </a:solidFill>
                <a:latin typeface="+mn-lt"/>
              </a:rPr>
              <a:t>Mohit </a:t>
            </a:r>
            <a:r>
              <a:rPr lang="en-US" dirty="0" err="1">
                <a:solidFill>
                  <a:schemeClr val="tx1">
                    <a:lumMod val="85000"/>
                    <a:lumOff val="15000"/>
                  </a:schemeClr>
                </a:solidFill>
                <a:latin typeface="+mn-lt"/>
              </a:rPr>
              <a:t>Malani</a:t>
            </a:r>
            <a:r>
              <a:rPr lang="en-US" dirty="0">
                <a:solidFill>
                  <a:schemeClr val="tx1">
                    <a:lumMod val="85000"/>
                    <a:lumOff val="15000"/>
                  </a:schemeClr>
                </a:solidFill>
                <a:latin typeface="+mn-lt"/>
              </a:rPr>
              <a:t> (001568891)		</a:t>
            </a:r>
          </a:p>
        </p:txBody>
      </p:sp>
    </p:spTree>
    <p:extLst>
      <p:ext uri="{BB962C8B-B14F-4D97-AF65-F5344CB8AC3E}">
        <p14:creationId xmlns:p14="http://schemas.microsoft.com/office/powerpoint/2010/main" val="3805691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A2F4-DF8A-2949-84E1-805ACA30BD57}"/>
              </a:ext>
            </a:extLst>
          </p:cNvPr>
          <p:cNvSpPr>
            <a:spLocks noGrp="1"/>
          </p:cNvSpPr>
          <p:nvPr>
            <p:ph type="title"/>
          </p:nvPr>
        </p:nvSpPr>
        <p:spPr>
          <a:xfrm>
            <a:off x="0" y="816430"/>
            <a:ext cx="11353801" cy="653141"/>
          </a:xfrm>
        </p:spPr>
        <p:txBody>
          <a:bodyPr>
            <a:normAutofit fontScale="90000"/>
          </a:bodyPr>
          <a:lstStyle/>
          <a:p>
            <a:r>
              <a:rPr lang="en-US" dirty="0"/>
              <a:t>	</a:t>
            </a:r>
            <a:r>
              <a:rPr lang="en-US" sz="4000" dirty="0"/>
              <a:t>Views:</a:t>
            </a:r>
          </a:p>
        </p:txBody>
      </p:sp>
      <p:sp>
        <p:nvSpPr>
          <p:cNvPr id="3" name="Content Placeholder 2">
            <a:extLst>
              <a:ext uri="{FF2B5EF4-FFF2-40B4-BE49-F238E27FC236}">
                <a16:creationId xmlns:a16="http://schemas.microsoft.com/office/drawing/2014/main" id="{A3C37C52-FE96-A94C-902A-16A6A6ED4A7E}"/>
              </a:ext>
            </a:extLst>
          </p:cNvPr>
          <p:cNvSpPr>
            <a:spLocks noGrp="1"/>
          </p:cNvSpPr>
          <p:nvPr>
            <p:ph idx="1"/>
          </p:nvPr>
        </p:nvSpPr>
        <p:spPr>
          <a:xfrm>
            <a:off x="239486" y="1709057"/>
            <a:ext cx="11114315" cy="4814659"/>
          </a:xfrm>
        </p:spPr>
        <p:txBody>
          <a:bodyPr vert="horz" lIns="91440" tIns="45720" rIns="91440" bIns="45720" rtlCol="0" anchor="t">
            <a:normAutofit/>
          </a:bodyPr>
          <a:lstStyle/>
          <a:p>
            <a:pPr marL="227965" indent="-227965"/>
            <a:r>
              <a:rPr lang="en-US" dirty="0">
                <a:ea typeface="+mn-lt"/>
                <a:cs typeface="+mn-lt"/>
              </a:rPr>
              <a:t>The other 2 Views are storing the result set for </a:t>
            </a:r>
            <a:r>
              <a:rPr lang="en-US" dirty="0" err="1"/>
              <a:t>Diagnostic_centre</a:t>
            </a:r>
            <a:r>
              <a:rPr lang="en-US" dirty="0"/>
              <a:t>, Lab and </a:t>
            </a:r>
            <a:r>
              <a:rPr lang="en-US" dirty="0" err="1"/>
              <a:t>Lab_technicians</a:t>
            </a:r>
            <a:endParaRPr lang="en-US" dirty="0"/>
          </a:p>
          <a:p>
            <a:pPr marL="227965" indent="-227965"/>
            <a:endParaRPr lang="en-US" dirty="0"/>
          </a:p>
        </p:txBody>
      </p:sp>
      <p:pic>
        <p:nvPicPr>
          <p:cNvPr id="5" name="Content Placeholder 9" descr="Graphical user interface, text, application&#10;&#10;Description automatically generated">
            <a:extLst>
              <a:ext uri="{FF2B5EF4-FFF2-40B4-BE49-F238E27FC236}">
                <a16:creationId xmlns:a16="http://schemas.microsoft.com/office/drawing/2014/main" id="{2F7C77B4-E1D0-E97F-DAB7-93B9B2B854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31" y="2827117"/>
            <a:ext cx="11383072" cy="3472544"/>
          </a:xfrm>
          <a:prstGeom prst="rect">
            <a:avLst/>
          </a:prstGeom>
        </p:spPr>
      </p:pic>
    </p:spTree>
    <p:extLst>
      <p:ext uri="{BB962C8B-B14F-4D97-AF65-F5344CB8AC3E}">
        <p14:creationId xmlns:p14="http://schemas.microsoft.com/office/powerpoint/2010/main" val="4275634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A2F4-DF8A-2949-84E1-805ACA30BD57}"/>
              </a:ext>
            </a:extLst>
          </p:cNvPr>
          <p:cNvSpPr>
            <a:spLocks noGrp="1"/>
          </p:cNvSpPr>
          <p:nvPr>
            <p:ph type="title"/>
          </p:nvPr>
        </p:nvSpPr>
        <p:spPr>
          <a:xfrm>
            <a:off x="0" y="816430"/>
            <a:ext cx="11353801" cy="653141"/>
          </a:xfrm>
        </p:spPr>
        <p:txBody>
          <a:bodyPr>
            <a:normAutofit fontScale="90000"/>
          </a:bodyPr>
          <a:lstStyle/>
          <a:p>
            <a:r>
              <a:rPr lang="en-US" dirty="0"/>
              <a:t>	</a:t>
            </a:r>
            <a:r>
              <a:rPr lang="en-US" sz="4000" dirty="0"/>
              <a:t>Views:</a:t>
            </a:r>
          </a:p>
        </p:txBody>
      </p:sp>
      <p:pic>
        <p:nvPicPr>
          <p:cNvPr id="6" name="Content Placeholder 5" descr="Text&#10;&#10;Description automatically generated">
            <a:extLst>
              <a:ext uri="{FF2B5EF4-FFF2-40B4-BE49-F238E27FC236}">
                <a16:creationId xmlns:a16="http://schemas.microsoft.com/office/drawing/2014/main" id="{0A05758C-A896-B7E5-0D24-A9C5BD3B54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462" y="1978830"/>
            <a:ext cx="11821075" cy="3112748"/>
          </a:xfrm>
          <a:prstGeom prst="rect">
            <a:avLst/>
          </a:prstGeom>
        </p:spPr>
      </p:pic>
    </p:spTree>
    <p:extLst>
      <p:ext uri="{BB962C8B-B14F-4D97-AF65-F5344CB8AC3E}">
        <p14:creationId xmlns:p14="http://schemas.microsoft.com/office/powerpoint/2010/main" val="131299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DBA6-806C-DA43-8B21-CD40515B755F}"/>
              </a:ext>
            </a:extLst>
          </p:cNvPr>
          <p:cNvSpPr>
            <a:spLocks noGrp="1"/>
          </p:cNvSpPr>
          <p:nvPr>
            <p:ph type="title"/>
          </p:nvPr>
        </p:nvSpPr>
        <p:spPr>
          <a:xfrm>
            <a:off x="119743" y="805545"/>
            <a:ext cx="11234058" cy="805542"/>
          </a:xfrm>
        </p:spPr>
        <p:txBody>
          <a:bodyPr/>
          <a:lstStyle/>
          <a:p>
            <a:r>
              <a:rPr lang="en-US" dirty="0"/>
              <a:t>	</a:t>
            </a:r>
            <a:r>
              <a:rPr lang="en-US" sz="4000" dirty="0"/>
              <a:t>Constraints:</a:t>
            </a:r>
          </a:p>
        </p:txBody>
      </p:sp>
      <p:sp>
        <p:nvSpPr>
          <p:cNvPr id="3" name="Content Placeholder 2">
            <a:extLst>
              <a:ext uri="{FF2B5EF4-FFF2-40B4-BE49-F238E27FC236}">
                <a16:creationId xmlns:a16="http://schemas.microsoft.com/office/drawing/2014/main" id="{D89AEDF7-69CE-0647-9117-F6A2685DC871}"/>
              </a:ext>
            </a:extLst>
          </p:cNvPr>
          <p:cNvSpPr>
            <a:spLocks noGrp="1"/>
          </p:cNvSpPr>
          <p:nvPr>
            <p:ph idx="1"/>
          </p:nvPr>
        </p:nvSpPr>
        <p:spPr>
          <a:xfrm>
            <a:off x="119743" y="1752600"/>
            <a:ext cx="11234058" cy="4771116"/>
          </a:xfrm>
        </p:spPr>
        <p:txBody>
          <a:bodyPr vert="horz" lIns="91440" tIns="45720" rIns="91440" bIns="45720" rtlCol="0" anchor="t">
            <a:normAutofit/>
          </a:bodyPr>
          <a:lstStyle/>
          <a:p>
            <a:pPr marL="227965" indent="-227965"/>
            <a:r>
              <a:rPr lang="en-US" dirty="0">
                <a:ea typeface="+mn-lt"/>
                <a:cs typeface="+mn-lt"/>
              </a:rPr>
              <a:t>We have implemented 2 table level check constraints:</a:t>
            </a:r>
          </a:p>
          <a:p>
            <a:pPr marL="457189" lvl="1" indent="0">
              <a:buNone/>
            </a:pPr>
            <a:r>
              <a:rPr lang="en-US" dirty="0">
                <a:ea typeface="+mn-lt"/>
                <a:cs typeface="+mn-lt"/>
              </a:rPr>
              <a:t>- Zip Code                                                                           - Payment Type Checker</a:t>
            </a:r>
            <a:endParaRPr lang="en-US" dirty="0"/>
          </a:p>
          <a:p>
            <a:pPr marL="685154" lvl="1" indent="-227965"/>
            <a:endParaRPr lang="en-US" dirty="0">
              <a:ea typeface="+mn-lt"/>
              <a:cs typeface="+mn-lt"/>
            </a:endParaRPr>
          </a:p>
          <a:p>
            <a:pPr marL="685154" lvl="1" indent="-227965"/>
            <a:endParaRPr lang="en-US" dirty="0">
              <a:ea typeface="+mn-lt"/>
              <a:cs typeface="+mn-lt"/>
            </a:endParaRPr>
          </a:p>
          <a:p>
            <a:pPr marL="685154" lvl="1" indent="-227965"/>
            <a:endParaRPr lang="en-US" dirty="0">
              <a:ea typeface="+mn-lt"/>
              <a:cs typeface="+mn-lt"/>
            </a:endParaRPr>
          </a:p>
          <a:p>
            <a:pPr marL="685154" lvl="1" indent="-227965"/>
            <a:endParaRPr lang="en-US" dirty="0">
              <a:ea typeface="+mn-lt"/>
              <a:cs typeface="+mn-lt"/>
            </a:endParaRPr>
          </a:p>
          <a:p>
            <a:pPr marL="227965" indent="-227965"/>
            <a:endParaRPr lang="en-US" dirty="0"/>
          </a:p>
        </p:txBody>
      </p:sp>
      <p:pic>
        <p:nvPicPr>
          <p:cNvPr id="5" name="Picture 4">
            <a:extLst>
              <a:ext uri="{FF2B5EF4-FFF2-40B4-BE49-F238E27FC236}">
                <a16:creationId xmlns:a16="http://schemas.microsoft.com/office/drawing/2014/main" id="{F141A4E2-9883-A74D-9354-AC38385237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686" y="2787686"/>
            <a:ext cx="4376057" cy="3479403"/>
          </a:xfrm>
          <a:prstGeom prst="rect">
            <a:avLst/>
          </a:prstGeom>
        </p:spPr>
      </p:pic>
      <p:pic>
        <p:nvPicPr>
          <p:cNvPr id="10" name="Picture 9" descr="Text&#10;&#10;Description automatically generated">
            <a:extLst>
              <a:ext uri="{FF2B5EF4-FFF2-40B4-BE49-F238E27FC236}">
                <a16:creationId xmlns:a16="http://schemas.microsoft.com/office/drawing/2014/main" id="{CC2F4787-3D1D-5144-8F20-354484F98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6550" y="2787686"/>
            <a:ext cx="6925708" cy="3435913"/>
          </a:xfrm>
          <a:prstGeom prst="rect">
            <a:avLst/>
          </a:prstGeom>
        </p:spPr>
      </p:pic>
    </p:spTree>
    <p:extLst>
      <p:ext uri="{BB962C8B-B14F-4D97-AF65-F5344CB8AC3E}">
        <p14:creationId xmlns:p14="http://schemas.microsoft.com/office/powerpoint/2010/main" val="1976999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5E39-9B9D-6D46-96E5-BDF9A9A0DF26}"/>
              </a:ext>
            </a:extLst>
          </p:cNvPr>
          <p:cNvSpPr>
            <a:spLocks noGrp="1"/>
          </p:cNvSpPr>
          <p:nvPr>
            <p:ph type="title"/>
          </p:nvPr>
        </p:nvSpPr>
        <p:spPr>
          <a:xfrm>
            <a:off x="76200" y="902131"/>
            <a:ext cx="11277601" cy="698070"/>
          </a:xfrm>
        </p:spPr>
        <p:txBody>
          <a:bodyPr/>
          <a:lstStyle/>
          <a:p>
            <a:r>
              <a:rPr lang="en-US" sz="4000" dirty="0"/>
              <a:t>	Computed</a:t>
            </a:r>
            <a:r>
              <a:rPr lang="en-US" dirty="0"/>
              <a:t> Columns:</a:t>
            </a:r>
          </a:p>
        </p:txBody>
      </p:sp>
      <p:sp>
        <p:nvSpPr>
          <p:cNvPr id="3" name="Content Placeholder 2">
            <a:extLst>
              <a:ext uri="{FF2B5EF4-FFF2-40B4-BE49-F238E27FC236}">
                <a16:creationId xmlns:a16="http://schemas.microsoft.com/office/drawing/2014/main" id="{ED85C2B6-393C-4044-8A55-C54D3FCD3014}"/>
              </a:ext>
            </a:extLst>
          </p:cNvPr>
          <p:cNvSpPr>
            <a:spLocks noGrp="1"/>
          </p:cNvSpPr>
          <p:nvPr>
            <p:ph idx="1"/>
          </p:nvPr>
        </p:nvSpPr>
        <p:spPr>
          <a:xfrm>
            <a:off x="76200" y="1719943"/>
            <a:ext cx="11277601" cy="4803773"/>
          </a:xfrm>
        </p:spPr>
        <p:txBody>
          <a:bodyPr vert="horz" lIns="91440" tIns="45720" rIns="91440" bIns="45720" rtlCol="0" anchor="t">
            <a:normAutofit/>
          </a:bodyPr>
          <a:lstStyle/>
          <a:p>
            <a:pPr marL="227965" indent="-227965"/>
            <a:r>
              <a:rPr lang="en-US" dirty="0">
                <a:ea typeface="+mn-lt"/>
                <a:cs typeface="+mn-lt"/>
              </a:rPr>
              <a:t>Multiple computed columns have been implemented:</a:t>
            </a:r>
          </a:p>
          <a:p>
            <a:pPr marL="685154" lvl="1" indent="-227965"/>
            <a:r>
              <a:rPr lang="en-US" dirty="0">
                <a:ea typeface="+mn-lt"/>
                <a:cs typeface="+mn-lt"/>
              </a:rPr>
              <a:t>Age </a:t>
            </a:r>
          </a:p>
          <a:p>
            <a:pPr marL="685154" lvl="1" indent="-227965"/>
            <a:r>
              <a:rPr lang="en-US" dirty="0">
                <a:ea typeface="+mn-lt"/>
                <a:cs typeface="+mn-lt"/>
              </a:rPr>
              <a:t>Diagnostic center review</a:t>
            </a:r>
          </a:p>
          <a:p>
            <a:pPr marL="685154" lvl="1" indent="-227965"/>
            <a:r>
              <a:rPr lang="en-US" dirty="0">
                <a:ea typeface="+mn-lt"/>
                <a:cs typeface="+mn-lt"/>
              </a:rPr>
              <a:t>Test infection severity</a:t>
            </a:r>
            <a:endParaRPr lang="en-US" dirty="0"/>
          </a:p>
          <a:p>
            <a:pPr marL="227965" indent="-227965"/>
            <a:endParaRPr lang="en-US" dirty="0"/>
          </a:p>
        </p:txBody>
      </p:sp>
      <p:pic>
        <p:nvPicPr>
          <p:cNvPr id="9" name="Picture 8" descr="Graphical user interface, text, application, email&#10;&#10;Description automatically generated">
            <a:extLst>
              <a:ext uri="{FF2B5EF4-FFF2-40B4-BE49-F238E27FC236}">
                <a16:creationId xmlns:a16="http://schemas.microsoft.com/office/drawing/2014/main" id="{6ADF64E0-9CEB-3E46-BED4-8ADB3E51D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55" y="3429000"/>
            <a:ext cx="5749437" cy="3214458"/>
          </a:xfrm>
          <a:prstGeom prst="rect">
            <a:avLst/>
          </a:prstGeom>
        </p:spPr>
      </p:pic>
      <p:pic>
        <p:nvPicPr>
          <p:cNvPr id="11" name="Picture 10">
            <a:extLst>
              <a:ext uri="{FF2B5EF4-FFF2-40B4-BE49-F238E27FC236}">
                <a16:creationId xmlns:a16="http://schemas.microsoft.com/office/drawing/2014/main" id="{8D1B7AC4-F2B3-E94F-AD46-C70B18CED1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4710" y="3428999"/>
            <a:ext cx="5346507" cy="2405743"/>
          </a:xfrm>
          <a:prstGeom prst="rect">
            <a:avLst/>
          </a:prstGeom>
        </p:spPr>
      </p:pic>
    </p:spTree>
    <p:extLst>
      <p:ext uri="{BB962C8B-B14F-4D97-AF65-F5344CB8AC3E}">
        <p14:creationId xmlns:p14="http://schemas.microsoft.com/office/powerpoint/2010/main" val="2348993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E473-D87F-1A44-8225-C6BE6A00398A}"/>
              </a:ext>
            </a:extLst>
          </p:cNvPr>
          <p:cNvSpPr>
            <a:spLocks noGrp="1"/>
          </p:cNvSpPr>
          <p:nvPr>
            <p:ph type="title"/>
          </p:nvPr>
        </p:nvSpPr>
        <p:spPr>
          <a:xfrm>
            <a:off x="0" y="772887"/>
            <a:ext cx="11353801" cy="761999"/>
          </a:xfrm>
        </p:spPr>
        <p:txBody>
          <a:bodyPr>
            <a:normAutofit/>
          </a:bodyPr>
          <a:lstStyle/>
          <a:p>
            <a:r>
              <a:rPr lang="en-US" sz="4000" dirty="0"/>
              <a:t>	Power BI Data Visualizations:</a:t>
            </a:r>
          </a:p>
        </p:txBody>
      </p:sp>
      <p:pic>
        <p:nvPicPr>
          <p:cNvPr id="5" name="Content Placeholder 4" descr="Map&#10;&#10;Description automatically generated">
            <a:extLst>
              <a:ext uri="{FF2B5EF4-FFF2-40B4-BE49-F238E27FC236}">
                <a16:creationId xmlns:a16="http://schemas.microsoft.com/office/drawing/2014/main" id="{C53155BA-DCC2-1C4A-ACC9-71E035307D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415" y="1763487"/>
            <a:ext cx="5229857" cy="4759325"/>
          </a:xfrm>
        </p:spPr>
      </p:pic>
      <p:pic>
        <p:nvPicPr>
          <p:cNvPr id="9" name="Picture 8" descr="Chart, pie chart&#10;&#10;Description automatically generated">
            <a:extLst>
              <a:ext uri="{FF2B5EF4-FFF2-40B4-BE49-F238E27FC236}">
                <a16:creationId xmlns:a16="http://schemas.microsoft.com/office/drawing/2014/main" id="{8A95BAC2-E0F6-DC47-8BAE-9E8353CB8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865" y="1657350"/>
            <a:ext cx="6415719" cy="4865462"/>
          </a:xfrm>
          <a:prstGeom prst="rect">
            <a:avLst/>
          </a:prstGeom>
        </p:spPr>
      </p:pic>
    </p:spTree>
    <p:extLst>
      <p:ext uri="{BB962C8B-B14F-4D97-AF65-F5344CB8AC3E}">
        <p14:creationId xmlns:p14="http://schemas.microsoft.com/office/powerpoint/2010/main" val="2158432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E473-D87F-1A44-8225-C6BE6A00398A}"/>
              </a:ext>
            </a:extLst>
          </p:cNvPr>
          <p:cNvSpPr>
            <a:spLocks noGrp="1"/>
          </p:cNvSpPr>
          <p:nvPr>
            <p:ph type="title"/>
          </p:nvPr>
        </p:nvSpPr>
        <p:spPr>
          <a:xfrm>
            <a:off x="0" y="772887"/>
            <a:ext cx="11353801" cy="740227"/>
          </a:xfrm>
        </p:spPr>
        <p:txBody>
          <a:bodyPr>
            <a:normAutofit/>
          </a:bodyPr>
          <a:lstStyle/>
          <a:p>
            <a:r>
              <a:rPr lang="en-US" sz="4000" dirty="0"/>
              <a:t>	Power BI Data Visualizations:</a:t>
            </a:r>
          </a:p>
        </p:txBody>
      </p:sp>
      <p:pic>
        <p:nvPicPr>
          <p:cNvPr id="5" name="Content Placeholder 4" descr="A picture containing chart&#10;&#10;Description automatically generated">
            <a:extLst>
              <a:ext uri="{FF2B5EF4-FFF2-40B4-BE49-F238E27FC236}">
                <a16:creationId xmlns:a16="http://schemas.microsoft.com/office/drawing/2014/main" id="{339D24A5-3D03-724D-B249-E66890481D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1" y="1628775"/>
            <a:ext cx="10472737" cy="4914900"/>
          </a:xfrm>
        </p:spPr>
      </p:pic>
    </p:spTree>
    <p:extLst>
      <p:ext uri="{BB962C8B-B14F-4D97-AF65-F5344CB8AC3E}">
        <p14:creationId xmlns:p14="http://schemas.microsoft.com/office/powerpoint/2010/main" val="3094202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E473-D87F-1A44-8225-C6BE6A00398A}"/>
              </a:ext>
            </a:extLst>
          </p:cNvPr>
          <p:cNvSpPr>
            <a:spLocks noGrp="1"/>
          </p:cNvSpPr>
          <p:nvPr>
            <p:ph type="title"/>
          </p:nvPr>
        </p:nvSpPr>
        <p:spPr>
          <a:xfrm>
            <a:off x="87086" y="772887"/>
            <a:ext cx="11266715" cy="783770"/>
          </a:xfrm>
        </p:spPr>
        <p:txBody>
          <a:bodyPr>
            <a:normAutofit/>
          </a:bodyPr>
          <a:lstStyle/>
          <a:p>
            <a:r>
              <a:rPr lang="en-US" sz="4000" dirty="0"/>
              <a:t>	Power BI Data Visualizations:</a:t>
            </a:r>
          </a:p>
        </p:txBody>
      </p:sp>
      <p:pic>
        <p:nvPicPr>
          <p:cNvPr id="7" name="Content Placeholder 6" descr="A picture containing text, screenshot, businesscard, vector graphics&#10;&#10;Description automatically generated">
            <a:extLst>
              <a:ext uri="{FF2B5EF4-FFF2-40B4-BE49-F238E27FC236}">
                <a16:creationId xmlns:a16="http://schemas.microsoft.com/office/drawing/2014/main" id="{CA613ECE-93A9-2E46-B501-D410FF7423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5299" y="2616994"/>
            <a:ext cx="9178925" cy="3721100"/>
          </a:xfrm>
        </p:spPr>
      </p:pic>
    </p:spTree>
    <p:extLst>
      <p:ext uri="{BB962C8B-B14F-4D97-AF65-F5344CB8AC3E}">
        <p14:creationId xmlns:p14="http://schemas.microsoft.com/office/powerpoint/2010/main" val="1963815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D727B-F2E1-FA4F-88A2-9C7A2530BB5F}"/>
              </a:ext>
            </a:extLst>
          </p:cNvPr>
          <p:cNvSpPr>
            <a:spLocks noGrp="1"/>
          </p:cNvSpPr>
          <p:nvPr>
            <p:ph type="title"/>
          </p:nvPr>
        </p:nvSpPr>
        <p:spPr>
          <a:xfrm>
            <a:off x="0" y="718458"/>
            <a:ext cx="11353801" cy="707571"/>
          </a:xfrm>
        </p:spPr>
        <p:txBody>
          <a:bodyPr/>
          <a:lstStyle/>
          <a:p>
            <a:r>
              <a:rPr lang="en-US" sz="4000" dirty="0"/>
              <a:t>	Questions</a:t>
            </a:r>
            <a:r>
              <a:rPr lang="en-US" dirty="0"/>
              <a:t> </a:t>
            </a:r>
          </a:p>
        </p:txBody>
      </p:sp>
      <p:pic>
        <p:nvPicPr>
          <p:cNvPr id="6" name="Picture 5" descr="Text&#10;&#10;Description automatically generated">
            <a:extLst>
              <a:ext uri="{FF2B5EF4-FFF2-40B4-BE49-F238E27FC236}">
                <a16:creationId xmlns:a16="http://schemas.microsoft.com/office/drawing/2014/main" id="{B1033CF3-8EC7-BE4F-B766-0CAD5C188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81" y="1600200"/>
            <a:ext cx="9672638" cy="4872170"/>
          </a:xfrm>
          <a:prstGeom prst="rect">
            <a:avLst/>
          </a:prstGeom>
        </p:spPr>
      </p:pic>
    </p:spTree>
    <p:extLst>
      <p:ext uri="{BB962C8B-B14F-4D97-AF65-F5344CB8AC3E}">
        <p14:creationId xmlns:p14="http://schemas.microsoft.com/office/powerpoint/2010/main" val="3880246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D727B-F2E1-FA4F-88A2-9C7A2530BB5F}"/>
              </a:ext>
            </a:extLst>
          </p:cNvPr>
          <p:cNvSpPr>
            <a:spLocks noGrp="1"/>
          </p:cNvSpPr>
          <p:nvPr>
            <p:ph type="title"/>
          </p:nvPr>
        </p:nvSpPr>
        <p:spPr>
          <a:xfrm>
            <a:off x="0" y="718458"/>
            <a:ext cx="11353801" cy="707571"/>
          </a:xfrm>
        </p:spPr>
        <p:txBody>
          <a:bodyPr/>
          <a:lstStyle/>
          <a:p>
            <a:r>
              <a:rPr lang="en-US" sz="4000" dirty="0"/>
              <a:t>	</a:t>
            </a:r>
            <a:endParaRPr lang="en-US" dirty="0"/>
          </a:p>
        </p:txBody>
      </p:sp>
      <p:pic>
        <p:nvPicPr>
          <p:cNvPr id="4" name="Picture 3" descr="Shape&#10;&#10;Description automatically generated with medium confidence">
            <a:extLst>
              <a:ext uri="{FF2B5EF4-FFF2-40B4-BE49-F238E27FC236}">
                <a16:creationId xmlns:a16="http://schemas.microsoft.com/office/drawing/2014/main" id="{F48062C4-B6A9-5ED3-D0E9-C74AE4F418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414" y="2611840"/>
            <a:ext cx="4141760" cy="2652892"/>
          </a:xfrm>
          <a:custGeom>
            <a:avLst/>
            <a:gdLst/>
            <a:ahLst/>
            <a:cxnLst/>
            <a:rect l="l" t="t" r="r" b="b"/>
            <a:pathLst>
              <a:path w="4141760" h="4377846">
                <a:moveTo>
                  <a:pt x="0" y="0"/>
                </a:moveTo>
                <a:lnTo>
                  <a:pt x="4141760" y="0"/>
                </a:lnTo>
                <a:lnTo>
                  <a:pt x="4141760" y="4377846"/>
                </a:lnTo>
                <a:lnTo>
                  <a:pt x="0" y="4377846"/>
                </a:lnTo>
                <a:close/>
              </a:path>
            </a:pathLst>
          </a:custGeom>
        </p:spPr>
      </p:pic>
      <p:sp>
        <p:nvSpPr>
          <p:cNvPr id="7" name="TextBox 6">
            <a:extLst>
              <a:ext uri="{FF2B5EF4-FFF2-40B4-BE49-F238E27FC236}">
                <a16:creationId xmlns:a16="http://schemas.microsoft.com/office/drawing/2014/main" id="{3E305EAC-EBF8-1E0B-ED52-B576B56E1A63}"/>
              </a:ext>
            </a:extLst>
          </p:cNvPr>
          <p:cNvSpPr txBox="1"/>
          <p:nvPr/>
        </p:nvSpPr>
        <p:spPr>
          <a:xfrm>
            <a:off x="6808808" y="3429000"/>
            <a:ext cx="6117220" cy="769441"/>
          </a:xfrm>
          <a:prstGeom prst="rect">
            <a:avLst/>
          </a:prstGeom>
          <a:noFill/>
        </p:spPr>
        <p:txBody>
          <a:bodyPr wrap="square">
            <a:spAutoFit/>
          </a:bodyPr>
          <a:lstStyle/>
          <a:p>
            <a:r>
              <a:rPr lang="en-US" sz="4400"/>
              <a:t>- Team </a:t>
            </a:r>
            <a:r>
              <a:rPr lang="en-US" sz="4400" dirty="0"/>
              <a:t>14</a:t>
            </a:r>
          </a:p>
        </p:txBody>
      </p:sp>
    </p:spTree>
    <p:extLst>
      <p:ext uri="{BB962C8B-B14F-4D97-AF65-F5344CB8AC3E}">
        <p14:creationId xmlns:p14="http://schemas.microsoft.com/office/powerpoint/2010/main" val="4131533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BAEA-61E2-4448-AF99-F43F51E1D05F}"/>
              </a:ext>
            </a:extLst>
          </p:cNvPr>
          <p:cNvSpPr>
            <a:spLocks noGrp="1"/>
          </p:cNvSpPr>
          <p:nvPr>
            <p:ph type="title"/>
          </p:nvPr>
        </p:nvSpPr>
        <p:spPr/>
        <p:txBody>
          <a:bodyPr/>
          <a:lstStyle/>
          <a:p>
            <a:r>
              <a:rPr lang="en-US"/>
              <a:t>Purpose:</a:t>
            </a:r>
          </a:p>
        </p:txBody>
      </p:sp>
      <p:sp>
        <p:nvSpPr>
          <p:cNvPr id="3" name="Content Placeholder 2">
            <a:extLst>
              <a:ext uri="{FF2B5EF4-FFF2-40B4-BE49-F238E27FC236}">
                <a16:creationId xmlns:a16="http://schemas.microsoft.com/office/drawing/2014/main" id="{22632BD0-CC94-42F4-A66A-2B9DC9B10D67}"/>
              </a:ext>
            </a:extLst>
          </p:cNvPr>
          <p:cNvSpPr>
            <a:spLocks noGrp="1"/>
          </p:cNvSpPr>
          <p:nvPr>
            <p:ph idx="1"/>
          </p:nvPr>
        </p:nvSpPr>
        <p:spPr>
          <a:xfrm>
            <a:off x="443345" y="1874982"/>
            <a:ext cx="7429170" cy="4634675"/>
          </a:xfrm>
        </p:spPr>
        <p:txBody>
          <a:bodyPr>
            <a:normAutofit/>
          </a:bodyPr>
          <a:lstStyle/>
          <a:p>
            <a:r>
              <a:rPr lang="en-US" dirty="0"/>
              <a:t>The recent pandemic has made us realize the importance of Healthcare infrastructure.</a:t>
            </a:r>
          </a:p>
          <a:p>
            <a:r>
              <a:rPr lang="en-US" dirty="0"/>
              <a:t> We have developed a Laboratory Management System(LMS) that supports the existing healthcare system by centralizing data and providing quick &amp; efficient reports.</a:t>
            </a:r>
          </a:p>
          <a:p>
            <a:r>
              <a:rPr lang="en-US" dirty="0"/>
              <a:t> It also supports a multitude of tests including Covid while providing functionalities to manage the labs and their day-to-day tasks including staff and suppliers</a:t>
            </a:r>
          </a:p>
        </p:txBody>
      </p:sp>
      <p:pic>
        <p:nvPicPr>
          <p:cNvPr id="17" name="Google Shape;121;p2">
            <a:extLst>
              <a:ext uri="{FF2B5EF4-FFF2-40B4-BE49-F238E27FC236}">
                <a16:creationId xmlns:a16="http://schemas.microsoft.com/office/drawing/2014/main" id="{6B67D068-DE9C-9E40-AA02-875096CDCA04}"/>
              </a:ext>
            </a:extLst>
          </p:cNvPr>
          <p:cNvPicPr preferRelativeResize="0"/>
          <p:nvPr/>
        </p:nvPicPr>
        <p:blipFill rotWithShape="1">
          <a:blip r:embed="rId2">
            <a:alphaModFix/>
          </a:blip>
          <a:srcRect/>
          <a:stretch/>
        </p:blipFill>
        <p:spPr>
          <a:xfrm>
            <a:off x="7872515" y="2367081"/>
            <a:ext cx="3162776" cy="3162776"/>
          </a:xfrm>
          <a:prstGeom prst="rect">
            <a:avLst/>
          </a:prstGeom>
          <a:noFill/>
          <a:ln>
            <a:noFill/>
          </a:ln>
        </p:spPr>
      </p:pic>
    </p:spTree>
    <p:extLst>
      <p:ext uri="{BB962C8B-B14F-4D97-AF65-F5344CB8AC3E}">
        <p14:creationId xmlns:p14="http://schemas.microsoft.com/office/powerpoint/2010/main" val="271590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BAEA-61E2-4448-AF99-F43F51E1D05F}"/>
              </a:ext>
            </a:extLst>
          </p:cNvPr>
          <p:cNvSpPr>
            <a:spLocks noGrp="1"/>
          </p:cNvSpPr>
          <p:nvPr>
            <p:ph type="title"/>
          </p:nvPr>
        </p:nvSpPr>
        <p:spPr>
          <a:xfrm>
            <a:off x="838201" y="844073"/>
            <a:ext cx="10515600" cy="566176"/>
          </a:xfrm>
        </p:spPr>
        <p:txBody>
          <a:bodyPr>
            <a:normAutofit fontScale="90000"/>
          </a:bodyPr>
          <a:lstStyle/>
          <a:p>
            <a:r>
              <a:rPr lang="en-US"/>
              <a:t>Entity Relationship Diagram:</a:t>
            </a:r>
            <a:endParaRPr lang="en-US" dirty="0"/>
          </a:p>
        </p:txBody>
      </p:sp>
      <p:pic>
        <p:nvPicPr>
          <p:cNvPr id="7" name="Content Placeholder 6" descr="Timeline&#10;&#10;Description automatically generated">
            <a:extLst>
              <a:ext uri="{FF2B5EF4-FFF2-40B4-BE49-F238E27FC236}">
                <a16:creationId xmlns:a16="http://schemas.microsoft.com/office/drawing/2014/main" id="{5ECDCFEE-DF9B-0941-B83C-9884523564F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06286" y="1487285"/>
            <a:ext cx="12583886" cy="5115950"/>
          </a:xfrm>
        </p:spPr>
      </p:pic>
    </p:spTree>
    <p:extLst>
      <p:ext uri="{BB962C8B-B14F-4D97-AF65-F5344CB8AC3E}">
        <p14:creationId xmlns:p14="http://schemas.microsoft.com/office/powerpoint/2010/main" val="2890155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BAEA-61E2-4448-AF99-F43F51E1D05F}"/>
              </a:ext>
            </a:extLst>
          </p:cNvPr>
          <p:cNvSpPr>
            <a:spLocks noGrp="1"/>
          </p:cNvSpPr>
          <p:nvPr>
            <p:ph type="title"/>
          </p:nvPr>
        </p:nvSpPr>
        <p:spPr>
          <a:xfrm>
            <a:off x="417287" y="771502"/>
            <a:ext cx="10936514" cy="686934"/>
          </a:xfrm>
        </p:spPr>
        <p:txBody>
          <a:bodyPr>
            <a:normAutofit fontScale="90000"/>
          </a:bodyPr>
          <a:lstStyle/>
          <a:p>
            <a:r>
              <a:rPr lang="en-US" dirty="0"/>
              <a:t>DDL Excerpt &amp; Data Insertion:</a:t>
            </a:r>
          </a:p>
        </p:txBody>
      </p:sp>
      <p:sp>
        <p:nvSpPr>
          <p:cNvPr id="3" name="Content Placeholder 2">
            <a:extLst>
              <a:ext uri="{FF2B5EF4-FFF2-40B4-BE49-F238E27FC236}">
                <a16:creationId xmlns:a16="http://schemas.microsoft.com/office/drawing/2014/main" id="{22632BD0-CC94-42F4-A66A-2B9DC9B10D67}"/>
              </a:ext>
            </a:extLst>
          </p:cNvPr>
          <p:cNvSpPr>
            <a:spLocks noGrp="1"/>
          </p:cNvSpPr>
          <p:nvPr>
            <p:ph idx="1"/>
          </p:nvPr>
        </p:nvSpPr>
        <p:spPr>
          <a:xfrm>
            <a:off x="420414" y="1555668"/>
            <a:ext cx="11771585" cy="5107891"/>
          </a:xfrm>
        </p:spPr>
        <p:txBody>
          <a:bodyPr vert="horz" lIns="91440" tIns="45720" rIns="91440" bIns="45720" rtlCol="0" anchor="t">
            <a:normAutofit/>
          </a:bodyPr>
          <a:lstStyle/>
          <a:p>
            <a:pPr marL="227965" indent="-227965"/>
            <a:r>
              <a:rPr lang="en-US" dirty="0">
                <a:ea typeface="+mn-lt"/>
                <a:cs typeface="+mn-lt"/>
              </a:rPr>
              <a:t>Each table has been crafted with care and we have enabled an intelligent design such that no data is lost during storage and are stored in variables that are utilized for deriving computed columns.</a:t>
            </a:r>
          </a:p>
          <a:p>
            <a:pPr marL="227965" indent="-227965"/>
            <a:endParaRPr lang="en-US" dirty="0">
              <a:ea typeface="+mn-lt"/>
              <a:cs typeface="+mn-lt"/>
            </a:endParaRPr>
          </a:p>
          <a:p>
            <a:pPr marL="227965" indent="-227965"/>
            <a:r>
              <a:rPr lang="en-US" dirty="0">
                <a:ea typeface="+mn-lt"/>
                <a:cs typeface="+mn-lt"/>
              </a:rPr>
              <a:t>Data has been inserted through two means for our tables - through a Stored Procedure and Insert scripts based on the structure and encryption of tables.</a:t>
            </a:r>
          </a:p>
          <a:p>
            <a:pPr marL="227965" indent="-227965"/>
            <a:endParaRPr lang="en-US" dirty="0">
              <a:ea typeface="Lato"/>
              <a:cs typeface="Calibri"/>
            </a:endParaRPr>
          </a:p>
          <a:p>
            <a:pPr marL="227965" indent="-227965"/>
            <a:r>
              <a:rPr lang="en-US" dirty="0">
                <a:ea typeface="+mn-lt"/>
                <a:cs typeface="+mn-lt"/>
              </a:rPr>
              <a:t>We have 15 parent entities and 4 associative entities in our project. All the entities are normalized up to 3NF to take care of repetitions and data redundancies.</a:t>
            </a:r>
          </a:p>
          <a:p>
            <a:pPr marL="0" indent="0">
              <a:buNone/>
            </a:pPr>
            <a:endParaRPr lang="en-US" dirty="0">
              <a:cs typeface="Calibri"/>
            </a:endParaRPr>
          </a:p>
        </p:txBody>
      </p:sp>
    </p:spTree>
    <p:extLst>
      <p:ext uri="{BB962C8B-B14F-4D97-AF65-F5344CB8AC3E}">
        <p14:creationId xmlns:p14="http://schemas.microsoft.com/office/powerpoint/2010/main" val="29978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BAEA-61E2-4448-AF99-F43F51E1D05F}"/>
              </a:ext>
            </a:extLst>
          </p:cNvPr>
          <p:cNvSpPr>
            <a:spLocks noGrp="1"/>
          </p:cNvSpPr>
          <p:nvPr>
            <p:ph type="title"/>
          </p:nvPr>
        </p:nvSpPr>
        <p:spPr>
          <a:xfrm>
            <a:off x="417287" y="771502"/>
            <a:ext cx="10936514" cy="686934"/>
          </a:xfrm>
        </p:spPr>
        <p:txBody>
          <a:bodyPr>
            <a:normAutofit fontScale="90000"/>
          </a:bodyPr>
          <a:lstStyle/>
          <a:p>
            <a:r>
              <a:rPr lang="en-US" dirty="0"/>
              <a:t>DDL Excerpt &amp; Data Insertion:</a:t>
            </a:r>
          </a:p>
        </p:txBody>
      </p:sp>
      <p:pic>
        <p:nvPicPr>
          <p:cNvPr id="5" name="Content Placeholder 4">
            <a:extLst>
              <a:ext uri="{FF2B5EF4-FFF2-40B4-BE49-F238E27FC236}">
                <a16:creationId xmlns:a16="http://schemas.microsoft.com/office/drawing/2014/main" id="{87B13207-347E-6C45-A0C4-44B7860E66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481898"/>
            <a:ext cx="4677875" cy="5108575"/>
          </a:xfrm>
        </p:spPr>
      </p:pic>
      <p:pic>
        <p:nvPicPr>
          <p:cNvPr id="7" name="Picture 6" descr="Text&#10;&#10;Description automatically generated">
            <a:extLst>
              <a:ext uri="{FF2B5EF4-FFF2-40B4-BE49-F238E27FC236}">
                <a16:creationId xmlns:a16="http://schemas.microsoft.com/office/drawing/2014/main" id="{55C9F1EE-E636-F14D-9D9D-4D0E2F9575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4557" y="1434974"/>
            <a:ext cx="5009244" cy="5155499"/>
          </a:xfrm>
          <a:prstGeom prst="rect">
            <a:avLst/>
          </a:prstGeom>
        </p:spPr>
      </p:pic>
    </p:spTree>
    <p:extLst>
      <p:ext uri="{BB962C8B-B14F-4D97-AF65-F5344CB8AC3E}">
        <p14:creationId xmlns:p14="http://schemas.microsoft.com/office/powerpoint/2010/main" val="3250343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0DFD3-2754-1145-BEC1-6FF2A16277EE}"/>
              </a:ext>
            </a:extLst>
          </p:cNvPr>
          <p:cNvSpPr>
            <a:spLocks noGrp="1"/>
          </p:cNvSpPr>
          <p:nvPr>
            <p:ph type="title"/>
          </p:nvPr>
        </p:nvSpPr>
        <p:spPr>
          <a:xfrm>
            <a:off x="838201" y="902130"/>
            <a:ext cx="10515600" cy="498250"/>
          </a:xfrm>
        </p:spPr>
        <p:txBody>
          <a:bodyPr>
            <a:normAutofit fontScale="90000"/>
          </a:bodyPr>
          <a:lstStyle/>
          <a:p>
            <a:r>
              <a:rPr lang="en-US" dirty="0"/>
              <a:t>Encryption:</a:t>
            </a:r>
          </a:p>
        </p:txBody>
      </p:sp>
      <p:sp>
        <p:nvSpPr>
          <p:cNvPr id="3" name="Content Placeholder 2">
            <a:extLst>
              <a:ext uri="{FF2B5EF4-FFF2-40B4-BE49-F238E27FC236}">
                <a16:creationId xmlns:a16="http://schemas.microsoft.com/office/drawing/2014/main" id="{4AE9D628-6807-7A43-88F2-5DFA691B92DC}"/>
              </a:ext>
            </a:extLst>
          </p:cNvPr>
          <p:cNvSpPr>
            <a:spLocks noGrp="1"/>
          </p:cNvSpPr>
          <p:nvPr>
            <p:ph idx="1"/>
          </p:nvPr>
        </p:nvSpPr>
        <p:spPr>
          <a:xfrm>
            <a:off x="257630" y="1561161"/>
            <a:ext cx="11647713" cy="5180269"/>
          </a:xfrm>
        </p:spPr>
        <p:txBody>
          <a:bodyPr vert="horz" lIns="91440" tIns="45720" rIns="91440" bIns="45720" rtlCol="0" anchor="t">
            <a:normAutofit/>
          </a:bodyPr>
          <a:lstStyle/>
          <a:p>
            <a:r>
              <a:rPr lang="en-US" dirty="0">
                <a:ea typeface="Lato"/>
                <a:cs typeface="Lato"/>
              </a:rPr>
              <a:t>We have implemented encryption in our project for sensitive columns i.e., SSN of Patient by using symmetric key with AES_128 algorithm.</a:t>
            </a:r>
          </a:p>
          <a:p>
            <a:r>
              <a:rPr lang="en-US" dirty="0">
                <a:ea typeface="Lato"/>
                <a:cs typeface="Lato"/>
              </a:rPr>
              <a:t>The same column can be decrypted by using the symmetric key.</a:t>
            </a:r>
          </a:p>
          <a:p>
            <a:pPr marL="0" indent="0">
              <a:buNone/>
            </a:pPr>
            <a:r>
              <a:rPr lang="en-US" dirty="0">
                <a:ea typeface="Lato"/>
                <a:cs typeface="Lato"/>
              </a:rPr>
              <a:t>  </a:t>
            </a:r>
          </a:p>
        </p:txBody>
      </p:sp>
      <p:pic>
        <p:nvPicPr>
          <p:cNvPr id="5" name="Picture 4" descr="Table&#10;&#10;Description automatically generated">
            <a:extLst>
              <a:ext uri="{FF2B5EF4-FFF2-40B4-BE49-F238E27FC236}">
                <a16:creationId xmlns:a16="http://schemas.microsoft.com/office/drawing/2014/main" id="{A5148673-5704-D84C-81B2-97408EAD5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94" y="3128963"/>
            <a:ext cx="11545975" cy="3271837"/>
          </a:xfrm>
          <a:prstGeom prst="rect">
            <a:avLst/>
          </a:prstGeom>
        </p:spPr>
      </p:pic>
    </p:spTree>
    <p:extLst>
      <p:ext uri="{BB962C8B-B14F-4D97-AF65-F5344CB8AC3E}">
        <p14:creationId xmlns:p14="http://schemas.microsoft.com/office/powerpoint/2010/main" val="4074661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A2F4-DF8A-2949-84E1-805ACA30BD57}"/>
              </a:ext>
            </a:extLst>
          </p:cNvPr>
          <p:cNvSpPr>
            <a:spLocks noGrp="1"/>
          </p:cNvSpPr>
          <p:nvPr>
            <p:ph type="title"/>
          </p:nvPr>
        </p:nvSpPr>
        <p:spPr>
          <a:xfrm>
            <a:off x="0" y="816430"/>
            <a:ext cx="11353801" cy="653141"/>
          </a:xfrm>
        </p:spPr>
        <p:txBody>
          <a:bodyPr>
            <a:normAutofit fontScale="90000"/>
          </a:bodyPr>
          <a:lstStyle/>
          <a:p>
            <a:r>
              <a:rPr lang="en-US" dirty="0"/>
              <a:t>	</a:t>
            </a:r>
            <a:r>
              <a:rPr lang="en-US" sz="4000" dirty="0"/>
              <a:t>Views:</a:t>
            </a:r>
          </a:p>
        </p:txBody>
      </p:sp>
      <p:sp>
        <p:nvSpPr>
          <p:cNvPr id="3" name="Content Placeholder 2">
            <a:extLst>
              <a:ext uri="{FF2B5EF4-FFF2-40B4-BE49-F238E27FC236}">
                <a16:creationId xmlns:a16="http://schemas.microsoft.com/office/drawing/2014/main" id="{A3C37C52-FE96-A94C-902A-16A6A6ED4A7E}"/>
              </a:ext>
            </a:extLst>
          </p:cNvPr>
          <p:cNvSpPr>
            <a:spLocks noGrp="1"/>
          </p:cNvSpPr>
          <p:nvPr>
            <p:ph idx="1"/>
          </p:nvPr>
        </p:nvSpPr>
        <p:spPr>
          <a:xfrm>
            <a:off x="239486" y="1469571"/>
            <a:ext cx="11676289" cy="5054145"/>
          </a:xfrm>
        </p:spPr>
        <p:txBody>
          <a:bodyPr vert="horz" lIns="91440" tIns="45720" rIns="91440" bIns="45720" rtlCol="0" anchor="t">
            <a:normAutofit/>
          </a:bodyPr>
          <a:lstStyle/>
          <a:p>
            <a:pPr marL="227965" indent="-227965"/>
            <a:r>
              <a:rPr lang="en-US" dirty="0">
                <a:ea typeface="+mn-lt"/>
                <a:cs typeface="+mn-lt"/>
              </a:rPr>
              <a:t>We have created 6 views that span across multiple tables to ease the lookup handling volumes of data. Address is 1 out of 4 most important associative entities. </a:t>
            </a:r>
          </a:p>
          <a:p>
            <a:pPr marL="0" indent="0">
              <a:buNone/>
            </a:pPr>
            <a:endParaRPr lang="en-US" dirty="0"/>
          </a:p>
        </p:txBody>
      </p:sp>
      <p:pic>
        <p:nvPicPr>
          <p:cNvPr id="7" name="Content Placeholder 4" descr="Text&#10;&#10;Description automatically generated">
            <a:extLst>
              <a:ext uri="{FF2B5EF4-FFF2-40B4-BE49-F238E27FC236}">
                <a16:creationId xmlns:a16="http://schemas.microsoft.com/office/drawing/2014/main" id="{08AE3CF1-B4BB-014D-8A51-B94DEF8097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225" y="2819400"/>
            <a:ext cx="11201398" cy="3467100"/>
          </a:xfrm>
          <a:prstGeom prst="rect">
            <a:avLst/>
          </a:prstGeom>
        </p:spPr>
      </p:pic>
    </p:spTree>
    <p:extLst>
      <p:ext uri="{BB962C8B-B14F-4D97-AF65-F5344CB8AC3E}">
        <p14:creationId xmlns:p14="http://schemas.microsoft.com/office/powerpoint/2010/main" val="340684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8313D-D621-9D48-96FF-3C9D60233CC8}"/>
              </a:ext>
            </a:extLst>
          </p:cNvPr>
          <p:cNvSpPr>
            <a:spLocks noGrp="1"/>
          </p:cNvSpPr>
          <p:nvPr>
            <p:ph type="title"/>
          </p:nvPr>
        </p:nvSpPr>
        <p:spPr>
          <a:xfrm>
            <a:off x="0" y="902130"/>
            <a:ext cx="11353801" cy="654527"/>
          </a:xfrm>
        </p:spPr>
        <p:txBody>
          <a:bodyPr>
            <a:normAutofit fontScale="90000"/>
          </a:bodyPr>
          <a:lstStyle/>
          <a:p>
            <a:r>
              <a:rPr lang="en-US" dirty="0"/>
              <a:t>	Views:</a:t>
            </a:r>
          </a:p>
        </p:txBody>
      </p:sp>
      <p:pic>
        <p:nvPicPr>
          <p:cNvPr id="8" name="Content Placeholder 7" descr="A screenshot of a computer&#10;&#10;Description automatically generated with medium confidence">
            <a:extLst>
              <a:ext uri="{FF2B5EF4-FFF2-40B4-BE49-F238E27FC236}">
                <a16:creationId xmlns:a16="http://schemas.microsoft.com/office/drawing/2014/main" id="{1B353D27-786A-124E-8B88-0E191CC5B1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999" y="2634343"/>
            <a:ext cx="11232712" cy="3809319"/>
          </a:xfrm>
          <a:prstGeom prst="rect">
            <a:avLst/>
          </a:prstGeom>
        </p:spPr>
      </p:pic>
      <p:sp>
        <p:nvSpPr>
          <p:cNvPr id="9" name="TextBox 8">
            <a:extLst>
              <a:ext uri="{FF2B5EF4-FFF2-40B4-BE49-F238E27FC236}">
                <a16:creationId xmlns:a16="http://schemas.microsoft.com/office/drawing/2014/main" id="{35191C96-D63B-D249-BA81-76E423487890}"/>
              </a:ext>
            </a:extLst>
          </p:cNvPr>
          <p:cNvSpPr txBox="1"/>
          <p:nvPr/>
        </p:nvSpPr>
        <p:spPr>
          <a:xfrm>
            <a:off x="152399" y="1556657"/>
            <a:ext cx="11049001" cy="800219"/>
          </a:xfrm>
          <a:prstGeom prst="rect">
            <a:avLst/>
          </a:prstGeom>
          <a:noFill/>
        </p:spPr>
        <p:txBody>
          <a:bodyPr wrap="square" rtlCol="0">
            <a:spAutoFit/>
          </a:bodyPr>
          <a:lstStyle/>
          <a:p>
            <a:pPr marL="285750" indent="-285750">
              <a:buFont typeface="Arial" panose="020B0604020202020204" pitchFamily="34" charset="0"/>
              <a:buChar char="•"/>
            </a:pPr>
            <a:r>
              <a:rPr lang="en-US" sz="2800" dirty="0">
                <a:ea typeface="+mn-lt"/>
                <a:cs typeface="+mn-lt"/>
              </a:rPr>
              <a:t>4 Views are storing the result set of Address &amp; entities related to it.</a:t>
            </a:r>
          </a:p>
          <a:p>
            <a:endParaRPr lang="en-US" dirty="0"/>
          </a:p>
        </p:txBody>
      </p:sp>
    </p:spTree>
    <p:extLst>
      <p:ext uri="{BB962C8B-B14F-4D97-AF65-F5344CB8AC3E}">
        <p14:creationId xmlns:p14="http://schemas.microsoft.com/office/powerpoint/2010/main" val="4026862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A2F4-DF8A-2949-84E1-805ACA30BD57}"/>
              </a:ext>
            </a:extLst>
          </p:cNvPr>
          <p:cNvSpPr>
            <a:spLocks noGrp="1"/>
          </p:cNvSpPr>
          <p:nvPr>
            <p:ph type="title"/>
          </p:nvPr>
        </p:nvSpPr>
        <p:spPr>
          <a:xfrm>
            <a:off x="0" y="816430"/>
            <a:ext cx="11353801" cy="653141"/>
          </a:xfrm>
        </p:spPr>
        <p:txBody>
          <a:bodyPr>
            <a:normAutofit fontScale="90000"/>
          </a:bodyPr>
          <a:lstStyle/>
          <a:p>
            <a:r>
              <a:rPr lang="en-US" dirty="0"/>
              <a:t>	</a:t>
            </a:r>
            <a:r>
              <a:rPr lang="en-US" sz="4000" dirty="0"/>
              <a:t>Views:</a:t>
            </a:r>
          </a:p>
        </p:txBody>
      </p:sp>
      <p:pic>
        <p:nvPicPr>
          <p:cNvPr id="9" name="Content Placeholder 4" descr="Text&#10;&#10;Description automatically generated">
            <a:extLst>
              <a:ext uri="{FF2B5EF4-FFF2-40B4-BE49-F238E27FC236}">
                <a16:creationId xmlns:a16="http://schemas.microsoft.com/office/drawing/2014/main" id="{500F22CA-6608-8A4E-936A-87CA7221497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199" y="1578429"/>
            <a:ext cx="10624458" cy="5142010"/>
          </a:xfrm>
          <a:prstGeom prst="rect">
            <a:avLst/>
          </a:prstGeom>
        </p:spPr>
      </p:pic>
    </p:spTree>
    <p:extLst>
      <p:ext uri="{BB962C8B-B14F-4D97-AF65-F5344CB8AC3E}">
        <p14:creationId xmlns:p14="http://schemas.microsoft.com/office/powerpoint/2010/main" val="356552657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8168485C9208C44B956890B5E56FA3E" ma:contentTypeVersion="9" ma:contentTypeDescription="Create a new document." ma:contentTypeScope="" ma:versionID="74b9cbd5ebb364189067fef5945cbe3f">
  <xsd:schema xmlns:xsd="http://www.w3.org/2001/XMLSchema" xmlns:xs="http://www.w3.org/2001/XMLSchema" xmlns:p="http://schemas.microsoft.com/office/2006/metadata/properties" xmlns:ns2="ffe34a01-1133-4d5b-ba3b-52db6d8fb014" xmlns:ns3="a5d706f5-9a2d-4832-b23c-dcd057a4f995" targetNamespace="http://schemas.microsoft.com/office/2006/metadata/properties" ma:root="true" ma:fieldsID="ed8765b234b4265dace1252b4347f2f1" ns2:_="" ns3:_="">
    <xsd:import namespace="ffe34a01-1133-4d5b-ba3b-52db6d8fb014"/>
    <xsd:import namespace="a5d706f5-9a2d-4832-b23c-dcd057a4f99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e34a01-1133-4d5b-ba3b-52db6d8fb0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99a8f194-becd-4f93-a34b-b9b3045b787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5d706f5-9a2d-4832-b23c-dcd057a4f995"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1d64d69e-5c58-4a6f-96e9-fe78cdb18932}" ma:internalName="TaxCatchAll" ma:showField="CatchAllData" ma:web="a5d706f5-9a2d-4832-b23c-dcd057a4f9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ffe34a01-1133-4d5b-ba3b-52db6d8fb014">
      <Terms xmlns="http://schemas.microsoft.com/office/infopath/2007/PartnerControls"/>
    </lcf76f155ced4ddcb4097134ff3c332f>
    <TaxCatchAll xmlns="a5d706f5-9a2d-4832-b23c-dcd057a4f99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B3A65E-8500-4900-9935-823DD9018E7A}"/>
</file>

<file path=customXml/itemProps2.xml><?xml version="1.0" encoding="utf-8"?>
<ds:datastoreItem xmlns:ds="http://schemas.openxmlformats.org/officeDocument/2006/customXml" ds:itemID="{49A6E7CF-8A01-4D7C-984D-3F74975B998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29F74BD-1097-4CAE-BDF7-8E122D7B62D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280</TotalTime>
  <Words>418</Words>
  <Application>Microsoft Office PowerPoint</Application>
  <PresentationFormat>Widescreen</PresentationFormat>
  <Paragraphs>50</Paragraphs>
  <Slides>18</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Arial</vt:lpstr>
      <vt:lpstr>Calibri</vt:lpstr>
      <vt:lpstr>Calibri Light</vt:lpstr>
      <vt:lpstr>Custom Design</vt:lpstr>
      <vt:lpstr>1_Office Theme</vt:lpstr>
      <vt:lpstr>DAMG 6210 Summer 2022 Lab Management System</vt:lpstr>
      <vt:lpstr>Purpose:</vt:lpstr>
      <vt:lpstr>Entity Relationship Diagram:</vt:lpstr>
      <vt:lpstr>DDL Excerpt &amp; Data Insertion:</vt:lpstr>
      <vt:lpstr>DDL Excerpt &amp; Data Insertion:</vt:lpstr>
      <vt:lpstr>Encryption:</vt:lpstr>
      <vt:lpstr> Views:</vt:lpstr>
      <vt:lpstr> Views:</vt:lpstr>
      <vt:lpstr> Views:</vt:lpstr>
      <vt:lpstr> Views:</vt:lpstr>
      <vt:lpstr> Views:</vt:lpstr>
      <vt:lpstr> Constraints:</vt:lpstr>
      <vt:lpstr> Computed Columns:</vt:lpstr>
      <vt:lpstr> Power BI Data Visualizations:</vt:lpstr>
      <vt:lpstr> Power BI Data Visualizations:</vt:lpstr>
      <vt:lpstr> Power BI Data Visualizations:</vt:lpstr>
      <vt:lpstr> Questions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6150  Fall 2021 Progressive Web App</dc:title>
  <dc:creator>Rajiv Ranjan Sahu</dc:creator>
  <cp:lastModifiedBy>Rajiv Ranjan Sahu</cp:lastModifiedBy>
  <cp:revision>11</cp:revision>
  <dcterms:created xsi:type="dcterms:W3CDTF">2021-11-30T18:15:41Z</dcterms:created>
  <dcterms:modified xsi:type="dcterms:W3CDTF">2022-08-06T17:08:00Z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0x0101003BE4079197D94744B97A6A78E1FAD1B3</vt:lpwstr>
  </property>
</Properties>
</file>