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60" r:id="rId4"/>
    <p:sldId id="261" r:id="rId5"/>
    <p:sldId id="262" r:id="rId6"/>
    <p:sldId id="263" r:id="rId7"/>
    <p:sldId id="259" r:id="rId8"/>
    <p:sldId id="258"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6" d="100"/>
          <a:sy n="46"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ranjit" userId="2e0607b0-f894-409e-bc5e-dd11296ae8bf" providerId="ADAL" clId="{6B8AB5B4-E037-4A61-AD80-A33246DACB46}"/>
    <pc:docChg chg="delSld">
      <pc:chgData name="Simranjit" userId="2e0607b0-f894-409e-bc5e-dd11296ae8bf" providerId="ADAL" clId="{6B8AB5B4-E037-4A61-AD80-A33246DACB46}" dt="2020-08-24T01:38:52.517" v="0" actId="2696"/>
      <pc:docMkLst>
        <pc:docMk/>
      </pc:docMkLst>
      <pc:sldChg chg="del">
        <pc:chgData name="Simranjit" userId="2e0607b0-f894-409e-bc5e-dd11296ae8bf" providerId="ADAL" clId="{6B8AB5B4-E037-4A61-AD80-A33246DACB46}" dt="2020-08-24T01:38:52.517" v="0" actId="2696"/>
        <pc:sldMkLst>
          <pc:docMk/>
          <pc:sldMk cId="859873839" sldId="264"/>
        </pc:sldMkLst>
      </pc:sldChg>
      <pc:sldChg chg="del">
        <pc:chgData name="Simranjit" userId="2e0607b0-f894-409e-bc5e-dd11296ae8bf" providerId="ADAL" clId="{6B8AB5B4-E037-4A61-AD80-A33246DACB46}" dt="2020-08-24T01:38:52.517" v="0" actId="2696"/>
        <pc:sldMkLst>
          <pc:docMk/>
          <pc:sldMk cId="3710436356" sldId="265"/>
        </pc:sldMkLst>
      </pc:sldChg>
      <pc:sldChg chg="del">
        <pc:chgData name="Simranjit" userId="2e0607b0-f894-409e-bc5e-dd11296ae8bf" providerId="ADAL" clId="{6B8AB5B4-E037-4A61-AD80-A33246DACB46}" dt="2020-08-24T01:38:52.517" v="0" actId="2696"/>
        <pc:sldMkLst>
          <pc:docMk/>
          <pc:sldMk cId="3838377268"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E3270-02D3-466E-BCD4-F008414ED3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B8D256-D97B-406F-A339-B0CC604376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8FC94B-78AC-46CC-BE13-1978618A8A50}"/>
              </a:ext>
            </a:extLst>
          </p:cNvPr>
          <p:cNvSpPr>
            <a:spLocks noGrp="1"/>
          </p:cNvSpPr>
          <p:nvPr>
            <p:ph type="dt" sz="half" idx="10"/>
          </p:nvPr>
        </p:nvSpPr>
        <p:spPr/>
        <p:txBody>
          <a:bodyPr/>
          <a:lstStyle/>
          <a:p>
            <a:fld id="{4CBB490A-FD93-473B-AE78-E5511C320833}" type="datetimeFigureOut">
              <a:rPr lang="en-IN" smtClean="0"/>
              <a:t>24-08-2020</a:t>
            </a:fld>
            <a:endParaRPr lang="en-IN"/>
          </a:p>
        </p:txBody>
      </p:sp>
      <p:sp>
        <p:nvSpPr>
          <p:cNvPr id="5" name="Footer Placeholder 4">
            <a:extLst>
              <a:ext uri="{FF2B5EF4-FFF2-40B4-BE49-F238E27FC236}">
                <a16:creationId xmlns:a16="http://schemas.microsoft.com/office/drawing/2014/main" id="{A32769F1-0548-40CE-BE08-AB9EABAF9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9366F6-8602-491C-8F7C-3D33B6A44034}"/>
              </a:ext>
            </a:extLst>
          </p:cNvPr>
          <p:cNvSpPr>
            <a:spLocks noGrp="1"/>
          </p:cNvSpPr>
          <p:nvPr>
            <p:ph type="sldNum" sz="quarter" idx="12"/>
          </p:nvPr>
        </p:nvSpPr>
        <p:spPr/>
        <p:txBody>
          <a:bodyPr/>
          <a:lstStyle/>
          <a:p>
            <a:fld id="{757445F6-8505-4B0E-9194-4CCACA9FF6B5}" type="slidenum">
              <a:rPr lang="en-IN" smtClean="0"/>
              <a:t>‹#›</a:t>
            </a:fld>
            <a:endParaRPr lang="en-IN"/>
          </a:p>
        </p:txBody>
      </p:sp>
    </p:spTree>
    <p:extLst>
      <p:ext uri="{BB962C8B-B14F-4D97-AF65-F5344CB8AC3E}">
        <p14:creationId xmlns:p14="http://schemas.microsoft.com/office/powerpoint/2010/main" val="3546977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BD2EB-D505-473E-B355-D7C16D1F3B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3DDB9F-4BE5-4E98-8CDD-A0601B6631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1DF983-0212-4445-85CD-D10DCA81B7CA}"/>
              </a:ext>
            </a:extLst>
          </p:cNvPr>
          <p:cNvSpPr>
            <a:spLocks noGrp="1"/>
          </p:cNvSpPr>
          <p:nvPr>
            <p:ph type="dt" sz="half" idx="10"/>
          </p:nvPr>
        </p:nvSpPr>
        <p:spPr/>
        <p:txBody>
          <a:bodyPr/>
          <a:lstStyle/>
          <a:p>
            <a:fld id="{4CBB490A-FD93-473B-AE78-E5511C320833}" type="datetimeFigureOut">
              <a:rPr lang="en-IN" smtClean="0"/>
              <a:t>24-08-2020</a:t>
            </a:fld>
            <a:endParaRPr lang="en-IN"/>
          </a:p>
        </p:txBody>
      </p:sp>
      <p:sp>
        <p:nvSpPr>
          <p:cNvPr id="5" name="Footer Placeholder 4">
            <a:extLst>
              <a:ext uri="{FF2B5EF4-FFF2-40B4-BE49-F238E27FC236}">
                <a16:creationId xmlns:a16="http://schemas.microsoft.com/office/drawing/2014/main" id="{05161A93-88B6-4C54-AD64-B1B841AA59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6E603F-1B09-4579-91EA-820174E92F34}"/>
              </a:ext>
            </a:extLst>
          </p:cNvPr>
          <p:cNvSpPr>
            <a:spLocks noGrp="1"/>
          </p:cNvSpPr>
          <p:nvPr>
            <p:ph type="sldNum" sz="quarter" idx="12"/>
          </p:nvPr>
        </p:nvSpPr>
        <p:spPr/>
        <p:txBody>
          <a:bodyPr/>
          <a:lstStyle/>
          <a:p>
            <a:fld id="{757445F6-8505-4B0E-9194-4CCACA9FF6B5}" type="slidenum">
              <a:rPr lang="en-IN" smtClean="0"/>
              <a:t>‹#›</a:t>
            </a:fld>
            <a:endParaRPr lang="en-IN"/>
          </a:p>
        </p:txBody>
      </p:sp>
    </p:spTree>
    <p:extLst>
      <p:ext uri="{BB962C8B-B14F-4D97-AF65-F5344CB8AC3E}">
        <p14:creationId xmlns:p14="http://schemas.microsoft.com/office/powerpoint/2010/main" val="220437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68E29B-5CA2-45E0-AEEF-4163115A85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3DD73E-7F70-4839-B91C-43166CD632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016D86-0383-45EE-AEA0-7D6613C16E16}"/>
              </a:ext>
            </a:extLst>
          </p:cNvPr>
          <p:cNvSpPr>
            <a:spLocks noGrp="1"/>
          </p:cNvSpPr>
          <p:nvPr>
            <p:ph type="dt" sz="half" idx="10"/>
          </p:nvPr>
        </p:nvSpPr>
        <p:spPr/>
        <p:txBody>
          <a:bodyPr/>
          <a:lstStyle/>
          <a:p>
            <a:fld id="{4CBB490A-FD93-473B-AE78-E5511C320833}" type="datetimeFigureOut">
              <a:rPr lang="en-IN" smtClean="0"/>
              <a:t>24-08-2020</a:t>
            </a:fld>
            <a:endParaRPr lang="en-IN"/>
          </a:p>
        </p:txBody>
      </p:sp>
      <p:sp>
        <p:nvSpPr>
          <p:cNvPr id="5" name="Footer Placeholder 4">
            <a:extLst>
              <a:ext uri="{FF2B5EF4-FFF2-40B4-BE49-F238E27FC236}">
                <a16:creationId xmlns:a16="http://schemas.microsoft.com/office/drawing/2014/main" id="{D62B07FA-AF85-4B49-8BE1-C588C72069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D36BE-04AD-482B-8F5D-7AA8DD42CF64}"/>
              </a:ext>
            </a:extLst>
          </p:cNvPr>
          <p:cNvSpPr>
            <a:spLocks noGrp="1"/>
          </p:cNvSpPr>
          <p:nvPr>
            <p:ph type="sldNum" sz="quarter" idx="12"/>
          </p:nvPr>
        </p:nvSpPr>
        <p:spPr/>
        <p:txBody>
          <a:bodyPr/>
          <a:lstStyle/>
          <a:p>
            <a:fld id="{757445F6-8505-4B0E-9194-4CCACA9FF6B5}" type="slidenum">
              <a:rPr lang="en-IN" smtClean="0"/>
              <a:t>‹#›</a:t>
            </a:fld>
            <a:endParaRPr lang="en-IN"/>
          </a:p>
        </p:txBody>
      </p:sp>
    </p:spTree>
    <p:extLst>
      <p:ext uri="{BB962C8B-B14F-4D97-AF65-F5344CB8AC3E}">
        <p14:creationId xmlns:p14="http://schemas.microsoft.com/office/powerpoint/2010/main" val="2418562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B8101-B29C-44F2-B8BB-6002889BED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6A44AC-06CF-4293-91FC-BA0FD3DDF7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11FA25-481F-4D90-8455-BCBAC051199E}"/>
              </a:ext>
            </a:extLst>
          </p:cNvPr>
          <p:cNvSpPr>
            <a:spLocks noGrp="1"/>
          </p:cNvSpPr>
          <p:nvPr>
            <p:ph type="dt" sz="half" idx="10"/>
          </p:nvPr>
        </p:nvSpPr>
        <p:spPr/>
        <p:txBody>
          <a:bodyPr/>
          <a:lstStyle/>
          <a:p>
            <a:fld id="{4CBB490A-FD93-473B-AE78-E5511C320833}" type="datetimeFigureOut">
              <a:rPr lang="en-IN" smtClean="0"/>
              <a:t>24-08-2020</a:t>
            </a:fld>
            <a:endParaRPr lang="en-IN"/>
          </a:p>
        </p:txBody>
      </p:sp>
      <p:sp>
        <p:nvSpPr>
          <p:cNvPr id="5" name="Footer Placeholder 4">
            <a:extLst>
              <a:ext uri="{FF2B5EF4-FFF2-40B4-BE49-F238E27FC236}">
                <a16:creationId xmlns:a16="http://schemas.microsoft.com/office/drawing/2014/main" id="{167B4B70-C252-4343-A441-0190DD922B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980500-2283-40E2-95B3-EF7958AB899B}"/>
              </a:ext>
            </a:extLst>
          </p:cNvPr>
          <p:cNvSpPr>
            <a:spLocks noGrp="1"/>
          </p:cNvSpPr>
          <p:nvPr>
            <p:ph type="sldNum" sz="quarter" idx="12"/>
          </p:nvPr>
        </p:nvSpPr>
        <p:spPr/>
        <p:txBody>
          <a:bodyPr/>
          <a:lstStyle/>
          <a:p>
            <a:fld id="{757445F6-8505-4B0E-9194-4CCACA9FF6B5}" type="slidenum">
              <a:rPr lang="en-IN" smtClean="0"/>
              <a:t>‹#›</a:t>
            </a:fld>
            <a:endParaRPr lang="en-IN"/>
          </a:p>
        </p:txBody>
      </p:sp>
    </p:spTree>
    <p:extLst>
      <p:ext uri="{BB962C8B-B14F-4D97-AF65-F5344CB8AC3E}">
        <p14:creationId xmlns:p14="http://schemas.microsoft.com/office/powerpoint/2010/main" val="215028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654E6-E6E7-4759-BB35-7EBAABDCD0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40C31D-1C25-4015-A469-88FDF2D53F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4374F2-E47F-4BAE-80D7-CAE2FCE25C75}"/>
              </a:ext>
            </a:extLst>
          </p:cNvPr>
          <p:cNvSpPr>
            <a:spLocks noGrp="1"/>
          </p:cNvSpPr>
          <p:nvPr>
            <p:ph type="dt" sz="half" idx="10"/>
          </p:nvPr>
        </p:nvSpPr>
        <p:spPr/>
        <p:txBody>
          <a:bodyPr/>
          <a:lstStyle/>
          <a:p>
            <a:fld id="{4CBB490A-FD93-473B-AE78-E5511C320833}" type="datetimeFigureOut">
              <a:rPr lang="en-IN" smtClean="0"/>
              <a:t>24-08-2020</a:t>
            </a:fld>
            <a:endParaRPr lang="en-IN"/>
          </a:p>
        </p:txBody>
      </p:sp>
      <p:sp>
        <p:nvSpPr>
          <p:cNvPr id="5" name="Footer Placeholder 4">
            <a:extLst>
              <a:ext uri="{FF2B5EF4-FFF2-40B4-BE49-F238E27FC236}">
                <a16:creationId xmlns:a16="http://schemas.microsoft.com/office/drawing/2014/main" id="{90717247-739E-41CB-9F97-7E8B0C306F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27798F-2431-404E-8217-8E7F2406EB2D}"/>
              </a:ext>
            </a:extLst>
          </p:cNvPr>
          <p:cNvSpPr>
            <a:spLocks noGrp="1"/>
          </p:cNvSpPr>
          <p:nvPr>
            <p:ph type="sldNum" sz="quarter" idx="12"/>
          </p:nvPr>
        </p:nvSpPr>
        <p:spPr/>
        <p:txBody>
          <a:bodyPr/>
          <a:lstStyle/>
          <a:p>
            <a:fld id="{757445F6-8505-4B0E-9194-4CCACA9FF6B5}" type="slidenum">
              <a:rPr lang="en-IN" smtClean="0"/>
              <a:t>‹#›</a:t>
            </a:fld>
            <a:endParaRPr lang="en-IN"/>
          </a:p>
        </p:txBody>
      </p:sp>
    </p:spTree>
    <p:extLst>
      <p:ext uri="{BB962C8B-B14F-4D97-AF65-F5344CB8AC3E}">
        <p14:creationId xmlns:p14="http://schemas.microsoft.com/office/powerpoint/2010/main" val="2740803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6FFF-828A-498A-86DF-3A208125B2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C9A511-7793-4D3B-8871-8E6224FF9F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3E87DC-0BAE-431F-8B6E-EB55509FA1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14EB88-1B5B-40C2-B0B8-E5F8F175B47C}"/>
              </a:ext>
            </a:extLst>
          </p:cNvPr>
          <p:cNvSpPr>
            <a:spLocks noGrp="1"/>
          </p:cNvSpPr>
          <p:nvPr>
            <p:ph type="dt" sz="half" idx="10"/>
          </p:nvPr>
        </p:nvSpPr>
        <p:spPr/>
        <p:txBody>
          <a:bodyPr/>
          <a:lstStyle/>
          <a:p>
            <a:fld id="{4CBB490A-FD93-473B-AE78-E5511C320833}" type="datetimeFigureOut">
              <a:rPr lang="en-IN" smtClean="0"/>
              <a:t>24-08-2020</a:t>
            </a:fld>
            <a:endParaRPr lang="en-IN"/>
          </a:p>
        </p:txBody>
      </p:sp>
      <p:sp>
        <p:nvSpPr>
          <p:cNvPr id="6" name="Footer Placeholder 5">
            <a:extLst>
              <a:ext uri="{FF2B5EF4-FFF2-40B4-BE49-F238E27FC236}">
                <a16:creationId xmlns:a16="http://schemas.microsoft.com/office/drawing/2014/main" id="{BF0EB298-FCB6-45F5-8899-03E87ACB22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658AF0-D47A-42D3-8CC0-A74676F0A533}"/>
              </a:ext>
            </a:extLst>
          </p:cNvPr>
          <p:cNvSpPr>
            <a:spLocks noGrp="1"/>
          </p:cNvSpPr>
          <p:nvPr>
            <p:ph type="sldNum" sz="quarter" idx="12"/>
          </p:nvPr>
        </p:nvSpPr>
        <p:spPr/>
        <p:txBody>
          <a:bodyPr/>
          <a:lstStyle/>
          <a:p>
            <a:fld id="{757445F6-8505-4B0E-9194-4CCACA9FF6B5}" type="slidenum">
              <a:rPr lang="en-IN" smtClean="0"/>
              <a:t>‹#›</a:t>
            </a:fld>
            <a:endParaRPr lang="en-IN"/>
          </a:p>
        </p:txBody>
      </p:sp>
    </p:spTree>
    <p:extLst>
      <p:ext uri="{BB962C8B-B14F-4D97-AF65-F5344CB8AC3E}">
        <p14:creationId xmlns:p14="http://schemas.microsoft.com/office/powerpoint/2010/main" val="342563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BBED-C788-401E-B443-FE13644ECDF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9024D0-FBFA-4149-A5BB-89A827650E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6B456B-CAD0-4356-9CAD-684A83D82C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CC13A7-73C7-405A-AD25-BC0EF9DC5A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230466-9D23-442A-B34B-A0B6099897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91A0E7-BD53-434C-8785-AEAECDD4DDC0}"/>
              </a:ext>
            </a:extLst>
          </p:cNvPr>
          <p:cNvSpPr>
            <a:spLocks noGrp="1"/>
          </p:cNvSpPr>
          <p:nvPr>
            <p:ph type="dt" sz="half" idx="10"/>
          </p:nvPr>
        </p:nvSpPr>
        <p:spPr/>
        <p:txBody>
          <a:bodyPr/>
          <a:lstStyle/>
          <a:p>
            <a:fld id="{4CBB490A-FD93-473B-AE78-E5511C320833}" type="datetimeFigureOut">
              <a:rPr lang="en-IN" smtClean="0"/>
              <a:t>24-08-2020</a:t>
            </a:fld>
            <a:endParaRPr lang="en-IN"/>
          </a:p>
        </p:txBody>
      </p:sp>
      <p:sp>
        <p:nvSpPr>
          <p:cNvPr id="8" name="Footer Placeholder 7">
            <a:extLst>
              <a:ext uri="{FF2B5EF4-FFF2-40B4-BE49-F238E27FC236}">
                <a16:creationId xmlns:a16="http://schemas.microsoft.com/office/drawing/2014/main" id="{46635510-3FCA-4794-81AE-DF2A8D8E44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C2FFF7-43DE-4290-A1A6-4620442B955D}"/>
              </a:ext>
            </a:extLst>
          </p:cNvPr>
          <p:cNvSpPr>
            <a:spLocks noGrp="1"/>
          </p:cNvSpPr>
          <p:nvPr>
            <p:ph type="sldNum" sz="quarter" idx="12"/>
          </p:nvPr>
        </p:nvSpPr>
        <p:spPr/>
        <p:txBody>
          <a:bodyPr/>
          <a:lstStyle/>
          <a:p>
            <a:fld id="{757445F6-8505-4B0E-9194-4CCACA9FF6B5}" type="slidenum">
              <a:rPr lang="en-IN" smtClean="0"/>
              <a:t>‹#›</a:t>
            </a:fld>
            <a:endParaRPr lang="en-IN"/>
          </a:p>
        </p:txBody>
      </p:sp>
    </p:spTree>
    <p:extLst>
      <p:ext uri="{BB962C8B-B14F-4D97-AF65-F5344CB8AC3E}">
        <p14:creationId xmlns:p14="http://schemas.microsoft.com/office/powerpoint/2010/main" val="293032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2B847-F2B9-4446-8879-62FD42682A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4851EF-84C9-4F0A-8FCB-BAF790877F55}"/>
              </a:ext>
            </a:extLst>
          </p:cNvPr>
          <p:cNvSpPr>
            <a:spLocks noGrp="1"/>
          </p:cNvSpPr>
          <p:nvPr>
            <p:ph type="dt" sz="half" idx="10"/>
          </p:nvPr>
        </p:nvSpPr>
        <p:spPr/>
        <p:txBody>
          <a:bodyPr/>
          <a:lstStyle/>
          <a:p>
            <a:fld id="{4CBB490A-FD93-473B-AE78-E5511C320833}" type="datetimeFigureOut">
              <a:rPr lang="en-IN" smtClean="0"/>
              <a:t>24-08-2020</a:t>
            </a:fld>
            <a:endParaRPr lang="en-IN"/>
          </a:p>
        </p:txBody>
      </p:sp>
      <p:sp>
        <p:nvSpPr>
          <p:cNvPr id="4" name="Footer Placeholder 3">
            <a:extLst>
              <a:ext uri="{FF2B5EF4-FFF2-40B4-BE49-F238E27FC236}">
                <a16:creationId xmlns:a16="http://schemas.microsoft.com/office/drawing/2014/main" id="{C12CF53E-63EA-4C9D-B57C-D951D62B47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D788AD-B026-4441-BE8C-0AF57B1B1EB9}"/>
              </a:ext>
            </a:extLst>
          </p:cNvPr>
          <p:cNvSpPr>
            <a:spLocks noGrp="1"/>
          </p:cNvSpPr>
          <p:nvPr>
            <p:ph type="sldNum" sz="quarter" idx="12"/>
          </p:nvPr>
        </p:nvSpPr>
        <p:spPr/>
        <p:txBody>
          <a:bodyPr/>
          <a:lstStyle/>
          <a:p>
            <a:fld id="{757445F6-8505-4B0E-9194-4CCACA9FF6B5}" type="slidenum">
              <a:rPr lang="en-IN" smtClean="0"/>
              <a:t>‹#›</a:t>
            </a:fld>
            <a:endParaRPr lang="en-IN"/>
          </a:p>
        </p:txBody>
      </p:sp>
    </p:spTree>
    <p:extLst>
      <p:ext uri="{BB962C8B-B14F-4D97-AF65-F5344CB8AC3E}">
        <p14:creationId xmlns:p14="http://schemas.microsoft.com/office/powerpoint/2010/main" val="2911899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830EA4-1C8D-4967-9A1F-9035E36EA70C}"/>
              </a:ext>
            </a:extLst>
          </p:cNvPr>
          <p:cNvSpPr>
            <a:spLocks noGrp="1"/>
          </p:cNvSpPr>
          <p:nvPr>
            <p:ph type="dt" sz="half" idx="10"/>
          </p:nvPr>
        </p:nvSpPr>
        <p:spPr/>
        <p:txBody>
          <a:bodyPr/>
          <a:lstStyle/>
          <a:p>
            <a:fld id="{4CBB490A-FD93-473B-AE78-E5511C320833}" type="datetimeFigureOut">
              <a:rPr lang="en-IN" smtClean="0"/>
              <a:t>24-08-2020</a:t>
            </a:fld>
            <a:endParaRPr lang="en-IN"/>
          </a:p>
        </p:txBody>
      </p:sp>
      <p:sp>
        <p:nvSpPr>
          <p:cNvPr id="3" name="Footer Placeholder 2">
            <a:extLst>
              <a:ext uri="{FF2B5EF4-FFF2-40B4-BE49-F238E27FC236}">
                <a16:creationId xmlns:a16="http://schemas.microsoft.com/office/drawing/2014/main" id="{BDB57B4B-14DA-4CAF-B289-0BF3540F38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EE8C83-E195-43E7-A391-5F8AABCC887E}"/>
              </a:ext>
            </a:extLst>
          </p:cNvPr>
          <p:cNvSpPr>
            <a:spLocks noGrp="1"/>
          </p:cNvSpPr>
          <p:nvPr>
            <p:ph type="sldNum" sz="quarter" idx="12"/>
          </p:nvPr>
        </p:nvSpPr>
        <p:spPr/>
        <p:txBody>
          <a:bodyPr/>
          <a:lstStyle/>
          <a:p>
            <a:fld id="{757445F6-8505-4B0E-9194-4CCACA9FF6B5}" type="slidenum">
              <a:rPr lang="en-IN" smtClean="0"/>
              <a:t>‹#›</a:t>
            </a:fld>
            <a:endParaRPr lang="en-IN"/>
          </a:p>
        </p:txBody>
      </p:sp>
    </p:spTree>
    <p:extLst>
      <p:ext uri="{BB962C8B-B14F-4D97-AF65-F5344CB8AC3E}">
        <p14:creationId xmlns:p14="http://schemas.microsoft.com/office/powerpoint/2010/main" val="306821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61CAF-C1A2-42CC-915A-9ECF31E5A0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5B1826-AF7D-40D6-BB7F-A0143C7D1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538B1E-34FE-4535-BF1E-C6CBA64A3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7D86B1-4ED6-486D-92CD-C7717BA9E6C6}"/>
              </a:ext>
            </a:extLst>
          </p:cNvPr>
          <p:cNvSpPr>
            <a:spLocks noGrp="1"/>
          </p:cNvSpPr>
          <p:nvPr>
            <p:ph type="dt" sz="half" idx="10"/>
          </p:nvPr>
        </p:nvSpPr>
        <p:spPr/>
        <p:txBody>
          <a:bodyPr/>
          <a:lstStyle/>
          <a:p>
            <a:fld id="{4CBB490A-FD93-473B-AE78-E5511C320833}" type="datetimeFigureOut">
              <a:rPr lang="en-IN" smtClean="0"/>
              <a:t>24-08-2020</a:t>
            </a:fld>
            <a:endParaRPr lang="en-IN"/>
          </a:p>
        </p:txBody>
      </p:sp>
      <p:sp>
        <p:nvSpPr>
          <p:cNvPr id="6" name="Footer Placeholder 5">
            <a:extLst>
              <a:ext uri="{FF2B5EF4-FFF2-40B4-BE49-F238E27FC236}">
                <a16:creationId xmlns:a16="http://schemas.microsoft.com/office/drawing/2014/main" id="{328D6395-2637-4C91-A61B-53C2E3C38D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037D0C-0C3C-428F-AD51-41BD8C683D4A}"/>
              </a:ext>
            </a:extLst>
          </p:cNvPr>
          <p:cNvSpPr>
            <a:spLocks noGrp="1"/>
          </p:cNvSpPr>
          <p:nvPr>
            <p:ph type="sldNum" sz="quarter" idx="12"/>
          </p:nvPr>
        </p:nvSpPr>
        <p:spPr/>
        <p:txBody>
          <a:bodyPr/>
          <a:lstStyle/>
          <a:p>
            <a:fld id="{757445F6-8505-4B0E-9194-4CCACA9FF6B5}" type="slidenum">
              <a:rPr lang="en-IN" smtClean="0"/>
              <a:t>‹#›</a:t>
            </a:fld>
            <a:endParaRPr lang="en-IN"/>
          </a:p>
        </p:txBody>
      </p:sp>
    </p:spTree>
    <p:extLst>
      <p:ext uri="{BB962C8B-B14F-4D97-AF65-F5344CB8AC3E}">
        <p14:creationId xmlns:p14="http://schemas.microsoft.com/office/powerpoint/2010/main" val="2405645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B8B0-0C67-473F-8CF1-6A4B37CD97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820D46-96FF-420F-956B-86EF3B03D8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0E359B-F5A3-4DBF-85D5-9614AAA54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64DBB9-7E3E-48C2-9125-EC85CF7337D7}"/>
              </a:ext>
            </a:extLst>
          </p:cNvPr>
          <p:cNvSpPr>
            <a:spLocks noGrp="1"/>
          </p:cNvSpPr>
          <p:nvPr>
            <p:ph type="dt" sz="half" idx="10"/>
          </p:nvPr>
        </p:nvSpPr>
        <p:spPr/>
        <p:txBody>
          <a:bodyPr/>
          <a:lstStyle/>
          <a:p>
            <a:fld id="{4CBB490A-FD93-473B-AE78-E5511C320833}" type="datetimeFigureOut">
              <a:rPr lang="en-IN" smtClean="0"/>
              <a:t>24-08-2020</a:t>
            </a:fld>
            <a:endParaRPr lang="en-IN"/>
          </a:p>
        </p:txBody>
      </p:sp>
      <p:sp>
        <p:nvSpPr>
          <p:cNvPr id="6" name="Footer Placeholder 5">
            <a:extLst>
              <a:ext uri="{FF2B5EF4-FFF2-40B4-BE49-F238E27FC236}">
                <a16:creationId xmlns:a16="http://schemas.microsoft.com/office/drawing/2014/main" id="{963587D3-0711-4A66-A22F-8BE8F2D8F8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F7A733-F9A3-435B-8D8E-D4F72F2FD3EF}"/>
              </a:ext>
            </a:extLst>
          </p:cNvPr>
          <p:cNvSpPr>
            <a:spLocks noGrp="1"/>
          </p:cNvSpPr>
          <p:nvPr>
            <p:ph type="sldNum" sz="quarter" idx="12"/>
          </p:nvPr>
        </p:nvSpPr>
        <p:spPr/>
        <p:txBody>
          <a:bodyPr/>
          <a:lstStyle/>
          <a:p>
            <a:fld id="{757445F6-8505-4B0E-9194-4CCACA9FF6B5}" type="slidenum">
              <a:rPr lang="en-IN" smtClean="0"/>
              <a:t>‹#›</a:t>
            </a:fld>
            <a:endParaRPr lang="en-IN"/>
          </a:p>
        </p:txBody>
      </p:sp>
    </p:spTree>
    <p:extLst>
      <p:ext uri="{BB962C8B-B14F-4D97-AF65-F5344CB8AC3E}">
        <p14:creationId xmlns:p14="http://schemas.microsoft.com/office/powerpoint/2010/main" val="3104309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67B625-C437-4EFB-899E-F4BB745C3C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18A21D-5691-4300-B446-B4284C1426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F8BCE2-20E8-45D9-9F44-3F87758F0B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B490A-FD93-473B-AE78-E5511C320833}" type="datetimeFigureOut">
              <a:rPr lang="en-IN" smtClean="0"/>
              <a:t>24-08-2020</a:t>
            </a:fld>
            <a:endParaRPr lang="en-IN"/>
          </a:p>
        </p:txBody>
      </p:sp>
      <p:sp>
        <p:nvSpPr>
          <p:cNvPr id="5" name="Footer Placeholder 4">
            <a:extLst>
              <a:ext uri="{FF2B5EF4-FFF2-40B4-BE49-F238E27FC236}">
                <a16:creationId xmlns:a16="http://schemas.microsoft.com/office/drawing/2014/main" id="{437BCFB7-8975-4F19-B320-F69367118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4CA7381-C298-4D4F-99FA-E0193D377F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445F6-8505-4B0E-9194-4CCACA9FF6B5}" type="slidenum">
              <a:rPr lang="en-IN" smtClean="0"/>
              <a:t>‹#›</a:t>
            </a:fld>
            <a:endParaRPr lang="en-IN"/>
          </a:p>
        </p:txBody>
      </p:sp>
    </p:spTree>
    <p:extLst>
      <p:ext uri="{BB962C8B-B14F-4D97-AF65-F5344CB8AC3E}">
        <p14:creationId xmlns:p14="http://schemas.microsoft.com/office/powerpoint/2010/main" val="1808429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2F405-2C07-479C-8874-D91891CE98AF}"/>
              </a:ext>
            </a:extLst>
          </p:cNvPr>
          <p:cNvSpPr>
            <a:spLocks noGrp="1"/>
          </p:cNvSpPr>
          <p:nvPr>
            <p:ph type="ctrTitle"/>
          </p:nvPr>
        </p:nvSpPr>
        <p:spPr/>
        <p:txBody>
          <a:bodyPr/>
          <a:lstStyle/>
          <a:p>
            <a:r>
              <a:rPr lang="en-IN" dirty="0"/>
              <a:t>NFA</a:t>
            </a:r>
          </a:p>
        </p:txBody>
      </p:sp>
      <p:sp>
        <p:nvSpPr>
          <p:cNvPr id="3" name="Subtitle 2">
            <a:extLst>
              <a:ext uri="{FF2B5EF4-FFF2-40B4-BE49-F238E27FC236}">
                <a16:creationId xmlns:a16="http://schemas.microsoft.com/office/drawing/2014/main" id="{6A0D7C7E-E3B7-4C6B-A9F8-0E0AFE05068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2884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D6BF-69DE-4E43-AB3D-F487F67C7733}"/>
              </a:ext>
            </a:extLst>
          </p:cNvPr>
          <p:cNvSpPr>
            <a:spLocks noGrp="1"/>
          </p:cNvSpPr>
          <p:nvPr>
            <p:ph type="title"/>
          </p:nvPr>
        </p:nvSpPr>
        <p:spPr/>
        <p:txBody>
          <a:bodyPr/>
          <a:lstStyle/>
          <a:p>
            <a:r>
              <a:rPr lang="en-IN" dirty="0"/>
              <a:t>Intro to NFA</a:t>
            </a:r>
          </a:p>
        </p:txBody>
      </p:sp>
      <p:sp>
        <p:nvSpPr>
          <p:cNvPr id="3" name="Content Placeholder 2">
            <a:extLst>
              <a:ext uri="{FF2B5EF4-FFF2-40B4-BE49-F238E27FC236}">
                <a16:creationId xmlns:a16="http://schemas.microsoft.com/office/drawing/2014/main" id="{34D7E2B0-48A6-45B6-BACA-3011FEAF2ABB}"/>
              </a:ext>
            </a:extLst>
          </p:cNvPr>
          <p:cNvSpPr>
            <a:spLocks noGrp="1"/>
          </p:cNvSpPr>
          <p:nvPr>
            <p:ph idx="1"/>
          </p:nvPr>
        </p:nvSpPr>
        <p:spPr>
          <a:xfrm>
            <a:off x="838200" y="1519707"/>
            <a:ext cx="10515600" cy="4657256"/>
          </a:xfrm>
        </p:spPr>
        <p:txBody>
          <a:bodyPr>
            <a:normAutofit/>
          </a:bodyPr>
          <a:lstStyle/>
          <a:p>
            <a:pPr algn="just"/>
            <a:r>
              <a:rPr lang="en-US" sz="1900" b="0" i="0" dirty="0">
                <a:solidFill>
                  <a:srgbClr val="000000"/>
                </a:solidFill>
                <a:effectLst/>
                <a:latin typeface="Times New Roman" panose="02020603050405020304" pitchFamily="18" charset="0"/>
                <a:cs typeface="Times New Roman" panose="02020603050405020304" pitchFamily="18" charset="0"/>
              </a:rPr>
              <a:t>In NDFA, for a particular input symbol, the machine can move to any combination of the states in the machine. In other words, the exact state to which the machine moves cannot be determined. Hence, it is called </a:t>
            </a:r>
            <a:r>
              <a:rPr lang="en-US" sz="1900" b="1" i="0" dirty="0">
                <a:solidFill>
                  <a:srgbClr val="000000"/>
                </a:solidFill>
                <a:effectLst/>
                <a:latin typeface="Times New Roman" panose="02020603050405020304" pitchFamily="18" charset="0"/>
                <a:cs typeface="Times New Roman" panose="02020603050405020304" pitchFamily="18" charset="0"/>
              </a:rPr>
              <a:t>Non-deterministic Automaton</a:t>
            </a:r>
            <a:r>
              <a:rPr lang="en-US" sz="1900" b="0" i="0" dirty="0">
                <a:solidFill>
                  <a:srgbClr val="000000"/>
                </a:solidFill>
                <a:effectLst/>
                <a:latin typeface="Times New Roman" panose="02020603050405020304" pitchFamily="18" charset="0"/>
                <a:cs typeface="Times New Roman" panose="02020603050405020304" pitchFamily="18" charset="0"/>
              </a:rPr>
              <a:t>. As it has finite number of states, the machine is called </a:t>
            </a:r>
            <a:r>
              <a:rPr lang="en-US" sz="1900" b="1" i="0" dirty="0">
                <a:solidFill>
                  <a:srgbClr val="000000"/>
                </a:solidFill>
                <a:effectLst/>
                <a:latin typeface="Times New Roman" panose="02020603050405020304" pitchFamily="18" charset="0"/>
                <a:cs typeface="Times New Roman" panose="02020603050405020304" pitchFamily="18" charset="0"/>
              </a:rPr>
              <a:t>Non-deterministic Finite Machine</a:t>
            </a:r>
            <a:r>
              <a:rPr lang="en-US" sz="1900" b="0" i="0" dirty="0">
                <a:solidFill>
                  <a:srgbClr val="000000"/>
                </a:solidFill>
                <a:effectLst/>
                <a:latin typeface="Times New Roman" panose="02020603050405020304" pitchFamily="18" charset="0"/>
                <a:cs typeface="Times New Roman" panose="02020603050405020304" pitchFamily="18" charset="0"/>
              </a:rPr>
              <a:t> or </a:t>
            </a:r>
            <a:r>
              <a:rPr lang="en-US" sz="1900" b="1" i="0" dirty="0">
                <a:solidFill>
                  <a:srgbClr val="000000"/>
                </a:solidFill>
                <a:effectLst/>
                <a:latin typeface="Times New Roman" panose="02020603050405020304" pitchFamily="18" charset="0"/>
                <a:cs typeface="Times New Roman" panose="02020603050405020304" pitchFamily="18" charset="0"/>
              </a:rPr>
              <a:t>Non-deterministic Finite Automaton</a:t>
            </a:r>
            <a:r>
              <a:rPr lang="en-US" sz="1900" b="0" i="0" dirty="0">
                <a:solidFill>
                  <a:srgbClr val="000000"/>
                </a:solidFill>
                <a:effectLst/>
                <a:latin typeface="Times New Roman" panose="02020603050405020304" pitchFamily="18" charset="0"/>
                <a:cs typeface="Times New Roman" panose="02020603050405020304" pitchFamily="18" charset="0"/>
              </a:rPr>
              <a:t>.</a:t>
            </a:r>
          </a:p>
          <a:p>
            <a:pPr algn="just"/>
            <a:r>
              <a:rPr lang="en-US" sz="1900" b="0" i="0" dirty="0">
                <a:effectLst/>
                <a:latin typeface="Times New Roman" panose="02020603050405020304" pitchFamily="18" charset="0"/>
                <a:cs typeface="Times New Roman" panose="02020603050405020304" pitchFamily="18" charset="0"/>
              </a:rPr>
              <a:t>Formal Definition of an NDFA</a:t>
            </a:r>
          </a:p>
          <a:p>
            <a:pPr algn="just"/>
            <a:r>
              <a:rPr lang="en-US" sz="1900" b="0" i="0" dirty="0">
                <a:solidFill>
                  <a:srgbClr val="000000"/>
                </a:solidFill>
                <a:effectLst/>
                <a:latin typeface="Times New Roman" panose="02020603050405020304" pitchFamily="18" charset="0"/>
                <a:cs typeface="Times New Roman" panose="02020603050405020304" pitchFamily="18" charset="0"/>
              </a:rPr>
              <a:t>An NDFA can be represented by a 5-tuple (Q, ∑, δ, q</a:t>
            </a:r>
            <a:r>
              <a:rPr lang="en-US" sz="1900" b="0" i="0" baseline="-25000" dirty="0">
                <a:solidFill>
                  <a:srgbClr val="000000"/>
                </a:solidFill>
                <a:effectLst/>
                <a:latin typeface="Times New Roman" panose="02020603050405020304" pitchFamily="18" charset="0"/>
                <a:cs typeface="Times New Roman" panose="02020603050405020304" pitchFamily="18" charset="0"/>
              </a:rPr>
              <a:t>0</a:t>
            </a:r>
            <a:r>
              <a:rPr lang="en-US" sz="1900" b="0" i="0" dirty="0">
                <a:solidFill>
                  <a:srgbClr val="000000"/>
                </a:solidFill>
                <a:effectLst/>
                <a:latin typeface="Times New Roman" panose="02020603050405020304" pitchFamily="18" charset="0"/>
                <a:cs typeface="Times New Roman" panose="02020603050405020304" pitchFamily="18" charset="0"/>
              </a:rPr>
              <a:t>, F) where −</a:t>
            </a:r>
          </a:p>
          <a:p>
            <a:pPr algn="just">
              <a:buFont typeface="Arial" panose="020B0604020202020204" pitchFamily="34" charset="0"/>
              <a:buChar char="•"/>
            </a:pPr>
            <a:r>
              <a:rPr lang="en-US" sz="1900" b="1" i="0" dirty="0">
                <a:solidFill>
                  <a:srgbClr val="000000"/>
                </a:solidFill>
                <a:effectLst/>
                <a:latin typeface="Times New Roman" panose="02020603050405020304" pitchFamily="18" charset="0"/>
                <a:cs typeface="Times New Roman" panose="02020603050405020304" pitchFamily="18" charset="0"/>
              </a:rPr>
              <a:t>Q</a:t>
            </a:r>
            <a:r>
              <a:rPr lang="en-US" sz="1900" b="0" i="0" dirty="0">
                <a:solidFill>
                  <a:srgbClr val="000000"/>
                </a:solidFill>
                <a:effectLst/>
                <a:latin typeface="Times New Roman" panose="02020603050405020304" pitchFamily="18" charset="0"/>
                <a:cs typeface="Times New Roman" panose="02020603050405020304" pitchFamily="18" charset="0"/>
              </a:rPr>
              <a:t> is a finite set of states.</a:t>
            </a:r>
          </a:p>
          <a:p>
            <a:pPr algn="just">
              <a:buFont typeface="Arial" panose="020B0604020202020204" pitchFamily="34" charset="0"/>
              <a:buChar char="•"/>
            </a:pPr>
            <a:r>
              <a:rPr lang="en-US" sz="1900" b="1" i="0" dirty="0">
                <a:solidFill>
                  <a:srgbClr val="000000"/>
                </a:solidFill>
                <a:effectLst/>
                <a:latin typeface="Times New Roman" panose="02020603050405020304" pitchFamily="18" charset="0"/>
                <a:cs typeface="Times New Roman" panose="02020603050405020304" pitchFamily="18" charset="0"/>
              </a:rPr>
              <a:t>∑</a:t>
            </a:r>
            <a:r>
              <a:rPr lang="en-US" sz="1900" b="0" i="0" dirty="0">
                <a:solidFill>
                  <a:srgbClr val="000000"/>
                </a:solidFill>
                <a:effectLst/>
                <a:latin typeface="Times New Roman" panose="02020603050405020304" pitchFamily="18" charset="0"/>
                <a:cs typeface="Times New Roman" panose="02020603050405020304" pitchFamily="18" charset="0"/>
              </a:rPr>
              <a:t> is a finite set of symbols called the alphabets.</a:t>
            </a:r>
          </a:p>
          <a:p>
            <a:pPr algn="just">
              <a:buFont typeface="Arial" panose="020B0604020202020204" pitchFamily="34" charset="0"/>
              <a:buChar char="•"/>
            </a:pPr>
            <a:r>
              <a:rPr lang="en-US" sz="1900" b="1" i="0" dirty="0">
                <a:solidFill>
                  <a:srgbClr val="000000"/>
                </a:solidFill>
                <a:effectLst/>
                <a:latin typeface="Times New Roman" panose="02020603050405020304" pitchFamily="18" charset="0"/>
                <a:cs typeface="Times New Roman" panose="02020603050405020304" pitchFamily="18" charset="0"/>
              </a:rPr>
              <a:t>δ</a:t>
            </a:r>
            <a:r>
              <a:rPr lang="en-US" sz="1900" b="0" i="0" dirty="0">
                <a:solidFill>
                  <a:srgbClr val="000000"/>
                </a:solidFill>
                <a:effectLst/>
                <a:latin typeface="Times New Roman" panose="02020603050405020304" pitchFamily="18" charset="0"/>
                <a:cs typeface="Times New Roman" panose="02020603050405020304" pitchFamily="18" charset="0"/>
              </a:rPr>
              <a:t> is the transition function where δ: Q × ∑ → 2</a:t>
            </a:r>
            <a:r>
              <a:rPr lang="en-US" sz="1900" b="0" i="0" baseline="30000" dirty="0">
                <a:solidFill>
                  <a:srgbClr val="000000"/>
                </a:solidFill>
                <a:effectLst/>
                <a:latin typeface="Times New Roman" panose="02020603050405020304" pitchFamily="18" charset="0"/>
                <a:cs typeface="Times New Roman" panose="02020603050405020304" pitchFamily="18" charset="0"/>
              </a:rPr>
              <a:t>Q</a:t>
            </a:r>
            <a:endParaRPr lang="en-US" sz="19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900" b="0" i="0" dirty="0">
                <a:solidFill>
                  <a:srgbClr val="000000"/>
                </a:solidFill>
                <a:effectLst/>
                <a:latin typeface="Times New Roman" panose="02020603050405020304" pitchFamily="18" charset="0"/>
                <a:cs typeface="Times New Roman" panose="02020603050405020304" pitchFamily="18" charset="0"/>
              </a:rPr>
              <a:t>(Here the power set of Q (2</a:t>
            </a:r>
            <a:r>
              <a:rPr lang="en-US" sz="1900" b="0" i="0" baseline="30000" dirty="0">
                <a:solidFill>
                  <a:srgbClr val="000000"/>
                </a:solidFill>
                <a:effectLst/>
                <a:latin typeface="Times New Roman" panose="02020603050405020304" pitchFamily="18" charset="0"/>
                <a:cs typeface="Times New Roman" panose="02020603050405020304" pitchFamily="18" charset="0"/>
              </a:rPr>
              <a:t>Q</a:t>
            </a:r>
            <a:r>
              <a:rPr lang="en-US" sz="1900" b="0" i="0" dirty="0">
                <a:solidFill>
                  <a:srgbClr val="000000"/>
                </a:solidFill>
                <a:effectLst/>
                <a:latin typeface="Times New Roman" panose="02020603050405020304" pitchFamily="18" charset="0"/>
                <a:cs typeface="Times New Roman" panose="02020603050405020304" pitchFamily="18" charset="0"/>
              </a:rPr>
              <a:t>) has been taken because in case of NDFA, from a state, transition can occur to any combination of Q states)</a:t>
            </a:r>
          </a:p>
          <a:p>
            <a:pPr algn="just">
              <a:buFont typeface="Arial" panose="020B0604020202020204" pitchFamily="34" charset="0"/>
              <a:buChar char="•"/>
            </a:pPr>
            <a:r>
              <a:rPr lang="en-US" sz="1900" b="1" i="0" dirty="0">
                <a:solidFill>
                  <a:srgbClr val="000000"/>
                </a:solidFill>
                <a:effectLst/>
                <a:latin typeface="Times New Roman" panose="02020603050405020304" pitchFamily="18" charset="0"/>
                <a:cs typeface="Times New Roman" panose="02020603050405020304" pitchFamily="18" charset="0"/>
              </a:rPr>
              <a:t>q</a:t>
            </a:r>
            <a:r>
              <a:rPr lang="en-US" sz="1900" b="1" i="0" baseline="-25000" dirty="0">
                <a:solidFill>
                  <a:srgbClr val="000000"/>
                </a:solidFill>
                <a:effectLst/>
                <a:latin typeface="Times New Roman" panose="02020603050405020304" pitchFamily="18" charset="0"/>
                <a:cs typeface="Times New Roman" panose="02020603050405020304" pitchFamily="18" charset="0"/>
              </a:rPr>
              <a:t>0</a:t>
            </a:r>
            <a:r>
              <a:rPr lang="en-US" sz="1900" b="0" i="0" dirty="0">
                <a:solidFill>
                  <a:srgbClr val="000000"/>
                </a:solidFill>
                <a:effectLst/>
                <a:latin typeface="Times New Roman" panose="02020603050405020304" pitchFamily="18" charset="0"/>
                <a:cs typeface="Times New Roman" panose="02020603050405020304" pitchFamily="18" charset="0"/>
              </a:rPr>
              <a:t> is the initial state from where any input is processed (q</a:t>
            </a:r>
            <a:r>
              <a:rPr lang="en-US" sz="1900" b="0" i="0" baseline="-25000" dirty="0">
                <a:solidFill>
                  <a:srgbClr val="000000"/>
                </a:solidFill>
                <a:effectLst/>
                <a:latin typeface="Times New Roman" panose="02020603050405020304" pitchFamily="18" charset="0"/>
                <a:cs typeface="Times New Roman" panose="02020603050405020304" pitchFamily="18" charset="0"/>
              </a:rPr>
              <a:t>0</a:t>
            </a:r>
            <a:r>
              <a:rPr lang="en-US" sz="1900" b="0" i="0" dirty="0">
                <a:solidFill>
                  <a:srgbClr val="000000"/>
                </a:solidFill>
                <a:effectLst/>
                <a:latin typeface="Times New Roman" panose="02020603050405020304" pitchFamily="18" charset="0"/>
                <a:cs typeface="Times New Roman" panose="02020603050405020304" pitchFamily="18" charset="0"/>
              </a:rPr>
              <a:t> ∈ Q).</a:t>
            </a:r>
          </a:p>
          <a:p>
            <a:pPr algn="just">
              <a:buFont typeface="Arial" panose="020B0604020202020204" pitchFamily="34" charset="0"/>
              <a:buChar char="•"/>
            </a:pPr>
            <a:r>
              <a:rPr lang="en-US" sz="1900" b="1" i="0" dirty="0">
                <a:solidFill>
                  <a:srgbClr val="000000"/>
                </a:solidFill>
                <a:effectLst/>
                <a:latin typeface="Times New Roman" panose="02020603050405020304" pitchFamily="18" charset="0"/>
                <a:cs typeface="Times New Roman" panose="02020603050405020304" pitchFamily="18" charset="0"/>
              </a:rPr>
              <a:t>F</a:t>
            </a:r>
            <a:r>
              <a:rPr lang="en-US" sz="1900" b="0" i="0" dirty="0">
                <a:solidFill>
                  <a:srgbClr val="000000"/>
                </a:solidFill>
                <a:effectLst/>
                <a:latin typeface="Times New Roman" panose="02020603050405020304" pitchFamily="18" charset="0"/>
                <a:cs typeface="Times New Roman" panose="02020603050405020304" pitchFamily="18" charset="0"/>
              </a:rPr>
              <a:t> is a set of final state/states of Q (F ⊆ Q).</a:t>
            </a:r>
          </a:p>
          <a:p>
            <a:endParaRPr lang="en-IN" dirty="0"/>
          </a:p>
        </p:txBody>
      </p:sp>
    </p:spTree>
    <p:extLst>
      <p:ext uri="{BB962C8B-B14F-4D97-AF65-F5344CB8AC3E}">
        <p14:creationId xmlns:p14="http://schemas.microsoft.com/office/powerpoint/2010/main" val="2608459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AA117-9AD0-4739-A495-F5BC0B0AA4AA}"/>
              </a:ext>
            </a:extLst>
          </p:cNvPr>
          <p:cNvSpPr>
            <a:spLocks noGrp="1"/>
          </p:cNvSpPr>
          <p:nvPr>
            <p:ph type="title"/>
          </p:nvPr>
        </p:nvSpPr>
        <p:spPr/>
        <p:txBody>
          <a:bodyPr/>
          <a:lstStyle/>
          <a:p>
            <a:r>
              <a:rPr lang="en-IN" dirty="0"/>
              <a:t>Example of NFA</a:t>
            </a:r>
          </a:p>
        </p:txBody>
      </p:sp>
      <p:pic>
        <p:nvPicPr>
          <p:cNvPr id="5" name="Content Placeholder 4">
            <a:extLst>
              <a:ext uri="{FF2B5EF4-FFF2-40B4-BE49-F238E27FC236}">
                <a16:creationId xmlns:a16="http://schemas.microsoft.com/office/drawing/2014/main" id="{89EF360E-8B03-4559-B4B1-745E499DC1BE}"/>
              </a:ext>
            </a:extLst>
          </p:cNvPr>
          <p:cNvPicPr>
            <a:picLocks noGrp="1" noChangeAspect="1"/>
          </p:cNvPicPr>
          <p:nvPr>
            <p:ph idx="1"/>
          </p:nvPr>
        </p:nvPicPr>
        <p:blipFill>
          <a:blip r:embed="rId2"/>
          <a:stretch>
            <a:fillRect/>
          </a:stretch>
        </p:blipFill>
        <p:spPr>
          <a:xfrm>
            <a:off x="2099256" y="1500003"/>
            <a:ext cx="7473185" cy="4676960"/>
          </a:xfrm>
        </p:spPr>
      </p:pic>
    </p:spTree>
    <p:extLst>
      <p:ext uri="{BB962C8B-B14F-4D97-AF65-F5344CB8AC3E}">
        <p14:creationId xmlns:p14="http://schemas.microsoft.com/office/powerpoint/2010/main" val="290298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7F2C25-0462-4270-9DD6-366C257923E7}"/>
              </a:ext>
            </a:extLst>
          </p:cNvPr>
          <p:cNvPicPr>
            <a:picLocks noChangeAspect="1"/>
          </p:cNvPicPr>
          <p:nvPr/>
        </p:nvPicPr>
        <p:blipFill>
          <a:blip r:embed="rId2"/>
          <a:stretch>
            <a:fillRect/>
          </a:stretch>
        </p:blipFill>
        <p:spPr>
          <a:xfrm>
            <a:off x="1249251" y="0"/>
            <a:ext cx="9002332" cy="6499010"/>
          </a:xfrm>
          <a:prstGeom prst="rect">
            <a:avLst/>
          </a:prstGeom>
        </p:spPr>
      </p:pic>
    </p:spTree>
    <p:extLst>
      <p:ext uri="{BB962C8B-B14F-4D97-AF65-F5344CB8AC3E}">
        <p14:creationId xmlns:p14="http://schemas.microsoft.com/office/powerpoint/2010/main" val="3367654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FFEEC7-8D25-41E5-B166-E9E097AAB3C9}"/>
              </a:ext>
            </a:extLst>
          </p:cNvPr>
          <p:cNvPicPr>
            <a:picLocks noChangeAspect="1"/>
          </p:cNvPicPr>
          <p:nvPr/>
        </p:nvPicPr>
        <p:blipFill>
          <a:blip r:embed="rId2"/>
          <a:stretch>
            <a:fillRect/>
          </a:stretch>
        </p:blipFill>
        <p:spPr>
          <a:xfrm>
            <a:off x="1674254" y="471351"/>
            <a:ext cx="7982352" cy="5915297"/>
          </a:xfrm>
          <a:prstGeom prst="rect">
            <a:avLst/>
          </a:prstGeom>
        </p:spPr>
      </p:pic>
    </p:spTree>
    <p:extLst>
      <p:ext uri="{BB962C8B-B14F-4D97-AF65-F5344CB8AC3E}">
        <p14:creationId xmlns:p14="http://schemas.microsoft.com/office/powerpoint/2010/main" val="284204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69B6-FD18-403F-9CF1-0CC5DAB98A79}"/>
              </a:ext>
            </a:extLst>
          </p:cNvPr>
          <p:cNvSpPr>
            <a:spLocks noGrp="1"/>
          </p:cNvSpPr>
          <p:nvPr>
            <p:ph type="title"/>
          </p:nvPr>
        </p:nvSpPr>
        <p:spPr>
          <a:xfrm>
            <a:off x="838200" y="365125"/>
            <a:ext cx="10515600" cy="909883"/>
          </a:xfrm>
        </p:spPr>
        <p:txBody>
          <a:bodyPr/>
          <a:lstStyle/>
          <a:p>
            <a:r>
              <a:rPr lang="en-IN" dirty="0"/>
              <a:t>Example of Union</a:t>
            </a:r>
          </a:p>
        </p:txBody>
      </p:sp>
      <p:pic>
        <p:nvPicPr>
          <p:cNvPr id="5" name="Content Placeholder 4">
            <a:extLst>
              <a:ext uri="{FF2B5EF4-FFF2-40B4-BE49-F238E27FC236}">
                <a16:creationId xmlns:a16="http://schemas.microsoft.com/office/drawing/2014/main" id="{75C9CDC1-F5E5-4309-BC8F-E558EE20415F}"/>
              </a:ext>
            </a:extLst>
          </p:cNvPr>
          <p:cNvPicPr>
            <a:picLocks noGrp="1" noChangeAspect="1"/>
          </p:cNvPicPr>
          <p:nvPr>
            <p:ph idx="1"/>
          </p:nvPr>
        </p:nvPicPr>
        <p:blipFill>
          <a:blip r:embed="rId2"/>
          <a:stretch>
            <a:fillRect/>
          </a:stretch>
        </p:blipFill>
        <p:spPr>
          <a:xfrm>
            <a:off x="2588654" y="1413587"/>
            <a:ext cx="6735986" cy="4824561"/>
          </a:xfrm>
        </p:spPr>
      </p:pic>
    </p:spTree>
    <p:extLst>
      <p:ext uri="{BB962C8B-B14F-4D97-AF65-F5344CB8AC3E}">
        <p14:creationId xmlns:p14="http://schemas.microsoft.com/office/powerpoint/2010/main" val="443103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3E6303F7-BEF8-411E-A464-CF2BEB647554}"/>
              </a:ext>
            </a:extLst>
          </p:cNvPr>
          <p:cNvGraphicFramePr>
            <a:graphicFrameLocks noGrp="1"/>
          </p:cNvGraphicFramePr>
          <p:nvPr>
            <p:ph idx="1"/>
            <p:extLst>
              <p:ext uri="{D42A27DB-BD31-4B8C-83A1-F6EECF244321}">
                <p14:modId xmlns:p14="http://schemas.microsoft.com/office/powerpoint/2010/main" val="2757119045"/>
              </p:ext>
            </p:extLst>
          </p:nvPr>
        </p:nvGraphicFramePr>
        <p:xfrm>
          <a:off x="953037" y="103031"/>
          <a:ext cx="10032642" cy="6497149"/>
        </p:xfrm>
        <a:graphic>
          <a:graphicData uri="http://schemas.openxmlformats.org/drawingml/2006/table">
            <a:tbl>
              <a:tblPr firstRow="1" firstCol="1" bandRow="1">
                <a:tableStyleId>{5C22544A-7EE6-4342-B048-85BDC9FD1C3A}</a:tableStyleId>
              </a:tblPr>
              <a:tblGrid>
                <a:gridCol w="4872997">
                  <a:extLst>
                    <a:ext uri="{9D8B030D-6E8A-4147-A177-3AD203B41FA5}">
                      <a16:colId xmlns:a16="http://schemas.microsoft.com/office/drawing/2014/main" val="1428414997"/>
                    </a:ext>
                  </a:extLst>
                </a:gridCol>
                <a:gridCol w="5159645">
                  <a:extLst>
                    <a:ext uri="{9D8B030D-6E8A-4147-A177-3AD203B41FA5}">
                      <a16:colId xmlns:a16="http://schemas.microsoft.com/office/drawing/2014/main" val="3054058136"/>
                    </a:ext>
                  </a:extLst>
                </a:gridCol>
              </a:tblGrid>
              <a:tr h="258264">
                <a:tc>
                  <a:txBody>
                    <a:bodyPr/>
                    <a:lstStyle/>
                    <a:p>
                      <a:pPr algn="ctr">
                        <a:lnSpc>
                          <a:spcPct val="115000"/>
                        </a:lnSpc>
                        <a:spcAft>
                          <a:spcPts val="1000"/>
                        </a:spcAft>
                      </a:pPr>
                      <a:r>
                        <a:rPr lang="en-US" sz="1600">
                          <a:effectLst/>
                        </a:rPr>
                        <a:t>DFA</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algn="ctr">
                        <a:lnSpc>
                          <a:spcPct val="115000"/>
                        </a:lnSpc>
                        <a:spcAft>
                          <a:spcPts val="1000"/>
                        </a:spcAft>
                      </a:pPr>
                      <a:r>
                        <a:rPr lang="en-US" sz="1600">
                          <a:effectLst/>
                        </a:rPr>
                        <a:t>NFA</a:t>
                      </a:r>
                      <a:endParaRPr lang="en-IN" sz="11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3503960118"/>
                  </a:ext>
                </a:extLst>
              </a:tr>
              <a:tr h="723586">
                <a:tc>
                  <a:txBody>
                    <a:bodyPr/>
                    <a:lstStyle/>
                    <a:p>
                      <a:pPr algn="just">
                        <a:lnSpc>
                          <a:spcPct val="115000"/>
                        </a:lnSpc>
                        <a:spcAft>
                          <a:spcPts val="1000"/>
                        </a:spcAft>
                      </a:pPr>
                      <a:r>
                        <a:rPr lang="en-US" sz="1800">
                          <a:effectLst/>
                        </a:rPr>
                        <a:t>Deterministic Finite Automata</a:t>
                      </a:r>
                      <a:endParaRPr lang="en-IN" sz="1600">
                        <a:effectLst/>
                      </a:endParaRPr>
                    </a:p>
                    <a:p>
                      <a:pPr algn="just">
                        <a:lnSpc>
                          <a:spcPct val="115000"/>
                        </a:lnSpc>
                        <a:spcAft>
                          <a:spcPts val="1000"/>
                        </a:spcAft>
                      </a:pPr>
                      <a:r>
                        <a:rPr lang="en-US" sz="1800">
                          <a:effectLst/>
                        </a:rPr>
                        <a:t> </a:t>
                      </a:r>
                      <a:endParaRPr lang="en-IN" sz="16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algn="just">
                        <a:lnSpc>
                          <a:spcPct val="115000"/>
                        </a:lnSpc>
                        <a:spcAft>
                          <a:spcPts val="1000"/>
                        </a:spcAft>
                      </a:pPr>
                      <a:r>
                        <a:rPr lang="en-US" sz="1800">
                          <a:effectLst/>
                        </a:rPr>
                        <a:t>Nondeterministic Finite Automata</a:t>
                      </a:r>
                      <a:endParaRPr lang="en-IN" sz="1600">
                        <a:effectLst/>
                      </a:endParaRPr>
                    </a:p>
                    <a:p>
                      <a:pPr algn="just">
                        <a:lnSpc>
                          <a:spcPct val="115000"/>
                        </a:lnSpc>
                        <a:spcAft>
                          <a:spcPts val="1000"/>
                        </a:spcAft>
                      </a:pPr>
                      <a:r>
                        <a:rPr lang="en-US" sz="1800">
                          <a:effectLst/>
                        </a:rPr>
                        <a:t> </a:t>
                      </a:r>
                      <a:endParaRPr lang="en-IN" sz="16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2521489513"/>
                  </a:ext>
                </a:extLst>
              </a:tr>
              <a:tr h="928642">
                <a:tc>
                  <a:txBody>
                    <a:bodyPr/>
                    <a:lstStyle/>
                    <a:p>
                      <a:pPr algn="just">
                        <a:lnSpc>
                          <a:spcPct val="115000"/>
                        </a:lnSpc>
                        <a:spcAft>
                          <a:spcPts val="1000"/>
                        </a:spcAft>
                      </a:pPr>
                      <a:r>
                        <a:rPr lang="en-US" sz="1800">
                          <a:effectLst/>
                        </a:rPr>
                        <a:t>In DFA the next possible state is distinctly set.</a:t>
                      </a:r>
                      <a:endParaRPr lang="en-IN" sz="1600">
                        <a:effectLst/>
                      </a:endParaRPr>
                    </a:p>
                    <a:p>
                      <a:pPr algn="just">
                        <a:lnSpc>
                          <a:spcPct val="115000"/>
                        </a:lnSpc>
                        <a:spcAft>
                          <a:spcPts val="1000"/>
                        </a:spcAft>
                      </a:pPr>
                      <a:r>
                        <a:rPr lang="en-US" sz="1800">
                          <a:effectLst/>
                        </a:rPr>
                        <a:t> </a:t>
                      </a:r>
                      <a:endParaRPr lang="en-IN" sz="16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algn="just">
                        <a:lnSpc>
                          <a:spcPct val="115000"/>
                        </a:lnSpc>
                        <a:spcAft>
                          <a:spcPts val="1000"/>
                        </a:spcAft>
                      </a:pPr>
                      <a:r>
                        <a:rPr lang="en-US" sz="1800">
                          <a:effectLst/>
                        </a:rPr>
                        <a:t>In NFA each pair of state and input symbol can have many possible next states.</a:t>
                      </a:r>
                      <a:endParaRPr lang="en-IN" sz="16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2883068853"/>
                  </a:ext>
                </a:extLst>
              </a:tr>
              <a:tr h="1078793">
                <a:tc>
                  <a:txBody>
                    <a:bodyPr/>
                    <a:lstStyle/>
                    <a:p>
                      <a:pPr algn="just">
                        <a:lnSpc>
                          <a:spcPct val="115000"/>
                        </a:lnSpc>
                        <a:spcAft>
                          <a:spcPts val="1000"/>
                        </a:spcAft>
                      </a:pPr>
                      <a:r>
                        <a:rPr lang="en-US" sz="1800">
                          <a:effectLst/>
                        </a:rPr>
                        <a:t>For every symbol of the alphabet, there is only one state transition in DFA </a:t>
                      </a:r>
                      <a:endParaRPr lang="en-IN" sz="16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algn="just">
                        <a:spcAft>
                          <a:spcPts val="1000"/>
                        </a:spcAft>
                      </a:pPr>
                      <a:r>
                        <a:rPr lang="en-US" sz="1600">
                          <a:effectLst/>
                        </a:rPr>
                        <a:t> For every symbol of the alphabet, there may be more state transition in NFA. Or</a:t>
                      </a:r>
                      <a:endParaRPr lang="en-IN" sz="1600">
                        <a:effectLst/>
                      </a:endParaRPr>
                    </a:p>
                    <a:p>
                      <a:pPr algn="just">
                        <a:spcAft>
                          <a:spcPts val="1000"/>
                        </a:spcAft>
                      </a:pPr>
                      <a:r>
                        <a:rPr lang="en-US" sz="1600">
                          <a:effectLst/>
                        </a:rPr>
                        <a:t>We do not need to specify how does the NFA react according to some symbol</a:t>
                      </a:r>
                      <a:endParaRPr lang="en-IN" sz="1600">
                        <a:effectLst/>
                        <a:latin typeface="Calibri" panose="020F0502020204030204" pitchFamily="34" charset="0"/>
                        <a:ea typeface="Times New Roman" panose="02020603050405020304" pitchFamily="18" charset="0"/>
                        <a:cs typeface="Raavi" panose="020B0502040204020203" pitchFamily="34" charset="0"/>
                      </a:endParaRPr>
                    </a:p>
                  </a:txBody>
                  <a:tcPr marL="68580" marR="68580" marT="0" marB="0"/>
                </a:tc>
                <a:extLst>
                  <a:ext uri="{0D108BD9-81ED-4DB2-BD59-A6C34878D82A}">
                    <a16:rowId xmlns:a16="http://schemas.microsoft.com/office/drawing/2014/main" val="482735508"/>
                  </a:ext>
                </a:extLst>
              </a:tr>
              <a:tr h="415136">
                <a:tc>
                  <a:txBody>
                    <a:bodyPr/>
                    <a:lstStyle/>
                    <a:p>
                      <a:pPr algn="just">
                        <a:spcAft>
                          <a:spcPts val="1000"/>
                        </a:spcAft>
                      </a:pPr>
                      <a:r>
                        <a:rPr lang="en-US" sz="1600">
                          <a:effectLst/>
                        </a:rPr>
                        <a:t>DFA cannot use empty string transition.</a:t>
                      </a:r>
                      <a:endParaRPr lang="en-IN" sz="1600">
                        <a:effectLst/>
                        <a:latin typeface="Calibri" panose="020F0502020204030204" pitchFamily="34" charset="0"/>
                        <a:ea typeface="Times New Roman" panose="02020603050405020304" pitchFamily="18" charset="0"/>
                        <a:cs typeface="Raavi" panose="020B0502040204020203" pitchFamily="34" charset="0"/>
                      </a:endParaRPr>
                    </a:p>
                  </a:txBody>
                  <a:tcPr marL="68580" marR="68580" marT="0" marB="0"/>
                </a:tc>
                <a:tc>
                  <a:txBody>
                    <a:bodyPr/>
                    <a:lstStyle/>
                    <a:p>
                      <a:pPr algn="just">
                        <a:lnSpc>
                          <a:spcPct val="115000"/>
                        </a:lnSpc>
                        <a:spcAft>
                          <a:spcPts val="1000"/>
                        </a:spcAft>
                      </a:pPr>
                      <a:r>
                        <a:rPr lang="en-US" sz="1800">
                          <a:effectLst/>
                        </a:rPr>
                        <a:t>NFA can use empty string transition,</a:t>
                      </a:r>
                      <a:endParaRPr lang="en-IN" sz="16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3748716078"/>
                  </a:ext>
                </a:extLst>
              </a:tr>
              <a:tr h="290578">
                <a:tc>
                  <a:txBody>
                    <a:bodyPr/>
                    <a:lstStyle/>
                    <a:p>
                      <a:pPr algn="just"/>
                      <a:r>
                        <a:rPr lang="en-US" sz="1600">
                          <a:effectLst/>
                        </a:rPr>
                        <a:t>It is more difficult to construct DFA.</a:t>
                      </a:r>
                      <a:endParaRPr lang="en-IN" sz="1600">
                        <a:effectLst/>
                        <a:latin typeface="Calibri" panose="020F0502020204030204" pitchFamily="34" charset="0"/>
                        <a:ea typeface="Times New Roman" panose="02020603050405020304" pitchFamily="18" charset="0"/>
                        <a:cs typeface="Raavi" panose="020B0502040204020203" pitchFamily="34" charset="0"/>
                      </a:endParaRPr>
                    </a:p>
                  </a:txBody>
                  <a:tcPr marL="68580" marR="68580" marT="0" marB="0"/>
                </a:tc>
                <a:tc>
                  <a:txBody>
                    <a:bodyPr/>
                    <a:lstStyle/>
                    <a:p>
                      <a:pPr algn="just">
                        <a:lnSpc>
                          <a:spcPct val="115000"/>
                        </a:lnSpc>
                        <a:spcAft>
                          <a:spcPts val="1000"/>
                        </a:spcAft>
                      </a:pPr>
                      <a:r>
                        <a:rPr lang="en-US" sz="1800">
                          <a:effectLst/>
                        </a:rPr>
                        <a:t>NFA is easier to construct,</a:t>
                      </a:r>
                      <a:endParaRPr lang="en-IN" sz="160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extLst>
                  <a:ext uri="{0D108BD9-81ED-4DB2-BD59-A6C34878D82A}">
                    <a16:rowId xmlns:a16="http://schemas.microsoft.com/office/drawing/2014/main" val="1824728731"/>
                  </a:ext>
                </a:extLst>
              </a:tr>
              <a:tr h="290578">
                <a:tc>
                  <a:txBody>
                    <a:bodyPr/>
                    <a:lstStyle/>
                    <a:p>
                      <a:pPr algn="just">
                        <a:lnSpc>
                          <a:spcPct val="115000"/>
                        </a:lnSpc>
                        <a:spcAft>
                          <a:spcPts val="1000"/>
                        </a:spcAft>
                      </a:pPr>
                      <a:r>
                        <a:rPr lang="en-US" sz="1800" dirty="0">
                          <a:effectLst/>
                        </a:rPr>
                        <a:t>DFA requires more space</a:t>
                      </a:r>
                      <a:endParaRPr lang="en-IN" sz="1600" dirty="0">
                        <a:effectLst/>
                        <a:latin typeface="Calibri" panose="020F0502020204030204" pitchFamily="34" charset="0"/>
                        <a:ea typeface="Calibri" panose="020F0502020204030204" pitchFamily="34" charset="0"/>
                        <a:cs typeface="Raavi" panose="020B0502040204020203" pitchFamily="34" charset="0"/>
                      </a:endParaRPr>
                    </a:p>
                  </a:txBody>
                  <a:tcPr marL="68580" marR="68580" marT="0" marB="0"/>
                </a:tc>
                <a:tc>
                  <a:txBody>
                    <a:bodyPr/>
                    <a:lstStyle/>
                    <a:p>
                      <a:pPr algn="just">
                        <a:spcAft>
                          <a:spcPts val="1000"/>
                        </a:spcAft>
                      </a:pPr>
                      <a:r>
                        <a:rPr lang="en-US" sz="1600" dirty="0">
                          <a:effectLst/>
                        </a:rPr>
                        <a:t>NFA requires less space.</a:t>
                      </a:r>
                      <a:endParaRPr lang="en-IN" sz="1600" dirty="0">
                        <a:effectLst/>
                        <a:latin typeface="Calibri" panose="020F0502020204030204" pitchFamily="34" charset="0"/>
                        <a:ea typeface="Times New Roman" panose="02020603050405020304" pitchFamily="18" charset="0"/>
                        <a:cs typeface="Raavi" panose="020B0502040204020203" pitchFamily="34" charset="0"/>
                      </a:endParaRPr>
                    </a:p>
                  </a:txBody>
                  <a:tcPr marL="68580" marR="68580" marT="0" marB="0"/>
                </a:tc>
                <a:extLst>
                  <a:ext uri="{0D108BD9-81ED-4DB2-BD59-A6C34878D82A}">
                    <a16:rowId xmlns:a16="http://schemas.microsoft.com/office/drawing/2014/main" val="1118857921"/>
                  </a:ext>
                </a:extLst>
              </a:tr>
              <a:tr h="622705">
                <a:tc>
                  <a:txBody>
                    <a:bodyPr/>
                    <a:lstStyle/>
                    <a:p>
                      <a:pPr algn="just">
                        <a:spcAft>
                          <a:spcPts val="1000"/>
                        </a:spcAft>
                      </a:pPr>
                      <a:r>
                        <a:rPr lang="en-US" sz="1200" dirty="0">
                          <a:effectLst/>
                        </a:rPr>
                        <a:t>DFA</a:t>
                      </a:r>
                      <a:r>
                        <a:rPr lang="en-US" sz="1600" dirty="0">
                          <a:effectLst/>
                        </a:rPr>
                        <a:t> will reject the string if it ends at other than accepting state.</a:t>
                      </a:r>
                      <a:endParaRPr lang="en-IN" sz="1600" dirty="0">
                        <a:effectLst/>
                        <a:latin typeface="Calibri" panose="020F0502020204030204" pitchFamily="34" charset="0"/>
                        <a:ea typeface="Times New Roman" panose="02020603050405020304" pitchFamily="18" charset="0"/>
                        <a:cs typeface="Raavi" panose="020B0502040204020203" pitchFamily="34" charset="0"/>
                      </a:endParaRPr>
                    </a:p>
                  </a:txBody>
                  <a:tcPr marL="68580" marR="68580" marT="0" marB="0"/>
                </a:tc>
                <a:tc>
                  <a:txBody>
                    <a:bodyPr/>
                    <a:lstStyle/>
                    <a:p>
                      <a:pPr algn="just">
                        <a:spcAft>
                          <a:spcPts val="1000"/>
                        </a:spcAft>
                      </a:pPr>
                      <a:r>
                        <a:rPr lang="en-US" sz="1600" dirty="0">
                          <a:effectLst/>
                        </a:rPr>
                        <a:t>If all of the branches of </a:t>
                      </a:r>
                      <a:r>
                        <a:rPr lang="en-US" sz="1200" dirty="0">
                          <a:effectLst/>
                        </a:rPr>
                        <a:t>NFA</a:t>
                      </a:r>
                      <a:r>
                        <a:rPr lang="en-US" sz="1600" dirty="0">
                          <a:effectLst/>
                        </a:rPr>
                        <a:t> dies or rejects the string, we can say that </a:t>
                      </a:r>
                      <a:r>
                        <a:rPr lang="en-US" sz="1200" dirty="0">
                          <a:effectLst/>
                        </a:rPr>
                        <a:t>NFA</a:t>
                      </a:r>
                      <a:r>
                        <a:rPr lang="en-US" sz="1600" dirty="0">
                          <a:effectLst/>
                        </a:rPr>
                        <a:t> reject the string.</a:t>
                      </a:r>
                      <a:endParaRPr lang="en-IN" sz="1600" dirty="0">
                        <a:effectLst/>
                        <a:latin typeface="Calibri" panose="020F0502020204030204" pitchFamily="34" charset="0"/>
                        <a:ea typeface="Times New Roman" panose="02020603050405020304" pitchFamily="18" charset="0"/>
                        <a:cs typeface="Raavi" panose="020B0502040204020203" pitchFamily="34" charset="0"/>
                      </a:endParaRPr>
                    </a:p>
                  </a:txBody>
                  <a:tcPr marL="68580" marR="68580" marT="0" marB="0"/>
                </a:tc>
                <a:extLst>
                  <a:ext uri="{0D108BD9-81ED-4DB2-BD59-A6C34878D82A}">
                    <a16:rowId xmlns:a16="http://schemas.microsoft.com/office/drawing/2014/main" val="650891277"/>
                  </a:ext>
                </a:extLst>
              </a:tr>
              <a:tr h="622705">
                <a:tc>
                  <a:txBody>
                    <a:bodyPr/>
                    <a:lstStyle/>
                    <a:p>
                      <a:pPr algn="just"/>
                      <a:r>
                        <a:rPr lang="en-US" sz="1600">
                          <a:effectLst/>
                        </a:rPr>
                        <a:t>The transition function for DFA it is single valued.</a:t>
                      </a:r>
                      <a:endParaRPr lang="en-IN" sz="1600">
                        <a:effectLst/>
                      </a:endParaRPr>
                    </a:p>
                    <a:p>
                      <a:pPr algn="just"/>
                      <a:r>
                        <a:rPr lang="en-US" sz="1600">
                          <a:effectLst/>
                        </a:rPr>
                        <a:t> </a:t>
                      </a:r>
                      <a:endParaRPr lang="en-IN" sz="1600">
                        <a:effectLst/>
                        <a:latin typeface="Calibri" panose="020F0502020204030204" pitchFamily="34" charset="0"/>
                        <a:ea typeface="Times New Roman" panose="02020603050405020304" pitchFamily="18" charset="0"/>
                        <a:cs typeface="Raavi" panose="020B0502040204020203" pitchFamily="34" charset="0"/>
                      </a:endParaRPr>
                    </a:p>
                  </a:txBody>
                  <a:tcPr marL="68580" marR="68580" marT="0" marB="0"/>
                </a:tc>
                <a:tc>
                  <a:txBody>
                    <a:bodyPr/>
                    <a:lstStyle/>
                    <a:p>
                      <a:pPr algn="just"/>
                      <a:r>
                        <a:rPr lang="en-US" sz="1600" dirty="0">
                          <a:effectLst/>
                        </a:rPr>
                        <a:t> The transition function for NFA i.e. delta is multi valued</a:t>
                      </a:r>
                      <a:endParaRPr lang="en-IN" sz="1600" dirty="0">
                        <a:effectLst/>
                        <a:latin typeface="Calibri" panose="020F0502020204030204" pitchFamily="34" charset="0"/>
                        <a:ea typeface="Times New Roman" panose="02020603050405020304" pitchFamily="18" charset="0"/>
                        <a:cs typeface="Raavi" panose="020B0502040204020203" pitchFamily="34" charset="0"/>
                      </a:endParaRPr>
                    </a:p>
                  </a:txBody>
                  <a:tcPr marL="68580" marR="68580" marT="0" marB="0"/>
                </a:tc>
                <a:extLst>
                  <a:ext uri="{0D108BD9-81ED-4DB2-BD59-A6C34878D82A}">
                    <a16:rowId xmlns:a16="http://schemas.microsoft.com/office/drawing/2014/main" val="2240933057"/>
                  </a:ext>
                </a:extLst>
              </a:tr>
              <a:tr h="1208449">
                <a:tc>
                  <a:txBody>
                    <a:bodyPr/>
                    <a:lstStyle/>
                    <a:p>
                      <a:pPr algn="just">
                        <a:lnSpc>
                          <a:spcPct val="115000"/>
                        </a:lnSpc>
                        <a:spcAft>
                          <a:spcPts val="1000"/>
                        </a:spcAft>
                      </a:pPr>
                      <a:r>
                        <a:rPr lang="en-US" sz="1600">
                          <a:effectLst/>
                        </a:rPr>
                        <a:t> </a:t>
                      </a:r>
                      <a:endParaRPr lang="en-IN" sz="1600">
                        <a:effectLst/>
                      </a:endParaRPr>
                    </a:p>
                    <a:p>
                      <a:pPr algn="just">
                        <a:lnSpc>
                          <a:spcPct val="115000"/>
                        </a:lnSpc>
                        <a:spcAft>
                          <a:spcPts val="1000"/>
                        </a:spcAft>
                      </a:pPr>
                      <a:r>
                        <a:rPr lang="en-US" sz="1600">
                          <a:effectLst/>
                        </a:rPr>
                        <a:t>δ is the input transition function where δ: Q × ∑ → Q</a:t>
                      </a:r>
                      <a:endParaRPr lang="en-IN" sz="1600">
                        <a:effectLst/>
                      </a:endParaRPr>
                    </a:p>
                    <a:p>
                      <a:pPr algn="just"/>
                      <a:r>
                        <a:rPr lang="en-US" sz="1600">
                          <a:effectLst/>
                        </a:rPr>
                        <a:t> </a:t>
                      </a:r>
                      <a:endParaRPr lang="en-IN" sz="1600">
                        <a:effectLst/>
                        <a:latin typeface="Calibri" panose="020F0502020204030204" pitchFamily="34" charset="0"/>
                        <a:ea typeface="Times New Roman" panose="02020603050405020304" pitchFamily="18" charset="0"/>
                        <a:cs typeface="Raavi" panose="020B0502040204020203" pitchFamily="34" charset="0"/>
                      </a:endParaRPr>
                    </a:p>
                  </a:txBody>
                  <a:tcPr marL="68580" marR="68580" marT="0" marB="0"/>
                </a:tc>
                <a:tc>
                  <a:txBody>
                    <a:bodyPr/>
                    <a:lstStyle/>
                    <a:p>
                      <a:pPr algn="just">
                        <a:lnSpc>
                          <a:spcPct val="115000"/>
                        </a:lnSpc>
                        <a:spcAft>
                          <a:spcPts val="1000"/>
                        </a:spcAft>
                      </a:pPr>
                      <a:r>
                        <a:rPr lang="en-US" sz="1600" dirty="0">
                          <a:effectLst/>
                        </a:rPr>
                        <a:t> </a:t>
                      </a:r>
                      <a:endParaRPr lang="en-IN" sz="1600" dirty="0">
                        <a:effectLst/>
                      </a:endParaRPr>
                    </a:p>
                    <a:p>
                      <a:pPr algn="just">
                        <a:lnSpc>
                          <a:spcPct val="115000"/>
                        </a:lnSpc>
                        <a:spcAft>
                          <a:spcPts val="1000"/>
                        </a:spcAft>
                      </a:pPr>
                      <a:r>
                        <a:rPr lang="en-US" sz="1600" dirty="0">
                          <a:effectLst/>
                        </a:rPr>
                        <a:t>δ is the input transition function where δ: Q × ∑ → </a:t>
                      </a:r>
                      <a:r>
                        <a:rPr lang="en-US" sz="1800" dirty="0">
                          <a:effectLst/>
                        </a:rPr>
                        <a:t>2</a:t>
                      </a:r>
                      <a:r>
                        <a:rPr lang="en-US" sz="1800" baseline="30000" dirty="0">
                          <a:effectLst/>
                        </a:rPr>
                        <a:t>|Q|</a:t>
                      </a:r>
                      <a:r>
                        <a:rPr lang="en-US" sz="1600" dirty="0">
                          <a:effectLst/>
                        </a:rPr>
                        <a:t> </a:t>
                      </a:r>
                      <a:endParaRPr lang="en-IN" sz="1600" dirty="0">
                        <a:effectLst/>
                      </a:endParaRPr>
                    </a:p>
                    <a:p>
                      <a:pPr algn="just"/>
                      <a:r>
                        <a:rPr lang="en-US" sz="1600" dirty="0">
                          <a:effectLst/>
                        </a:rPr>
                        <a:t> </a:t>
                      </a:r>
                      <a:endParaRPr lang="en-IN" sz="1600" dirty="0">
                        <a:effectLst/>
                        <a:latin typeface="Calibri" panose="020F0502020204030204" pitchFamily="34" charset="0"/>
                        <a:ea typeface="Times New Roman" panose="02020603050405020304" pitchFamily="18" charset="0"/>
                        <a:cs typeface="Raavi" panose="020B0502040204020203" pitchFamily="34" charset="0"/>
                      </a:endParaRPr>
                    </a:p>
                  </a:txBody>
                  <a:tcPr marL="68580" marR="68580" marT="0" marB="0"/>
                </a:tc>
                <a:extLst>
                  <a:ext uri="{0D108BD9-81ED-4DB2-BD59-A6C34878D82A}">
                    <a16:rowId xmlns:a16="http://schemas.microsoft.com/office/drawing/2014/main" val="1790551189"/>
                  </a:ext>
                </a:extLst>
              </a:tr>
            </a:tbl>
          </a:graphicData>
        </a:graphic>
      </p:graphicFrame>
    </p:spTree>
    <p:extLst>
      <p:ext uri="{BB962C8B-B14F-4D97-AF65-F5344CB8AC3E}">
        <p14:creationId xmlns:p14="http://schemas.microsoft.com/office/powerpoint/2010/main" val="3265484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AD95F5-D454-4256-8120-9EDD9FA0C45A}"/>
              </a:ext>
            </a:extLst>
          </p:cNvPr>
          <p:cNvSpPr>
            <a:spLocks noGrp="1"/>
          </p:cNvSpPr>
          <p:nvPr>
            <p:ph idx="1"/>
          </p:nvPr>
        </p:nvSpPr>
        <p:spPr>
          <a:xfrm>
            <a:off x="838200" y="850006"/>
            <a:ext cx="10515600" cy="5326957"/>
          </a:xfrm>
        </p:spPr>
        <p:txBody>
          <a:bodyPr/>
          <a:lstStyle/>
          <a:p>
            <a:pPr marL="0" indent="0">
              <a:buNone/>
            </a:pPr>
            <a:r>
              <a:rPr lang="en-IN" b="1" dirty="0"/>
              <a:t>Question1- </a:t>
            </a:r>
          </a:p>
          <a:p>
            <a:pPr marL="0" indent="0">
              <a:buNone/>
            </a:pPr>
            <a:r>
              <a:rPr lang="en-IN" dirty="0"/>
              <a:t>Construct a NFA, that accepts the set of all strings over {</a:t>
            </a:r>
            <a:r>
              <a:rPr lang="en-IN" dirty="0" err="1"/>
              <a:t>a,b</a:t>
            </a:r>
            <a:r>
              <a:rPr lang="en-IN" dirty="0"/>
              <a:t>} where each string starts with ‘a’</a:t>
            </a:r>
          </a:p>
          <a:p>
            <a:pPr marL="0" indent="0">
              <a:buNone/>
            </a:pPr>
            <a:endParaRPr lang="en-IN" b="1" dirty="0"/>
          </a:p>
          <a:p>
            <a:pPr marL="0" indent="0">
              <a:buNone/>
            </a:pPr>
            <a:r>
              <a:rPr lang="en-IN" b="1" dirty="0"/>
              <a:t>Question2-</a:t>
            </a:r>
          </a:p>
          <a:p>
            <a:pPr marL="0" indent="0">
              <a:buNone/>
            </a:pPr>
            <a:r>
              <a:rPr lang="en-IN" dirty="0"/>
              <a:t>Construct a NFA, that accepts the set of all strings over {</a:t>
            </a:r>
            <a:r>
              <a:rPr lang="en-IN" dirty="0" err="1"/>
              <a:t>a,b</a:t>
            </a:r>
            <a:r>
              <a:rPr lang="en-IN" dirty="0"/>
              <a:t>} where each string contains ‘a’</a:t>
            </a:r>
          </a:p>
          <a:p>
            <a:pPr marL="0" indent="0">
              <a:buNone/>
            </a:pPr>
            <a:endParaRPr lang="en-IN" dirty="0"/>
          </a:p>
          <a:p>
            <a:pPr marL="0" indent="0">
              <a:buNone/>
            </a:pPr>
            <a:r>
              <a:rPr lang="en-IN" b="1" dirty="0"/>
              <a:t>Question3-</a:t>
            </a:r>
          </a:p>
          <a:p>
            <a:pPr marL="0" indent="0">
              <a:buNone/>
            </a:pPr>
            <a:r>
              <a:rPr lang="en-IN" dirty="0"/>
              <a:t>Construct a NFA, that accepts the set of all strings over {</a:t>
            </a:r>
            <a:r>
              <a:rPr lang="en-IN" dirty="0" err="1"/>
              <a:t>a,b</a:t>
            </a:r>
            <a:r>
              <a:rPr lang="en-IN" dirty="0"/>
              <a:t>} where each string ends with ‘a’</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578602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23949D-ED91-497C-97CB-64208A277087}"/>
              </a:ext>
            </a:extLst>
          </p:cNvPr>
          <p:cNvSpPr>
            <a:spLocks noGrp="1"/>
          </p:cNvSpPr>
          <p:nvPr>
            <p:ph idx="1"/>
          </p:nvPr>
        </p:nvSpPr>
        <p:spPr>
          <a:xfrm>
            <a:off x="838200" y="656823"/>
            <a:ext cx="10515600" cy="5520140"/>
          </a:xfrm>
        </p:spPr>
        <p:txBody>
          <a:bodyPr/>
          <a:lstStyle/>
          <a:p>
            <a:pPr marL="0" indent="0">
              <a:buNone/>
            </a:pPr>
            <a:r>
              <a:rPr lang="en-IN" b="1" dirty="0"/>
              <a:t>Question4-</a:t>
            </a:r>
          </a:p>
          <a:p>
            <a:pPr marL="0" indent="0">
              <a:buNone/>
            </a:pPr>
            <a:r>
              <a:rPr lang="en-IN" dirty="0"/>
              <a:t>Construct a NFA, that accepts the set of all strings over {</a:t>
            </a:r>
            <a:r>
              <a:rPr lang="en-IN" dirty="0" err="1"/>
              <a:t>a,b</a:t>
            </a:r>
            <a:r>
              <a:rPr lang="en-IN" dirty="0"/>
              <a:t>} where each string starts with ‘ab’</a:t>
            </a:r>
          </a:p>
          <a:p>
            <a:pPr marL="0" indent="0">
              <a:buNone/>
            </a:pPr>
            <a:endParaRPr lang="en-IN" dirty="0"/>
          </a:p>
          <a:p>
            <a:pPr marL="0" indent="0">
              <a:buNone/>
            </a:pPr>
            <a:r>
              <a:rPr lang="en-IN" b="1" dirty="0"/>
              <a:t>Question5-</a:t>
            </a:r>
          </a:p>
          <a:p>
            <a:pPr marL="0" indent="0">
              <a:buNone/>
            </a:pPr>
            <a:r>
              <a:rPr lang="en-IN" dirty="0"/>
              <a:t>Construct a NFA, that accepts the set of all strings over {</a:t>
            </a:r>
            <a:r>
              <a:rPr lang="en-IN" dirty="0" err="1"/>
              <a:t>a,b</a:t>
            </a:r>
            <a:r>
              <a:rPr lang="en-IN" dirty="0"/>
              <a:t>} where each string contains ‘ab’.</a:t>
            </a:r>
          </a:p>
          <a:p>
            <a:pPr marL="0" indent="0">
              <a:buNone/>
            </a:pPr>
            <a:endParaRPr lang="en-IN" dirty="0"/>
          </a:p>
          <a:p>
            <a:pPr marL="0" indent="0">
              <a:buNone/>
            </a:pPr>
            <a:r>
              <a:rPr lang="en-IN" b="1" dirty="0"/>
              <a:t>Question6-</a:t>
            </a:r>
          </a:p>
          <a:p>
            <a:pPr marL="0" indent="0">
              <a:buNone/>
            </a:pPr>
            <a:r>
              <a:rPr lang="en-IN" dirty="0"/>
              <a:t>Construct a NFA, that accepts the set of all strings over {</a:t>
            </a:r>
            <a:r>
              <a:rPr lang="en-IN" dirty="0" err="1"/>
              <a:t>a,b</a:t>
            </a:r>
            <a:r>
              <a:rPr lang="en-IN" dirty="0"/>
              <a:t>} where each string ends with ‘ab’</a:t>
            </a:r>
          </a:p>
          <a:p>
            <a:pPr marL="0" indent="0">
              <a:buNone/>
            </a:pPr>
            <a:endParaRPr lang="en-IN" dirty="0"/>
          </a:p>
          <a:p>
            <a:endParaRPr lang="en-IN" dirty="0"/>
          </a:p>
        </p:txBody>
      </p:sp>
    </p:spTree>
    <p:extLst>
      <p:ext uri="{BB962C8B-B14F-4D97-AF65-F5344CB8AC3E}">
        <p14:creationId xmlns:p14="http://schemas.microsoft.com/office/powerpoint/2010/main" val="3124214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D28441DAC03449A0064B6ABF9A8A80" ma:contentTypeVersion="7" ma:contentTypeDescription="Create a new document." ma:contentTypeScope="" ma:versionID="fa9a1d854dca1cf9e9d51d8574473bdc">
  <xsd:schema xmlns:xsd="http://www.w3.org/2001/XMLSchema" xmlns:xs="http://www.w3.org/2001/XMLSchema" xmlns:p="http://schemas.microsoft.com/office/2006/metadata/properties" xmlns:ns2="6608ec6e-5487-467c-a240-27988e6701a0" targetNamespace="http://schemas.microsoft.com/office/2006/metadata/properties" ma:root="true" ma:fieldsID="27f96b24c0e4eba01b2503b05f12740e" ns2:_="">
    <xsd:import namespace="6608ec6e-5487-467c-a240-27988e6701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08ec6e-5487-467c-a240-27988e6701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1114C1-7A2D-40D2-A0A8-EBE240290CFD}"/>
</file>

<file path=customXml/itemProps2.xml><?xml version="1.0" encoding="utf-8"?>
<ds:datastoreItem xmlns:ds="http://schemas.openxmlformats.org/officeDocument/2006/customXml" ds:itemID="{6D33BCCD-EF6C-4232-903A-C177243F73A4}"/>
</file>

<file path=customXml/itemProps3.xml><?xml version="1.0" encoding="utf-8"?>
<ds:datastoreItem xmlns:ds="http://schemas.openxmlformats.org/officeDocument/2006/customXml" ds:itemID="{1B7D57FB-92CA-4BB6-83CD-AD860BE82343}"/>
</file>

<file path=docProps/app.xml><?xml version="1.0" encoding="utf-8"?>
<Properties xmlns="http://schemas.openxmlformats.org/officeDocument/2006/extended-properties" xmlns:vt="http://schemas.openxmlformats.org/officeDocument/2006/docPropsVTypes">
  <TotalTime>98</TotalTime>
  <Words>572</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NFA</vt:lpstr>
      <vt:lpstr>Intro to NFA</vt:lpstr>
      <vt:lpstr>Example of NFA</vt:lpstr>
      <vt:lpstr>PowerPoint Presentation</vt:lpstr>
      <vt:lpstr>PowerPoint Presentation</vt:lpstr>
      <vt:lpstr>Example of Union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NFA</dc:title>
  <dc:creator>Simranjit Singh</dc:creator>
  <cp:lastModifiedBy>Simranjit Singh</cp:lastModifiedBy>
  <cp:revision>5</cp:revision>
  <dcterms:created xsi:type="dcterms:W3CDTF">2020-08-19T02:57:49Z</dcterms:created>
  <dcterms:modified xsi:type="dcterms:W3CDTF">2020-08-24T01:38:53Z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0x0101003FD28441DAC03449A0064B6ABF9A8A80</vt:lpwstr>
  </property>
</Properties>
</file>