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f10a5267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f10a5267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f10a5267b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f10a5267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0202cf24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0202cf24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0202cf24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0202cf24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0202cf24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10202cf24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f10a5267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f10a5267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0349bce8d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0349bce8d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0202cf24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0202cf24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f10a5267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f10a5267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1" y="959825"/>
            <a:ext cx="5150505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477600" y="1338525"/>
            <a:ext cx="45645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CAPSTONE PROJECT PRESENTATION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(INTERNSHIP REPORT)</a:t>
            </a:r>
            <a:endParaRPr sz="16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067675" y="3130725"/>
            <a:ext cx="48414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MENTOR:</a:t>
            </a:r>
            <a:r>
              <a:rPr lang="en" sz="1900"/>
              <a:t>        DEEPAK GUPTA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COMPANY</a:t>
            </a:r>
            <a:r>
              <a:rPr lang="en" sz="1900">
                <a:solidFill>
                  <a:schemeClr val="dk2"/>
                </a:solidFill>
              </a:rPr>
              <a:t>:     </a:t>
            </a:r>
            <a:r>
              <a:rPr lang="en" sz="1900"/>
              <a:t>CADENCE DESIGN SYSTEMS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NAME:             </a:t>
            </a:r>
            <a:r>
              <a:rPr lang="en" sz="1900"/>
              <a:t>SPARSH CHADHA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E. NO:              </a:t>
            </a:r>
            <a:r>
              <a:rPr lang="en" sz="1900"/>
              <a:t>E18CSE179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882" name="Google Shape;18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" y="102200"/>
            <a:ext cx="976500" cy="9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2"/>
          <p:cNvSpPr txBox="1"/>
          <p:nvPr>
            <p:ph type="title"/>
          </p:nvPr>
        </p:nvSpPr>
        <p:spPr>
          <a:xfrm>
            <a:off x="1783047" y="2477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TECHNOLOGIES &amp; FRAMEWORKS USED</a:t>
            </a:r>
            <a:endParaRPr sz="3000"/>
          </a:p>
        </p:txBody>
      </p:sp>
      <p:pic>
        <p:nvPicPr>
          <p:cNvPr id="1972" name="Google Shape;19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437" y="2439300"/>
            <a:ext cx="2169375" cy="1471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42"/>
          <p:cNvPicPr preferRelativeResize="0"/>
          <p:nvPr/>
        </p:nvPicPr>
        <p:blipFill rotWithShape="1">
          <a:blip r:embed="rId4">
            <a:alphaModFix/>
          </a:blip>
          <a:srcRect b="6721" l="0" r="0" t="10090"/>
          <a:stretch/>
        </p:blipFill>
        <p:spPr>
          <a:xfrm>
            <a:off x="1181125" y="1136175"/>
            <a:ext cx="2466975" cy="15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00" y="2933375"/>
            <a:ext cx="30384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9075" y="994428"/>
            <a:ext cx="1650698" cy="165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976" name="Google Shape;1976;p42"/>
          <p:cNvSpPr txBox="1"/>
          <p:nvPr/>
        </p:nvSpPr>
        <p:spPr>
          <a:xfrm>
            <a:off x="6229925" y="1596575"/>
            <a:ext cx="20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MobaXterm</a:t>
            </a:r>
            <a:endParaRPr/>
          </a:p>
        </p:txBody>
      </p:sp>
      <p:pic>
        <p:nvPicPr>
          <p:cNvPr id="1977" name="Google Shape;197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6788" y="3395563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3"/>
          <p:cNvSpPr txBox="1"/>
          <p:nvPr>
            <p:ph type="title"/>
          </p:nvPr>
        </p:nvSpPr>
        <p:spPr>
          <a:xfrm>
            <a:off x="2528250" y="417799"/>
            <a:ext cx="4087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LEARNING OUTCOMES</a:t>
            </a:r>
            <a:endParaRPr sz="3000"/>
          </a:p>
        </p:txBody>
      </p:sp>
      <p:sp>
        <p:nvSpPr>
          <p:cNvPr id="1984" name="Google Shape;1984;p43"/>
          <p:cNvSpPr txBox="1"/>
          <p:nvPr>
            <p:ph idx="1" type="body"/>
          </p:nvPr>
        </p:nvSpPr>
        <p:spPr>
          <a:xfrm>
            <a:off x="780700" y="1271729"/>
            <a:ext cx="7705500" cy="30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Truly understood the meaning of Testing and Automation. For a very long time I felt that Testing was almost all about manually finding out errors. But after the internship my perception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Quality and Assurance changed drastically.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Importance of Agile Methodology in a corporate world.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work habits and attitudes necessary for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succeeding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 corporate world.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Developed communication, interpersonal and other critical skills. Daily standups helped me a lot in achieving these skills.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corporate world  is totally different from the university world.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43"/>
          <p:cNvSpPr txBox="1"/>
          <p:nvPr/>
        </p:nvSpPr>
        <p:spPr>
          <a:xfrm>
            <a:off x="780700" y="3099725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6" name="Google Shape;19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4"/>
          <p:cNvSpPr txBox="1"/>
          <p:nvPr>
            <p:ph type="title"/>
          </p:nvPr>
        </p:nvSpPr>
        <p:spPr>
          <a:xfrm>
            <a:off x="2624328" y="1416770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</a:t>
            </a:r>
            <a:endParaRPr sz="6900"/>
          </a:p>
        </p:txBody>
      </p:sp>
      <p:sp>
        <p:nvSpPr>
          <p:cNvPr id="1992" name="Google Shape;1992;p44"/>
          <p:cNvSpPr txBox="1"/>
          <p:nvPr>
            <p:ph idx="1" type="subTitle"/>
          </p:nvPr>
        </p:nvSpPr>
        <p:spPr>
          <a:xfrm>
            <a:off x="2938125" y="2870217"/>
            <a:ext cx="3276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SPARSH CHADHA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E18CSE179</a:t>
            </a:r>
            <a:endParaRPr/>
          </a:p>
        </p:txBody>
      </p:sp>
      <p:pic>
        <p:nvPicPr>
          <p:cNvPr id="1993" name="Google Shape;19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" y="102200"/>
            <a:ext cx="976500" cy="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625" y="4713600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ORGANIZATION</a:t>
            </a:r>
            <a:endParaRPr/>
          </a:p>
        </p:txBody>
      </p:sp>
      <p:sp>
        <p:nvSpPr>
          <p:cNvPr id="1888" name="Google Shape;1888;p34"/>
          <p:cNvSpPr txBox="1"/>
          <p:nvPr>
            <p:ph idx="1" type="body"/>
          </p:nvPr>
        </p:nvSpPr>
        <p:spPr>
          <a:xfrm>
            <a:off x="780700" y="1158150"/>
            <a:ext cx="7705500" cy="23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Cadence is a  leader in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electronics design with over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30 years of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experience in computer software.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company applies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underlying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intelligent system design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strategy to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software,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hardware,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IP that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enable the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design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concept.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Cadence's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customers are the  most innovative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companies in the world,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most dynamic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markets for consumers,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hyperscale computing, 5G communications, automotive, aerospace,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industry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healthcare, from chips to circuit boards to systems. We provide excellent electronic products for applications.</a:t>
            </a:r>
            <a:endParaRPr sz="18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34"/>
          <p:cNvSpPr txBox="1"/>
          <p:nvPr/>
        </p:nvSpPr>
        <p:spPr>
          <a:xfrm>
            <a:off x="780700" y="3179200"/>
            <a:ext cx="4223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Fortune magazine has </a:t>
            </a:r>
            <a:r>
              <a:rPr b="1" lang="en" sz="1450">
                <a:solidFill>
                  <a:srgbClr val="37AC8E"/>
                </a:solidFill>
              </a:rPr>
              <a:t>listed</a:t>
            </a:r>
            <a:r>
              <a:rPr lang="en" sz="1450">
                <a:highlight>
                  <a:srgbClr val="FFFFFF"/>
                </a:highlight>
              </a:rPr>
              <a:t> Cadence </a:t>
            </a:r>
            <a:r>
              <a:rPr b="1" lang="en" sz="1450">
                <a:solidFill>
                  <a:srgbClr val="37AC8E"/>
                </a:solidFill>
              </a:rPr>
              <a:t>as</a:t>
            </a:r>
            <a:r>
              <a:rPr lang="en" sz="1450">
                <a:highlight>
                  <a:srgbClr val="FFFFFF"/>
                </a:highlight>
              </a:rPr>
              <a:t> one of the </a:t>
            </a:r>
            <a:r>
              <a:rPr b="1" lang="en" sz="1450">
                <a:solidFill>
                  <a:srgbClr val="37AC8E"/>
                </a:solidFill>
              </a:rPr>
              <a:t>Top</a:t>
            </a:r>
            <a:r>
              <a:rPr lang="en" sz="1450">
                <a:highlight>
                  <a:srgbClr val="FFFFFF"/>
                </a:highlight>
              </a:rPr>
              <a:t> 100 Best Companies to Work </a:t>
            </a:r>
            <a:r>
              <a:rPr b="1" lang="en" sz="1450">
                <a:solidFill>
                  <a:srgbClr val="37AC8E"/>
                </a:solidFill>
              </a:rPr>
              <a:t>For for the seventh consecutive year.</a:t>
            </a:r>
            <a:endParaRPr sz="1900"/>
          </a:p>
        </p:txBody>
      </p:sp>
      <p:pic>
        <p:nvPicPr>
          <p:cNvPr id="1890" name="Google Shape;18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5" y="4698250"/>
            <a:ext cx="1652909" cy="3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263" y="2974075"/>
            <a:ext cx="2447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OFFERED</a:t>
            </a:r>
            <a:endParaRPr/>
          </a:p>
        </p:txBody>
      </p:sp>
      <p:sp>
        <p:nvSpPr>
          <p:cNvPr id="1897" name="Google Shape;1897;p35"/>
          <p:cNvSpPr txBox="1"/>
          <p:nvPr>
            <p:ph idx="1" type="body"/>
          </p:nvPr>
        </p:nvSpPr>
        <p:spPr>
          <a:xfrm>
            <a:off x="719250" y="1086688"/>
            <a:ext cx="7705500" cy="3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Semiconductor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systems companies that provide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 most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complete and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integrated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end-to-end solutions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help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today's electronics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designers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optimize future products for the following purposes:</a:t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Silicon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design,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simulation,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approval creation for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analog and digital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circuits. Standard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design IP;  IC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packaging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including  EDA tools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with enhanced machine learning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EDA flow with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machine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learning.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packaging,  secure embedded software,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PCB system design. Analysis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electromagnetic and electrothermal effects of semiconductors,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housings, boards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systems. Co-optimization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semiconductor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components.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Intelligence IP for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inference processing </a:t>
            </a: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edge devices.</a:t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8" name="Google Shape;18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5" y="4698250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CADENCE PRODUCTS</a:t>
            </a:r>
            <a:endParaRPr/>
          </a:p>
        </p:txBody>
      </p:sp>
      <p:sp>
        <p:nvSpPr>
          <p:cNvPr id="1904" name="Google Shape;1904;p36"/>
          <p:cNvSpPr txBox="1"/>
          <p:nvPr>
            <p:ph idx="1" type="body"/>
          </p:nvPr>
        </p:nvSpPr>
        <p:spPr>
          <a:xfrm>
            <a:off x="657825" y="946203"/>
            <a:ext cx="7705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7AC8E"/>
              </a:buClr>
              <a:buSzPts val="1450"/>
              <a:buFont typeface="Arial"/>
              <a:buChar char="●"/>
            </a:pP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AI BOOST NNE 110</a:t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5" y="4698250"/>
            <a:ext cx="1652909" cy="3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275" y="1349950"/>
            <a:ext cx="6790602" cy="134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36"/>
          <p:cNvSpPr txBox="1"/>
          <p:nvPr>
            <p:ph idx="1" type="body"/>
          </p:nvPr>
        </p:nvSpPr>
        <p:spPr>
          <a:xfrm>
            <a:off x="723892" y="2822225"/>
            <a:ext cx="3086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7AC8E"/>
              </a:buClr>
              <a:buSzPts val="1450"/>
              <a:buFont typeface="Arial"/>
              <a:buChar char="●"/>
            </a:pP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EMX PLANAR 3D SOLVER</a:t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8" name="Google Shape;19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2225" y="3322475"/>
            <a:ext cx="2628500" cy="13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p36"/>
          <p:cNvSpPr txBox="1"/>
          <p:nvPr>
            <p:ph idx="1" type="body"/>
          </p:nvPr>
        </p:nvSpPr>
        <p:spPr>
          <a:xfrm>
            <a:off x="4222168" y="2822225"/>
            <a:ext cx="3683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7AC8E"/>
              </a:buClr>
              <a:buSzPts val="1450"/>
              <a:buFont typeface="Arial"/>
              <a:buChar char="●"/>
            </a:pPr>
            <a:r>
              <a:rPr b="1" lang="en" sz="1450">
                <a:solidFill>
                  <a:srgbClr val="37AC8E"/>
                </a:solidFill>
                <a:latin typeface="Arial"/>
                <a:ea typeface="Arial"/>
                <a:cs typeface="Arial"/>
                <a:sym typeface="Arial"/>
              </a:rPr>
              <a:t>CADENCE SPECMAN ELITE</a:t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7AC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0" name="Google Shape;19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2925" y="3419825"/>
            <a:ext cx="5001077" cy="1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5" name="Google Shape;19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100" y="1300325"/>
            <a:ext cx="7738276" cy="25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37"/>
          <p:cNvSpPr txBox="1"/>
          <p:nvPr/>
        </p:nvSpPr>
        <p:spPr>
          <a:xfrm>
            <a:off x="3072000" y="337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CADENCE FACTS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8"/>
          <p:cNvSpPr txBox="1"/>
          <p:nvPr>
            <p:ph type="title"/>
          </p:nvPr>
        </p:nvSpPr>
        <p:spPr>
          <a:xfrm>
            <a:off x="2528250" y="359549"/>
            <a:ext cx="4087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WAS AT CADENCE </a:t>
            </a:r>
            <a:endParaRPr/>
          </a:p>
        </p:txBody>
      </p:sp>
      <p:sp>
        <p:nvSpPr>
          <p:cNvPr id="1923" name="Google Shape;1923;p38"/>
          <p:cNvSpPr txBox="1"/>
          <p:nvPr/>
        </p:nvSpPr>
        <p:spPr>
          <a:xfrm>
            <a:off x="780700" y="3099725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4" name="Google Shape;19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38"/>
          <p:cNvSpPr txBox="1"/>
          <p:nvPr/>
        </p:nvSpPr>
        <p:spPr>
          <a:xfrm>
            <a:off x="518675" y="1351125"/>
            <a:ext cx="79224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was hired as a Software Developer Intern at Cadence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was part of </a:t>
            </a:r>
            <a:r>
              <a:rPr lang="en" sz="1700">
                <a:solidFill>
                  <a:srgbClr val="262626"/>
                </a:solidFill>
              </a:rPr>
              <a:t>Licensing, Installation and Release Operations (LIRO)</a:t>
            </a:r>
            <a:r>
              <a:rPr lang="en" sz="1700"/>
              <a:t> Team at Cadence </a:t>
            </a:r>
            <a:r>
              <a:rPr lang="en" sz="1700"/>
              <a:t>Design</a:t>
            </a:r>
            <a:r>
              <a:rPr lang="en" sz="1700"/>
              <a:t> Systems.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700">
                <a:solidFill>
                  <a:srgbClr val="262626"/>
                </a:solidFill>
                <a:highlight>
                  <a:srgbClr val="EDEBE9"/>
                </a:highlight>
              </a:rPr>
              <a:t>Team Charter:  </a:t>
            </a:r>
            <a:r>
              <a:rPr i="1" lang="en" sz="1700">
                <a:solidFill>
                  <a:srgbClr val="262626"/>
                </a:solidFill>
                <a:highlight>
                  <a:srgbClr val="EDEBE9"/>
                </a:highlight>
              </a:rPr>
              <a:t>Enable Cadence products by providing technology and tools to deliver secure license key enabled products to end users. </a:t>
            </a:r>
            <a:endParaRPr i="1" sz="1700">
              <a:solidFill>
                <a:srgbClr val="262626"/>
              </a:solidFill>
              <a:highlight>
                <a:srgbClr val="EDEBE9"/>
              </a:highlight>
            </a:endParaRPr>
          </a:p>
          <a:p>
            <a:pPr indent="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262626"/>
                </a:solidFill>
                <a:highlight>
                  <a:srgbClr val="EDEBE9"/>
                </a:highlight>
              </a:rPr>
              <a:t>Provide technology and tools to support </a:t>
            </a:r>
            <a:endParaRPr i="1" sz="1700">
              <a:solidFill>
                <a:srgbClr val="262626"/>
              </a:solidFill>
              <a:highlight>
                <a:srgbClr val="EDEBE9"/>
              </a:highlight>
            </a:endParaRPr>
          </a:p>
          <a:p>
            <a:pPr indent="0" lvl="0" marL="45720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262626"/>
                </a:solidFill>
                <a:highlight>
                  <a:srgbClr val="EDEBE9"/>
                </a:highlight>
              </a:rPr>
              <a:t>Fulfillment and License Compliance.</a:t>
            </a:r>
            <a:r>
              <a:rPr lang="en" sz="1700">
                <a:highlight>
                  <a:srgbClr val="EDEBE9"/>
                </a:highlight>
              </a:rPr>
              <a:t>​</a:t>
            </a:r>
            <a:endParaRPr sz="1700">
              <a:highlight>
                <a:srgbClr val="EDEBE9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26" name="Google Shape;19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500" y="3352800"/>
            <a:ext cx="2552700" cy="1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LIRO TEAM STRUCTURE</a:t>
            </a:r>
            <a:endParaRPr/>
          </a:p>
        </p:txBody>
      </p:sp>
      <p:sp>
        <p:nvSpPr>
          <p:cNvPr id="1932" name="Google Shape;1932;p39"/>
          <p:cNvSpPr/>
          <p:nvPr/>
        </p:nvSpPr>
        <p:spPr>
          <a:xfrm>
            <a:off x="3712487" y="1136175"/>
            <a:ext cx="1880700" cy="649200"/>
          </a:xfrm>
          <a:prstGeom prst="roundRect">
            <a:avLst>
              <a:gd fmla="val 50000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Sashi Subramanian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(Sr Software Engineering Group Director)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3" name="Google Shape;1933;p39"/>
          <p:cNvSpPr/>
          <p:nvPr/>
        </p:nvSpPr>
        <p:spPr>
          <a:xfrm>
            <a:off x="3780326" y="2200078"/>
            <a:ext cx="1755000" cy="649200"/>
          </a:xfrm>
          <a:prstGeom prst="roundRect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Deepak Gupta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(Sr Software Engineer in Test Manager)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4" name="Google Shape;1934;p39"/>
          <p:cNvSpPr/>
          <p:nvPr/>
        </p:nvSpPr>
        <p:spPr>
          <a:xfrm>
            <a:off x="1068053" y="3621892"/>
            <a:ext cx="1629000" cy="631800"/>
          </a:xfrm>
          <a:prstGeom prst="roundRect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Sparsh Chadha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(SDE Intern)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39"/>
          <p:cNvSpPr/>
          <p:nvPr/>
        </p:nvSpPr>
        <p:spPr>
          <a:xfrm>
            <a:off x="2858547" y="3621892"/>
            <a:ext cx="1629000" cy="649200"/>
          </a:xfrm>
          <a:prstGeom prst="roundRect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Taruna Gakhar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(Lead Software Engineer)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6" name="Google Shape;1936;p39"/>
          <p:cNvSpPr/>
          <p:nvPr/>
        </p:nvSpPr>
        <p:spPr>
          <a:xfrm>
            <a:off x="4818081" y="3621891"/>
            <a:ext cx="1629000" cy="649200"/>
          </a:xfrm>
          <a:prstGeom prst="roundRect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Anuj Shukla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(Lead Software Engineer)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39"/>
          <p:cNvSpPr/>
          <p:nvPr/>
        </p:nvSpPr>
        <p:spPr>
          <a:xfrm>
            <a:off x="6608575" y="3621892"/>
            <a:ext cx="1629000" cy="649200"/>
          </a:xfrm>
          <a:prstGeom prst="roundRect">
            <a:avLst>
              <a:gd fmla="val 50000" name="adj"/>
            </a:avLst>
          </a:prstGeom>
          <a:solidFill>
            <a:srgbClr val="E116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Ankit Bansal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(Lead Software Engineer)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8" name="Google Shape;1938;p39"/>
          <p:cNvCxnSpPr>
            <a:stCxn id="1932" idx="2"/>
            <a:endCxn id="1933" idx="0"/>
          </p:cNvCxnSpPr>
          <p:nvPr/>
        </p:nvCxnSpPr>
        <p:spPr>
          <a:xfrm flipH="1" rot="-5400000">
            <a:off x="4448087" y="1990125"/>
            <a:ext cx="414600" cy="5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9" name="Google Shape;1939;p39"/>
          <p:cNvCxnSpPr>
            <a:stCxn id="1940" idx="2"/>
            <a:endCxn id="1935" idx="0"/>
          </p:cNvCxnSpPr>
          <p:nvPr/>
        </p:nvCxnSpPr>
        <p:spPr>
          <a:xfrm>
            <a:off x="2778147" y="3106792"/>
            <a:ext cx="894900" cy="515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1" name="Google Shape;1941;p39"/>
          <p:cNvCxnSpPr>
            <a:stCxn id="1934" idx="0"/>
            <a:endCxn id="1940" idx="2"/>
          </p:cNvCxnSpPr>
          <p:nvPr/>
        </p:nvCxnSpPr>
        <p:spPr>
          <a:xfrm rot="-5400000">
            <a:off x="2072453" y="2916892"/>
            <a:ext cx="515100" cy="894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2" name="Google Shape;1942;p39"/>
          <p:cNvCxnSpPr>
            <a:endCxn id="1937" idx="0"/>
          </p:cNvCxnSpPr>
          <p:nvPr/>
        </p:nvCxnSpPr>
        <p:spPr>
          <a:xfrm>
            <a:off x="3672775" y="3102592"/>
            <a:ext cx="3750300" cy="519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3" name="Google Shape;1943;p39"/>
          <p:cNvCxnSpPr/>
          <p:nvPr/>
        </p:nvCxnSpPr>
        <p:spPr>
          <a:xfrm flipH="1" rot="10800000">
            <a:off x="5490748" y="3098696"/>
            <a:ext cx="642600" cy="5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4" name="Google Shape;1944;p39"/>
          <p:cNvCxnSpPr/>
          <p:nvPr/>
        </p:nvCxnSpPr>
        <p:spPr>
          <a:xfrm flipH="1" rot="-5400000">
            <a:off x="4441499" y="2989236"/>
            <a:ext cx="2808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5" name="Google Shape;1945;p39"/>
          <p:cNvCxnSpPr>
            <a:endCxn id="1933" idx="0"/>
          </p:cNvCxnSpPr>
          <p:nvPr/>
        </p:nvCxnSpPr>
        <p:spPr>
          <a:xfrm flipH="1" rot="10800000">
            <a:off x="2537426" y="2200078"/>
            <a:ext cx="2120400" cy="363300"/>
          </a:xfrm>
          <a:prstGeom prst="bentConnector4">
            <a:avLst>
              <a:gd fmla="val 29308" name="adj1"/>
              <a:gd fmla="val 173837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6" name="Google Shape;1946;p39"/>
          <p:cNvCxnSpPr>
            <a:stCxn id="1933" idx="0"/>
          </p:cNvCxnSpPr>
          <p:nvPr/>
        </p:nvCxnSpPr>
        <p:spPr>
          <a:xfrm flipH="1" rot="-5400000">
            <a:off x="5755976" y="1101928"/>
            <a:ext cx="329700" cy="2526000"/>
          </a:xfrm>
          <a:prstGeom prst="bentConnector4">
            <a:avLst>
              <a:gd fmla="val -81410" name="adj1"/>
              <a:gd fmla="val 67370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7" name="Google Shape;1947;p39"/>
          <p:cNvSpPr/>
          <p:nvPr/>
        </p:nvSpPr>
        <p:spPr>
          <a:xfrm>
            <a:off x="782375" y="2247139"/>
            <a:ext cx="1755000" cy="649200"/>
          </a:xfrm>
          <a:prstGeom prst="roundRect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Rostislav Stelmach - Dev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(Dublin))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39"/>
          <p:cNvSpPr/>
          <p:nvPr/>
        </p:nvSpPr>
        <p:spPr>
          <a:xfrm>
            <a:off x="7139051" y="2200078"/>
            <a:ext cx="1755000" cy="649200"/>
          </a:xfrm>
          <a:prstGeom prst="roundRect">
            <a:avLst>
              <a:gd fmla="val 50000" name="adj"/>
            </a:avLst>
          </a:prstGeom>
          <a:solidFill>
            <a:srgbClr val="B612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Chris Guckian - Dev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(Dublin)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9" name="Google Shape;19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0"/>
          <p:cNvSpPr txBox="1"/>
          <p:nvPr/>
        </p:nvSpPr>
        <p:spPr>
          <a:xfrm>
            <a:off x="780700" y="3099725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40"/>
          <p:cNvSpPr txBox="1"/>
          <p:nvPr>
            <p:ph type="title"/>
          </p:nvPr>
        </p:nvSpPr>
        <p:spPr>
          <a:xfrm>
            <a:off x="2528250" y="359549"/>
            <a:ext cx="40875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LIRO CORE FUNCTIONS</a:t>
            </a:r>
            <a:endParaRPr/>
          </a:p>
        </p:txBody>
      </p:sp>
      <p:pic>
        <p:nvPicPr>
          <p:cNvPr id="1956" name="Google Shape;19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87" y="936575"/>
            <a:ext cx="8170774" cy="35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1"/>
          <p:cNvSpPr txBox="1"/>
          <p:nvPr>
            <p:ph type="title"/>
          </p:nvPr>
        </p:nvSpPr>
        <p:spPr>
          <a:xfrm>
            <a:off x="2528250" y="417799"/>
            <a:ext cx="4087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PROJECTS</a:t>
            </a:r>
            <a:endParaRPr/>
          </a:p>
        </p:txBody>
      </p:sp>
      <p:sp>
        <p:nvSpPr>
          <p:cNvPr id="1963" name="Google Shape;1963;p41"/>
          <p:cNvSpPr txBox="1"/>
          <p:nvPr>
            <p:ph idx="1" type="body"/>
          </p:nvPr>
        </p:nvSpPr>
        <p:spPr>
          <a:xfrm>
            <a:off x="780700" y="1166875"/>
            <a:ext cx="7705500" cy="34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Cadence products are licensed using Flexera’s FlexNet technology and are protected using proprietary and third-party technologies</a:t>
            </a:r>
            <a:endParaRPr sz="14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Char char="●"/>
            </a:pPr>
            <a:r>
              <a:rPr b="1" lang="en" sz="145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Cadence Agent</a:t>
            </a:r>
            <a:endParaRPr b="1" sz="1450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2626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homegrown solution allows Cadence customers to scale their license server to many orders of magnitude than the Flexera server</a:t>
            </a:r>
            <a:endParaRPr sz="1850">
              <a:solidFill>
                <a:srgbClr val="26262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Char char="●"/>
            </a:pPr>
            <a:r>
              <a:rPr b="1" lang="en" sz="145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IPv6 support for Licensing and License Compliance</a:t>
            </a:r>
            <a:endParaRPr b="1" sz="1450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 u="sng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Enhance Cadence Licensing and License Compliance ecosystem to support IPv6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b="1" lang="en" sz="15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Daily Regressions and Sanity testing</a:t>
            </a:r>
            <a:endParaRPr b="1" sz="1500" u="sng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41"/>
          <p:cNvSpPr txBox="1"/>
          <p:nvPr/>
        </p:nvSpPr>
        <p:spPr>
          <a:xfrm>
            <a:off x="780700" y="3099725"/>
            <a:ext cx="4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1"/>
          <p:cNvSpPr txBox="1"/>
          <p:nvPr/>
        </p:nvSpPr>
        <p:spPr>
          <a:xfrm>
            <a:off x="5343100" y="4820400"/>
            <a:ext cx="439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Note: Can’t reveal in depth information about projects due to NDA policy.</a:t>
            </a:r>
            <a:endParaRPr i="1" sz="900"/>
          </a:p>
        </p:txBody>
      </p:sp>
      <p:pic>
        <p:nvPicPr>
          <p:cNvPr id="1966" name="Google Shape;19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" y="4636275"/>
            <a:ext cx="1652909" cy="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