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5" r:id="rId4"/>
    <p:sldId id="266" r:id="rId5"/>
    <p:sldId id="261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ADE83-86F0-433E-BE2E-C2F67073C1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12C88F-C97B-4E98-8DFD-B79502A4B196}">
      <dgm:prSet/>
      <dgm:spPr/>
      <dgm:t>
        <a:bodyPr/>
        <a:lstStyle/>
        <a:p>
          <a:r>
            <a:rPr lang="en-US"/>
            <a:t>1. Objective</a:t>
          </a:r>
        </a:p>
      </dgm:t>
    </dgm:pt>
    <dgm:pt modelId="{F28B536A-53B3-48CB-8085-AAC17183DE53}" type="parTrans" cxnId="{1C8AE04D-948A-4935-9F65-C98585753640}">
      <dgm:prSet/>
      <dgm:spPr/>
      <dgm:t>
        <a:bodyPr/>
        <a:lstStyle/>
        <a:p>
          <a:endParaRPr lang="en-US"/>
        </a:p>
      </dgm:t>
    </dgm:pt>
    <dgm:pt modelId="{C76C3C22-BF6B-41F3-9850-0198306EE8CE}" type="sibTrans" cxnId="{1C8AE04D-948A-4935-9F65-C98585753640}">
      <dgm:prSet/>
      <dgm:spPr/>
      <dgm:t>
        <a:bodyPr/>
        <a:lstStyle/>
        <a:p>
          <a:endParaRPr lang="en-US"/>
        </a:p>
      </dgm:t>
    </dgm:pt>
    <dgm:pt modelId="{24395DD8-A373-41EC-BF29-29310C8A4CAA}">
      <dgm:prSet/>
      <dgm:spPr/>
      <dgm:t>
        <a:bodyPr/>
        <a:lstStyle/>
        <a:p>
          <a:r>
            <a:rPr lang="en-US"/>
            <a:t>2. Methodology</a:t>
          </a:r>
        </a:p>
      </dgm:t>
    </dgm:pt>
    <dgm:pt modelId="{12E8881D-776D-4571-AED0-09B6430F1E95}" type="parTrans" cxnId="{CF16F809-40F4-41DD-B8B5-4EC8D59A6E37}">
      <dgm:prSet/>
      <dgm:spPr/>
      <dgm:t>
        <a:bodyPr/>
        <a:lstStyle/>
        <a:p>
          <a:endParaRPr lang="en-US"/>
        </a:p>
      </dgm:t>
    </dgm:pt>
    <dgm:pt modelId="{CFFC0A84-0E4E-47C5-B433-998225CB7ACF}" type="sibTrans" cxnId="{CF16F809-40F4-41DD-B8B5-4EC8D59A6E37}">
      <dgm:prSet/>
      <dgm:spPr/>
      <dgm:t>
        <a:bodyPr/>
        <a:lstStyle/>
        <a:p>
          <a:endParaRPr lang="en-US"/>
        </a:p>
      </dgm:t>
    </dgm:pt>
    <dgm:pt modelId="{0B9C86F5-E1C8-41E7-93E2-7E03505208FD}">
      <dgm:prSet/>
      <dgm:spPr/>
      <dgm:t>
        <a:bodyPr/>
        <a:lstStyle/>
        <a:p>
          <a:r>
            <a:rPr lang="en-US"/>
            <a:t>3. Insights and Visualization</a:t>
          </a:r>
        </a:p>
      </dgm:t>
    </dgm:pt>
    <dgm:pt modelId="{79AF5CAB-0448-40AC-B4C3-D54A66619229}" type="parTrans" cxnId="{8C634058-A99B-4772-86EF-BBFFAEB4A20B}">
      <dgm:prSet/>
      <dgm:spPr/>
      <dgm:t>
        <a:bodyPr/>
        <a:lstStyle/>
        <a:p>
          <a:endParaRPr lang="en-US"/>
        </a:p>
      </dgm:t>
    </dgm:pt>
    <dgm:pt modelId="{A8ECB933-6957-48B3-B424-350BEACBB6DA}" type="sibTrans" cxnId="{8C634058-A99B-4772-86EF-BBFFAEB4A20B}">
      <dgm:prSet/>
      <dgm:spPr/>
      <dgm:t>
        <a:bodyPr/>
        <a:lstStyle/>
        <a:p>
          <a:endParaRPr lang="en-US"/>
        </a:p>
      </dgm:t>
    </dgm:pt>
    <dgm:pt modelId="{FD51A33F-A4F4-4035-9131-B4B1432F1C48}">
      <dgm:prSet/>
      <dgm:spPr/>
      <dgm:t>
        <a:bodyPr/>
        <a:lstStyle/>
        <a:p>
          <a:r>
            <a:rPr lang="en-US"/>
            <a:t>4. Portfolio Analysis</a:t>
          </a:r>
        </a:p>
      </dgm:t>
    </dgm:pt>
    <dgm:pt modelId="{604DAE91-49D7-45C6-AD23-BCE3FD7AE687}" type="parTrans" cxnId="{C6B4F804-7933-4D0D-A2D7-64A48757555F}">
      <dgm:prSet/>
      <dgm:spPr/>
      <dgm:t>
        <a:bodyPr/>
        <a:lstStyle/>
        <a:p>
          <a:endParaRPr lang="en-US"/>
        </a:p>
      </dgm:t>
    </dgm:pt>
    <dgm:pt modelId="{69EDA502-55E6-45B0-949D-BA028399B0D4}" type="sibTrans" cxnId="{C6B4F804-7933-4D0D-A2D7-64A48757555F}">
      <dgm:prSet/>
      <dgm:spPr/>
      <dgm:t>
        <a:bodyPr/>
        <a:lstStyle/>
        <a:p>
          <a:endParaRPr lang="en-US"/>
        </a:p>
      </dgm:t>
    </dgm:pt>
    <dgm:pt modelId="{4B3E3536-3992-47C3-BAC7-0D7E28FED54F}" type="pres">
      <dgm:prSet presAssocID="{FDAADE83-86F0-433E-BE2E-C2F67073C14D}" presName="linear" presStyleCnt="0">
        <dgm:presLayoutVars>
          <dgm:animLvl val="lvl"/>
          <dgm:resizeHandles val="exact"/>
        </dgm:presLayoutVars>
      </dgm:prSet>
      <dgm:spPr/>
    </dgm:pt>
    <dgm:pt modelId="{C1D01B0B-235E-4C1B-9961-E0087A3C8F12}" type="pres">
      <dgm:prSet presAssocID="{0412C88F-C97B-4E98-8DFD-B79502A4B1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2F94DA-9ADA-4E06-B954-4F1CAD0DE61F}" type="pres">
      <dgm:prSet presAssocID="{C76C3C22-BF6B-41F3-9850-0198306EE8CE}" presName="spacer" presStyleCnt="0"/>
      <dgm:spPr/>
    </dgm:pt>
    <dgm:pt modelId="{66A35205-6CF8-4031-B1AF-6EF71446D83D}" type="pres">
      <dgm:prSet presAssocID="{24395DD8-A373-41EC-BF29-29310C8A4C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2BAD62-78F9-4B5D-ACD5-18386F6F7F3D}" type="pres">
      <dgm:prSet presAssocID="{CFFC0A84-0E4E-47C5-B433-998225CB7ACF}" presName="spacer" presStyleCnt="0"/>
      <dgm:spPr/>
    </dgm:pt>
    <dgm:pt modelId="{AABA37B7-9437-4C69-8378-E8B8D4195BA9}" type="pres">
      <dgm:prSet presAssocID="{0B9C86F5-E1C8-41E7-93E2-7E03505208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A44243-4F84-407B-8F26-093B3C1FE15D}" type="pres">
      <dgm:prSet presAssocID="{A8ECB933-6957-48B3-B424-350BEACBB6DA}" presName="spacer" presStyleCnt="0"/>
      <dgm:spPr/>
    </dgm:pt>
    <dgm:pt modelId="{6CEA91B0-0709-4435-AB3F-AD2A041250DB}" type="pres">
      <dgm:prSet presAssocID="{FD51A33F-A4F4-4035-9131-B4B1432F1C4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C76F04-1A67-4387-9C14-C1B9570CF9CB}" type="presOf" srcId="{24395DD8-A373-41EC-BF29-29310C8A4CAA}" destId="{66A35205-6CF8-4031-B1AF-6EF71446D83D}" srcOrd="0" destOrd="0" presId="urn:microsoft.com/office/officeart/2005/8/layout/vList2"/>
    <dgm:cxn modelId="{C6B4F804-7933-4D0D-A2D7-64A48757555F}" srcId="{FDAADE83-86F0-433E-BE2E-C2F67073C14D}" destId="{FD51A33F-A4F4-4035-9131-B4B1432F1C48}" srcOrd="3" destOrd="0" parTransId="{604DAE91-49D7-45C6-AD23-BCE3FD7AE687}" sibTransId="{69EDA502-55E6-45B0-949D-BA028399B0D4}"/>
    <dgm:cxn modelId="{CF16F809-40F4-41DD-B8B5-4EC8D59A6E37}" srcId="{FDAADE83-86F0-433E-BE2E-C2F67073C14D}" destId="{24395DD8-A373-41EC-BF29-29310C8A4CAA}" srcOrd="1" destOrd="0" parTransId="{12E8881D-776D-4571-AED0-09B6430F1E95}" sibTransId="{CFFC0A84-0E4E-47C5-B433-998225CB7ACF}"/>
    <dgm:cxn modelId="{EBBD0533-B7ED-4459-BCE2-4C58CFF10E1B}" type="presOf" srcId="{FD51A33F-A4F4-4035-9131-B4B1432F1C48}" destId="{6CEA91B0-0709-4435-AB3F-AD2A041250DB}" srcOrd="0" destOrd="0" presId="urn:microsoft.com/office/officeart/2005/8/layout/vList2"/>
    <dgm:cxn modelId="{1C8AE04D-948A-4935-9F65-C98585753640}" srcId="{FDAADE83-86F0-433E-BE2E-C2F67073C14D}" destId="{0412C88F-C97B-4E98-8DFD-B79502A4B196}" srcOrd="0" destOrd="0" parTransId="{F28B536A-53B3-48CB-8085-AAC17183DE53}" sibTransId="{C76C3C22-BF6B-41F3-9850-0198306EE8CE}"/>
    <dgm:cxn modelId="{8C634058-A99B-4772-86EF-BBFFAEB4A20B}" srcId="{FDAADE83-86F0-433E-BE2E-C2F67073C14D}" destId="{0B9C86F5-E1C8-41E7-93E2-7E03505208FD}" srcOrd="2" destOrd="0" parTransId="{79AF5CAB-0448-40AC-B4C3-D54A66619229}" sibTransId="{A8ECB933-6957-48B3-B424-350BEACBB6DA}"/>
    <dgm:cxn modelId="{77FFCD9C-F005-46B6-AD93-4421DDFD1CA4}" type="presOf" srcId="{0412C88F-C97B-4E98-8DFD-B79502A4B196}" destId="{C1D01B0B-235E-4C1B-9961-E0087A3C8F12}" srcOrd="0" destOrd="0" presId="urn:microsoft.com/office/officeart/2005/8/layout/vList2"/>
    <dgm:cxn modelId="{615F1CA6-2BBB-4A89-B0F0-5CFC8C9D8A76}" type="presOf" srcId="{0B9C86F5-E1C8-41E7-93E2-7E03505208FD}" destId="{AABA37B7-9437-4C69-8378-E8B8D4195BA9}" srcOrd="0" destOrd="0" presId="urn:microsoft.com/office/officeart/2005/8/layout/vList2"/>
    <dgm:cxn modelId="{E6D991FF-859B-462A-BE4B-2F49687728D6}" type="presOf" srcId="{FDAADE83-86F0-433E-BE2E-C2F67073C14D}" destId="{4B3E3536-3992-47C3-BAC7-0D7E28FED54F}" srcOrd="0" destOrd="0" presId="urn:microsoft.com/office/officeart/2005/8/layout/vList2"/>
    <dgm:cxn modelId="{399E2C0A-444A-4C08-9F06-0BCD56832C94}" type="presParOf" srcId="{4B3E3536-3992-47C3-BAC7-0D7E28FED54F}" destId="{C1D01B0B-235E-4C1B-9961-E0087A3C8F12}" srcOrd="0" destOrd="0" presId="urn:microsoft.com/office/officeart/2005/8/layout/vList2"/>
    <dgm:cxn modelId="{A63DF7DD-EA37-4977-9EEC-E972DCE8BD48}" type="presParOf" srcId="{4B3E3536-3992-47C3-BAC7-0D7E28FED54F}" destId="{4C2F94DA-9ADA-4E06-B954-4F1CAD0DE61F}" srcOrd="1" destOrd="0" presId="urn:microsoft.com/office/officeart/2005/8/layout/vList2"/>
    <dgm:cxn modelId="{E59D8245-D961-4726-AC23-CDF4640B16D1}" type="presParOf" srcId="{4B3E3536-3992-47C3-BAC7-0D7E28FED54F}" destId="{66A35205-6CF8-4031-B1AF-6EF71446D83D}" srcOrd="2" destOrd="0" presId="urn:microsoft.com/office/officeart/2005/8/layout/vList2"/>
    <dgm:cxn modelId="{396ABE02-368C-46BE-ACC5-A5AA22099B30}" type="presParOf" srcId="{4B3E3536-3992-47C3-BAC7-0D7E28FED54F}" destId="{942BAD62-78F9-4B5D-ACD5-18386F6F7F3D}" srcOrd="3" destOrd="0" presId="urn:microsoft.com/office/officeart/2005/8/layout/vList2"/>
    <dgm:cxn modelId="{520239C8-6FFC-47EE-ADB7-373FC1B7328E}" type="presParOf" srcId="{4B3E3536-3992-47C3-BAC7-0D7E28FED54F}" destId="{AABA37B7-9437-4C69-8378-E8B8D4195BA9}" srcOrd="4" destOrd="0" presId="urn:microsoft.com/office/officeart/2005/8/layout/vList2"/>
    <dgm:cxn modelId="{50D892A1-8196-4CE9-B89A-06353807E3CE}" type="presParOf" srcId="{4B3E3536-3992-47C3-BAC7-0D7E28FED54F}" destId="{AEA44243-4F84-407B-8F26-093B3C1FE15D}" srcOrd="5" destOrd="0" presId="urn:microsoft.com/office/officeart/2005/8/layout/vList2"/>
    <dgm:cxn modelId="{9CB5E9E3-2BFA-4DCD-8253-DBC6DF82B644}" type="presParOf" srcId="{4B3E3536-3992-47C3-BAC7-0D7E28FED54F}" destId="{6CEA91B0-0709-4435-AB3F-AD2A041250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01B0B-235E-4C1B-9961-E0087A3C8F12}">
      <dsp:nvSpPr>
        <dsp:cNvPr id="0" name=""/>
        <dsp:cNvSpPr/>
      </dsp:nvSpPr>
      <dsp:spPr>
        <a:xfrm>
          <a:off x="0" y="45689"/>
          <a:ext cx="1001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Objective</a:t>
          </a:r>
        </a:p>
      </dsp:txBody>
      <dsp:txXfrm>
        <a:off x="33955" y="79644"/>
        <a:ext cx="9950802" cy="627655"/>
      </dsp:txXfrm>
    </dsp:sp>
    <dsp:sp modelId="{66A35205-6CF8-4031-B1AF-6EF71446D83D}">
      <dsp:nvSpPr>
        <dsp:cNvPr id="0" name=""/>
        <dsp:cNvSpPr/>
      </dsp:nvSpPr>
      <dsp:spPr>
        <a:xfrm>
          <a:off x="0" y="824774"/>
          <a:ext cx="1001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Methodology</a:t>
          </a:r>
        </a:p>
      </dsp:txBody>
      <dsp:txXfrm>
        <a:off x="33955" y="858729"/>
        <a:ext cx="9950802" cy="627655"/>
      </dsp:txXfrm>
    </dsp:sp>
    <dsp:sp modelId="{AABA37B7-9437-4C69-8378-E8B8D4195BA9}">
      <dsp:nvSpPr>
        <dsp:cNvPr id="0" name=""/>
        <dsp:cNvSpPr/>
      </dsp:nvSpPr>
      <dsp:spPr>
        <a:xfrm>
          <a:off x="0" y="1603859"/>
          <a:ext cx="1001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Insights and Visualization</a:t>
          </a:r>
        </a:p>
      </dsp:txBody>
      <dsp:txXfrm>
        <a:off x="33955" y="1637814"/>
        <a:ext cx="9950802" cy="627655"/>
      </dsp:txXfrm>
    </dsp:sp>
    <dsp:sp modelId="{6CEA91B0-0709-4435-AB3F-AD2A041250DB}">
      <dsp:nvSpPr>
        <dsp:cNvPr id="0" name=""/>
        <dsp:cNvSpPr/>
      </dsp:nvSpPr>
      <dsp:spPr>
        <a:xfrm>
          <a:off x="0" y="2382945"/>
          <a:ext cx="1001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4. Portfolio Analysis</a:t>
          </a:r>
        </a:p>
      </dsp:txBody>
      <dsp:txXfrm>
        <a:off x="33955" y="2416900"/>
        <a:ext cx="9950802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68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3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80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47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0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1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1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9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2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1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411131-F0F8-4764-8715-570C924B9CFF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EB4E28-A640-42AE-A0C4-C223C4B5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3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97976-07EB-23A4-DEB1-1C686FEF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-5080"/>
            <a:ext cx="12192000" cy="686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F5FB1-1E41-790F-97A3-822FDDCE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080269"/>
            <a:ext cx="8574622" cy="2292522"/>
          </a:xfrm>
        </p:spPr>
        <p:txBody>
          <a:bodyPr>
            <a:normAutofit/>
          </a:bodyPr>
          <a:lstStyle/>
          <a:p>
            <a:r>
              <a:rPr lang="en-IN" sz="6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Finance and Risk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1E7C-60FF-A580-B237-785F0D85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0" y="3725163"/>
            <a:ext cx="7315200" cy="2292522"/>
          </a:xfrm>
        </p:spPr>
        <p:txBody>
          <a:bodyPr>
            <a:normAutofit lnSpcReduction="10000"/>
          </a:bodyPr>
          <a:lstStyle/>
          <a:p>
            <a:pPr defTabSz="905256">
              <a:spcBef>
                <a:spcPts val="990"/>
              </a:spcBef>
            </a:pPr>
            <a:r>
              <a:rPr lang="en-GB" sz="2400" b="1" kern="120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Presented By</a:t>
            </a:r>
          </a:p>
          <a:p>
            <a:pPr defTabSz="905256">
              <a:spcBef>
                <a:spcPts val="990"/>
              </a:spcBef>
            </a:pPr>
            <a:r>
              <a:rPr lang="en-GB" sz="1800" b="1" dirty="0">
                <a:solidFill>
                  <a:schemeClr val="tx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Sparsh Chaurasia</a:t>
            </a:r>
            <a:endParaRPr lang="en-GB" sz="1800" b="1" kern="1200" dirty="0">
              <a:solidFill>
                <a:schemeClr val="tx1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defTabSz="905256">
              <a:spcBef>
                <a:spcPts val="990"/>
              </a:spcBef>
            </a:pPr>
            <a:r>
              <a:rPr lang="en-GB" sz="1800" b="1" dirty="0" err="1">
                <a:solidFill>
                  <a:schemeClr val="tx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Sudeshna</a:t>
            </a:r>
            <a:r>
              <a:rPr lang="en-GB" sz="1800" b="1" dirty="0">
                <a:solidFill>
                  <a:schemeClr val="tx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 Mazumder</a:t>
            </a:r>
            <a:endParaRPr lang="en-GB" sz="1800" b="1" kern="1200" dirty="0">
              <a:solidFill>
                <a:schemeClr val="tx1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defTabSz="905256">
              <a:spcBef>
                <a:spcPts val="990"/>
              </a:spcBef>
            </a:pPr>
            <a:r>
              <a:rPr lang="en-GB" sz="1800" b="1" dirty="0">
                <a:solidFill>
                  <a:schemeClr val="tx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Anki Singha </a:t>
            </a:r>
          </a:p>
          <a:p>
            <a:r>
              <a:rPr lang="en-IN" sz="1800" b="1" dirty="0">
                <a:latin typeface="Eras Medium ITC" panose="020B0602030504020804" pitchFamily="34" charset="0"/>
                <a:cs typeface="Calibri" panose="020F0502020204030204" pitchFamily="34" charset="0"/>
              </a:rPr>
              <a:t>(DS C-56: DA Track)</a:t>
            </a:r>
          </a:p>
        </p:txBody>
      </p:sp>
    </p:spTree>
    <p:extLst>
      <p:ext uri="{BB962C8B-B14F-4D97-AF65-F5344CB8AC3E}">
        <p14:creationId xmlns:p14="http://schemas.microsoft.com/office/powerpoint/2010/main" val="6115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123D-DDE2-8D77-19AD-8B8E6B2E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32336"/>
            <a:ext cx="10018713" cy="1156621"/>
          </a:xfrm>
        </p:spPr>
        <p:txBody>
          <a:bodyPr>
            <a:normAutofit/>
          </a:bodyPr>
          <a:lstStyle/>
          <a:p>
            <a:r>
              <a:rPr lang="en-IN" sz="3600" b="1" dirty="0"/>
              <a:t>Sector 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D7D-BD8E-4961-0DA7-4E165D4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065"/>
            <a:ext cx="10018713" cy="4398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dirty="0"/>
              <a:t>Pharma and Healthcare Sector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The S&amp;P 500 has a positive correlation with the health and pharmaceutical sector, including companies like Johnson &amp; Johnson, Merck &amp; Co., and UnitedHealth Group.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During the pandemic, the health, pharmaceutical, and technology sectors experienced rapid expansion after the market crash, outperforming other industries.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Bausch Health Companies Inc. has shown stagnant growth over the past five years.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In summary, the health and pharmaceutical sector has exhibited robustness compared to the S&amp;P 500.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2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123D-DDE2-8D77-19AD-8B8E6B2E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57187"/>
            <a:ext cx="10018713" cy="796860"/>
          </a:xfrm>
        </p:spPr>
        <p:txBody>
          <a:bodyPr>
            <a:normAutofit/>
          </a:bodyPr>
          <a:lstStyle/>
          <a:p>
            <a:r>
              <a:rPr lang="en-IN" sz="3600" b="1" dirty="0"/>
              <a:t>Sector 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D7D-BD8E-4961-0DA7-4E165D4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4047"/>
            <a:ext cx="10018713" cy="4856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/>
              <a:t>Technology Sector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200" dirty="0"/>
              <a:t>The S&amp;P 500 shows a strong correlation with the technology sector, which includes companies such as Amazon, Facebook, Microsoft, Google, and Apple.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200" dirty="0"/>
              <a:t>During the pandemic, the tech sector notably rebounded compared to other sectors.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200" dirty="0"/>
              <a:t>All stocks, with the exception of IBM, have surpassed market performance.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200" dirty="0"/>
              <a:t>Additionally, all stocks, excluding IBM, demonstrate significant correlations with each other.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369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18D5-BCFD-397B-3134-21A21D33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3118"/>
          </a:xfrm>
        </p:spPr>
        <p:txBody>
          <a:bodyPr/>
          <a:lstStyle/>
          <a:p>
            <a:r>
              <a:rPr lang="en-US" dirty="0"/>
              <a:t>Visualization of stocks (Past 5 Years)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78AD-840A-B5C9-8BF5-0FD48002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09" y="2846879"/>
            <a:ext cx="3852188" cy="3124201"/>
          </a:xfrm>
        </p:spPr>
        <p:txBody>
          <a:bodyPr anchor="t"/>
          <a:lstStyle/>
          <a:p>
            <a:r>
              <a:rPr lang="en-US" dirty="0"/>
              <a:t>As we had to perform analysis on past 5 years stocks data we have also created a dashboard with the stock of past 5 years.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B7527-926F-BC2A-070A-8BB66B39F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16" y="1973414"/>
            <a:ext cx="6640643" cy="44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1689-06A0-22CC-7660-53ABC56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2234"/>
            <a:ext cx="10018713" cy="1141815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Insights: Top 8 Performers Over 5 Years Based on Annual Returns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97EE-FC48-35D7-6632-0A6DC5CA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372" y="1603949"/>
            <a:ext cx="3935107" cy="50438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Amazon provides 40.59% annual returns.</a:t>
            </a:r>
          </a:p>
          <a:p>
            <a:r>
              <a:rPr lang="en-US" sz="2000" dirty="0"/>
              <a:t>Microsoft delivers 34.95% annual returns.</a:t>
            </a:r>
          </a:p>
          <a:p>
            <a:r>
              <a:rPr lang="en-US" sz="2000" dirty="0"/>
              <a:t>Apple offers 33.32% annual returns.</a:t>
            </a:r>
          </a:p>
          <a:p>
            <a:r>
              <a:rPr lang="en-US" sz="2000" dirty="0" err="1"/>
              <a:t>FaceBook</a:t>
            </a:r>
            <a:r>
              <a:rPr lang="en-US" sz="2000" dirty="0"/>
              <a:t> generates 26.45% annual returns.</a:t>
            </a:r>
          </a:p>
          <a:p>
            <a:r>
              <a:rPr lang="en-US" sz="2000" dirty="0"/>
              <a:t>United Health Group yields 23.72% annual returns</a:t>
            </a:r>
          </a:p>
          <a:p>
            <a:r>
              <a:rPr lang="en-US" sz="2000" dirty="0"/>
              <a:t>Google produces 21.02% annual returns.</a:t>
            </a:r>
          </a:p>
          <a:p>
            <a:r>
              <a:rPr lang="en-US" sz="2000" dirty="0"/>
              <a:t>Morgan Stanley achieves 14.55% annual returns.</a:t>
            </a:r>
          </a:p>
          <a:p>
            <a:r>
              <a:rPr lang="en-US" sz="2000" dirty="0"/>
              <a:t>Merck and CO returns 12.88% annually.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D1DE1-C5B9-B3A2-26F4-FD598B48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41" y="1543548"/>
            <a:ext cx="6393957" cy="5223012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64931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B668-6014-DDB3-D8D7-E8E2C24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17699"/>
            <a:ext cx="10018713" cy="1021553"/>
          </a:xfrm>
        </p:spPr>
        <p:txBody>
          <a:bodyPr/>
          <a:lstStyle/>
          <a:p>
            <a:r>
              <a:rPr lang="en-IN" dirty="0"/>
              <a:t>Annualized Return &amp; Annualized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E9BC-5A88-448D-470F-251BDD23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681" y="1094597"/>
            <a:ext cx="10182341" cy="36094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top five stocks by annualized return are AMZN, MSFT, AAPL, FB, and UNH, each boasting annualized returns exceeding 20%. </a:t>
            </a:r>
          </a:p>
          <a:p>
            <a:r>
              <a:rPr lang="en-US" dirty="0"/>
              <a:t>Despite their strong performance, their risk levels remain moderate compared to other equities.</a:t>
            </a:r>
          </a:p>
          <a:p>
            <a:r>
              <a:rPr lang="en-US" dirty="0"/>
              <a:t>There's a correlation between decreasing return and an increased likelihood of losing money, underscoring the importance of balancing risk with potential gains.</a:t>
            </a:r>
          </a:p>
          <a:p>
            <a:r>
              <a:rPr lang="en-US" dirty="0"/>
              <a:t>Some stocks, such as BHC, BCS, DB, CS, and WFC, pose higher risks due to their inability to provide a return on investment at the time of investing.</a:t>
            </a:r>
          </a:p>
          <a:p>
            <a:r>
              <a:rPr lang="en-US" dirty="0"/>
              <a:t>Generally, riskier companies tend to offer lower returns, though there are exceptions where certain stocks provide relatively risk-free investment opportunities despite offering modest returns.</a:t>
            </a:r>
          </a:p>
          <a:p>
            <a:r>
              <a:rPr lang="en-US" dirty="0"/>
              <a:t>Stocks like JNJ, RHHBY, and MRK stand out for offering favorable returns with minimal associated risk, presenting attractive investment opportunities for risk-averse investors.</a:t>
            </a:r>
          </a:p>
          <a:p>
            <a:endParaRPr lang="en-IN" dirty="0"/>
          </a:p>
        </p:txBody>
      </p:sp>
      <p:pic>
        <p:nvPicPr>
          <p:cNvPr id="4" name="Picture 3" descr="A graph with a line and a red line">
            <a:extLst>
              <a:ext uri="{FF2B5EF4-FFF2-40B4-BE49-F238E27FC236}">
                <a16:creationId xmlns:a16="http://schemas.microsoft.com/office/drawing/2014/main" id="{C136C240-1263-EA37-4FCF-69A960A0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77" y="4337756"/>
            <a:ext cx="6369770" cy="2436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7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9BD5-EE84-DB13-1EAB-29C4B9D4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1146"/>
            <a:ext cx="10018713" cy="936057"/>
          </a:xfrm>
        </p:spPr>
        <p:txBody>
          <a:bodyPr/>
          <a:lstStyle/>
          <a:p>
            <a:r>
              <a:rPr lang="en-IN" dirty="0"/>
              <a:t>PORTFOLIO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1DAC-8DFA-061A-7CA9-3CCC32DA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17202"/>
            <a:ext cx="5186313" cy="57596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Patrick </a:t>
            </a:r>
            <a:r>
              <a:rPr lang="en-US" sz="2400" b="1" kern="1200" cap="none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Jyengar</a:t>
            </a:r>
            <a:r>
              <a:rPr lang="en-US" sz="24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Portfolio</a:t>
            </a:r>
          </a:p>
          <a:p>
            <a:r>
              <a:rPr lang="en-US" dirty="0"/>
              <a:t>Mr. Patrick </a:t>
            </a:r>
            <a:r>
              <a:rPr lang="en-US" dirty="0" err="1"/>
              <a:t>Jyengar</a:t>
            </a:r>
            <a:r>
              <a:rPr lang="en-US" dirty="0"/>
              <a:t> aims to double his investment within five years.</a:t>
            </a:r>
          </a:p>
          <a:p>
            <a:r>
              <a:rPr lang="en-US" dirty="0"/>
              <a:t>He is looking for low-risk stocks with favorable returns to achieve his financial goal.</a:t>
            </a:r>
          </a:p>
          <a:p>
            <a:r>
              <a:rPr lang="en-US" dirty="0"/>
              <a:t>Based on his risk profile, he finds stocks like Johnson &amp; Johnson, Roche Holding, and Google suitable for investment.</a:t>
            </a:r>
          </a:p>
          <a:p>
            <a:r>
              <a:rPr lang="en-US" dirty="0"/>
              <a:t>As the combined returns from these stocks may not be enough to meet his target, Mr. Patrick </a:t>
            </a:r>
            <a:r>
              <a:rPr lang="en-US" dirty="0" err="1"/>
              <a:t>Jyengar</a:t>
            </a:r>
            <a:r>
              <a:rPr lang="en-US" dirty="0"/>
              <a:t> could diversify his portfolio by investing in Microsoft to help achieve the desired returns.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96F9A-8241-9540-DC19-D832D755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22" y="1964137"/>
            <a:ext cx="5186312" cy="35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3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9BD5-EE84-DB13-1EAB-29C4B9D4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1129"/>
            <a:ext cx="10018713" cy="848246"/>
          </a:xfrm>
        </p:spPr>
        <p:txBody>
          <a:bodyPr/>
          <a:lstStyle/>
          <a:p>
            <a:r>
              <a:rPr lang="en-IN" dirty="0"/>
              <a:t>PORTFOLIO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1DAC-8DFA-061A-7CA9-3CCC32DA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9" y="1109273"/>
            <a:ext cx="5441147" cy="55926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Peter </a:t>
            </a:r>
            <a:r>
              <a:rPr lang="en-US" sz="2400" b="1" kern="1200" cap="none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Jyengar</a:t>
            </a:r>
            <a:r>
              <a:rPr lang="en-US" sz="24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Portfolio</a:t>
            </a:r>
          </a:p>
          <a:p>
            <a:r>
              <a:rPr lang="en-US" dirty="0"/>
              <a:t>Mr. Peter </a:t>
            </a:r>
            <a:r>
              <a:rPr lang="en-US" dirty="0" err="1"/>
              <a:t>Jyengar</a:t>
            </a:r>
            <a:r>
              <a:rPr lang="en-US" dirty="0"/>
              <a:t> prefers high-return investments and has a high-risk appetite, believing he can recover from occasional losses, demonstrating a resilient investment approach.</a:t>
            </a:r>
          </a:p>
          <a:p>
            <a:r>
              <a:rPr lang="en-US" dirty="0"/>
              <a:t>He plans to invest $1 million from the company's cash reserves in high-margin stocks, with the expectation of significant returns within five years to fuel his company's expansion.</a:t>
            </a:r>
          </a:p>
          <a:p>
            <a:r>
              <a:rPr lang="en-US" dirty="0"/>
              <a:t>Given his high-risk tolerance and desire for high returns, Mr. Peter </a:t>
            </a:r>
            <a:r>
              <a:rPr lang="en-US" dirty="0" err="1"/>
              <a:t>Jyengar</a:t>
            </a:r>
            <a:r>
              <a:rPr lang="en-US" dirty="0"/>
              <a:t> considers stocks like Amazon, Microsoft, and Apple as suitable investment options.</a:t>
            </a:r>
          </a:p>
          <a:p>
            <a:r>
              <a:rPr lang="en-US" dirty="0"/>
              <a:t>Investing in stocks such as Amazon, Microsoft, and Apple could potentially provide Mr. Peter </a:t>
            </a:r>
            <a:r>
              <a:rPr lang="en-US" dirty="0" err="1"/>
              <a:t>Jyengar</a:t>
            </a:r>
            <a:r>
              <a:rPr lang="en-US" dirty="0"/>
              <a:t> with maximum returns while effectively managing associated risks.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46A29-0FA8-7C65-075E-C50EC407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76" y="1397541"/>
            <a:ext cx="5086411" cy="43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FD246-FD8B-B944-F63B-2FF5771A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6" y="119920"/>
            <a:ext cx="10598046" cy="66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3B54-36BE-2A1A-7C37-CEE1CC01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AGENDA</a:t>
            </a:r>
            <a:endParaRPr lang="en-IN" b="1" dirty="0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91820FAF-61F0-7839-F8F5-9E91C357E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34543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04A3-25F3-ADC8-2FB1-CC656B1F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35544"/>
            <a:ext cx="10018713" cy="1752599"/>
          </a:xfrm>
        </p:spPr>
        <p:txBody>
          <a:bodyPr/>
          <a:lstStyle/>
          <a:p>
            <a:r>
              <a:rPr lang="en-IN" sz="3600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DD11-B6D2-6B0C-0BC0-42D80A0E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 fontScale="92500"/>
          </a:bodyPr>
          <a:lstStyle/>
          <a:p>
            <a:r>
              <a:rPr lang="en-US" dirty="0"/>
              <a:t>Our task is to evaluate a stock portfolio and provide investment management advice that aligns with the distinct objectives of two clients, Mr. Patrick Jyenger and Mr. Peter Jyenger.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Mr. Patrick Jyenger</a:t>
            </a:r>
            <a:r>
              <a:rPr lang="en-US" dirty="0"/>
              <a:t> plans to invest $500,000 in equities. With a preference for conservative investment approaches, he aims to double his investment over the next five years, focusing on low-risk options to achieve steady capital appreciation.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Mr. Peter Jyenger</a:t>
            </a:r>
            <a:r>
              <a:rPr lang="en-US" dirty="0"/>
              <a:t> intends to invest $1,000,000 in equities. Known for his aggressive investment style, he is targeting high-yield opportunities to double his capital within a five-year timeframe, despite the higher risk involved.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37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2BB0-9257-4AB7-4387-E2002C9F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93296"/>
            <a:ext cx="10018713" cy="1393256"/>
          </a:xfrm>
        </p:spPr>
        <p:txBody>
          <a:bodyPr>
            <a:normAutofit/>
          </a:bodyPr>
          <a:lstStyle/>
          <a:p>
            <a:r>
              <a:rPr lang="en-US" sz="3600" b="1" kern="1200" dirty="0"/>
              <a:t>METHODOLOGY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47E8-A1C7-FE3B-8BCD-C1E77163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0417"/>
            <a:ext cx="10018713" cy="51013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EXPLORATORY DATA ANALYSIS:</a:t>
            </a:r>
          </a:p>
          <a:p>
            <a:r>
              <a:rPr lang="en-US" sz="2400" dirty="0"/>
              <a:t>Checked for Missing Data: The dataset was carefully examined for missing values, and it was confirmed that all columns contained complete data.</a:t>
            </a:r>
          </a:p>
          <a:p>
            <a:r>
              <a:rPr lang="en-US" sz="2400" dirty="0"/>
              <a:t>Outlier Detection: An analysis was conducted to identify any outliers or extreme values that could skew the results.</a:t>
            </a:r>
          </a:p>
          <a:p>
            <a:r>
              <a:rPr lang="en-US" sz="2400" dirty="0"/>
              <a:t>Data Imputation for Facebook (FB): Updated the dataset to assign a value of “0” for Facebook (FB) data before its NYSE listing on May 18, 2012, as there was no trading data available before this date.</a:t>
            </a:r>
          </a:p>
          <a:p>
            <a:pPr marL="0" indent="0">
              <a:buNone/>
            </a:pPr>
            <a:r>
              <a:rPr lang="en-US" sz="2400" u="sng" dirty="0"/>
              <a:t>DATA ANALYSIS:</a:t>
            </a:r>
          </a:p>
          <a:p>
            <a:r>
              <a:rPr lang="en-US" sz="2400" dirty="0"/>
              <a:t>Financial Calculations: Various financial metrics were calculated, including daily returns, cumulative daily returns, Sharpe ratios, portfolio risk, and return on investment (ROI), to perform a thorough analysis of the stock data.</a:t>
            </a:r>
          </a:p>
          <a:p>
            <a:r>
              <a:rPr lang="en-US" sz="2400" dirty="0"/>
              <a:t>Optimal Stock Identification: The best-performing stocks for all portfolios were identified based on the analysis.</a:t>
            </a:r>
          </a:p>
          <a:p>
            <a:r>
              <a:rPr lang="en-US" sz="2400" dirty="0"/>
              <a:t>Data Visualization: Utilized Power BI to create effective and insightful visualizations of the data.</a:t>
            </a:r>
          </a:p>
          <a:p>
            <a:r>
              <a:rPr lang="en-US" sz="2400" dirty="0"/>
              <a:t>Sector-Wise Analysis: Conducted an in-depth sector-wise analysis to gain a comprehensive understanding of the performance and characteristics of each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7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B1F5-5530-2F03-C7DC-49CA3781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6077"/>
            <a:ext cx="10018713" cy="1496727"/>
          </a:xfrm>
        </p:spPr>
        <p:txBody>
          <a:bodyPr>
            <a:normAutofit/>
          </a:bodyPr>
          <a:lstStyle/>
          <a:p>
            <a:r>
              <a:rPr lang="en-US" sz="3600" b="1" kern="1200" dirty="0"/>
              <a:t>METHODOLOGY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2583-44F4-2074-393E-244C835C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8425"/>
            <a:ext cx="10018713" cy="4533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INFERENCES AFTER ANALYSING THE DATA:</a:t>
            </a:r>
          </a:p>
          <a:p>
            <a:r>
              <a:rPr lang="en-US" sz="1900" dirty="0"/>
              <a:t>High-Performing Stocks: Identified seven stocks that have achieved more than 80% returns over the past five years.</a:t>
            </a:r>
          </a:p>
          <a:p>
            <a:r>
              <a:rPr lang="en-US" sz="1900" dirty="0"/>
              <a:t>Top Stocks for Returns: The stocks that yielded the highest returns include AMZN, MSFT, AAPL, FB, UNH, GOOG, and MS.</a:t>
            </a:r>
          </a:p>
          <a:p>
            <a:r>
              <a:rPr lang="en-US" sz="1900" dirty="0"/>
              <a:t>Risk and Reward Assessment: Each stock was analyzed based on its annualized risk, Sharpe ratio, and cumulative returns to evaluate risk and reward profiles.</a:t>
            </a:r>
          </a:p>
          <a:p>
            <a:r>
              <a:rPr lang="en-US" sz="1900" dirty="0"/>
              <a:t>Amazon's Performance: Found that AMZN offers the highest returns among all stocks but comes with a higher risk compared to others.</a:t>
            </a:r>
          </a:p>
          <a:p>
            <a:r>
              <a:rPr lang="en-US" sz="1900" dirty="0"/>
              <a:t>Stable Returns with Lower Risk: Stocks like JNJ, RHHBY, MRK, and MSFT were identified as providing good returns with relatively lower risk.</a:t>
            </a:r>
          </a:p>
          <a:p>
            <a:r>
              <a:rPr lang="en-US" sz="1900" dirty="0"/>
              <a:t>Sector Performance: Technology was identified as the best-performing sector, followed by Finance. In contrast, the least performing sectors were Aviation and Health and Pharma.</a:t>
            </a:r>
          </a:p>
          <a:p>
            <a:r>
              <a:rPr lang="en-US" sz="1900" dirty="0"/>
              <a:t>Portfolio Finalization: Based on the analysis, the final portfolios were designed for both clients.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429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6D3-183B-AF97-4050-EE1DF018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58" y="425918"/>
            <a:ext cx="5744262" cy="1752599"/>
          </a:xfrm>
        </p:spPr>
        <p:txBody>
          <a:bodyPr>
            <a:normAutofit/>
          </a:bodyPr>
          <a:lstStyle/>
          <a:p>
            <a:r>
              <a:rPr lang="en-GB" sz="3600" b="1" dirty="0"/>
              <a:t>INSIGHTS AND VISUALIZATION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11D5-FF86-155F-F312-78099370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361397"/>
            <a:ext cx="5628759" cy="4070685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spc="55" dirty="0"/>
              <a:t>There are 24 stocks available from four sectors containing 6 stocks from each sector.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spc="55" dirty="0"/>
              <a:t>There is an index available to compare the stocks’ outcome with. S&amp;P500 is a combination of the top 500 stocks in the US stock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pc="55" dirty="0"/>
              <a:t>Here</a:t>
            </a:r>
            <a:r>
              <a:rPr lang="en-IN" sz="2400" spc="55" dirty="0"/>
              <a:t> is the list of stocks with their abbreviation and Industry and company name.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5CDEF-0EA5-9302-9474-643F3220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50" y="685800"/>
            <a:ext cx="4675216" cy="56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EF5A-8872-C38A-BC66-F5E2C8AE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4814"/>
            <a:ext cx="9960128" cy="1259174"/>
          </a:xfrm>
        </p:spPr>
        <p:txBody>
          <a:bodyPr>
            <a:normAutofit/>
          </a:bodyPr>
          <a:lstStyle/>
          <a:p>
            <a:r>
              <a:rPr lang="en-US" sz="3600" b="1" dirty="0"/>
              <a:t>Visualization of Stocks after normalizing the values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6304-EF74-27C1-4005-6F9EDC87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24" y="1993692"/>
            <a:ext cx="4257205" cy="4346870"/>
          </a:xfrm>
        </p:spPr>
        <p:txBody>
          <a:bodyPr>
            <a:normAutofit fontScale="85000" lnSpcReduction="20000"/>
          </a:bodyPr>
          <a:lstStyle/>
          <a:p>
            <a:pPr marR="5080"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</a:pPr>
            <a:r>
              <a:rPr lang="en-US" sz="2400" spc="55" dirty="0"/>
              <a:t>The graph illustrates the performance of individual stocks in comparison to the S&amp;P 500 index.</a:t>
            </a:r>
          </a:p>
          <a:p>
            <a:pPr marR="5080"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</a:pPr>
            <a:r>
              <a:rPr lang="en-US" sz="2400" spc="55" dirty="0"/>
              <a:t>In this analysis, we've examined the ten-year trends in stock values for each listed company.</a:t>
            </a:r>
          </a:p>
          <a:p>
            <a:pPr marR="5080"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</a:pPr>
            <a:r>
              <a:rPr lang="en-US" sz="2400" spc="55" dirty="0"/>
              <a:t> After reviewing the stocks, we noticed that Facebook went public on May 18, 2012.- Additionally, we've incorporated buttons into our dashboard to make sector-specific analysis easier.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17BD-B726-D9AE-CFF6-689256145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29" y="1777514"/>
            <a:ext cx="6490741" cy="43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123D-DDE2-8D77-19AD-8B8E6B2E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3456"/>
            <a:ext cx="10018713" cy="1160515"/>
          </a:xfrm>
        </p:spPr>
        <p:txBody>
          <a:bodyPr>
            <a:normAutofit/>
          </a:bodyPr>
          <a:lstStyle/>
          <a:p>
            <a:r>
              <a:rPr lang="en-IN" sz="3600" b="1" dirty="0"/>
              <a:t>Sector 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D7D-BD8E-4961-0DA7-4E165D4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8721"/>
            <a:ext cx="10018713" cy="46349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600" b="1" dirty="0"/>
              <a:t>Aviation Sector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The S&amp;P 500 does not show a strong correlation with the aviation sector.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 The market experienced a significant downturn in 2020 due to the COVID-19 pandemic, resulting in a bear market.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Although the market eventually recovered, the aviation sector performed poorly.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In the aviation sector, Allegiant Travel Company, Delta Airlines, and Southwest Airlines stood out as noteworthy exceptions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 Analysis using a pair plot indicates a positive correlation between Allegiant Travel Company and Delta Airlines.</a:t>
            </a:r>
            <a:endParaRPr lang="en-US" sz="2400" b="0" i="0" dirty="0">
              <a:effectLst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45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123D-DDE2-8D77-19AD-8B8E6B2E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82236"/>
            <a:ext cx="10018713" cy="1306523"/>
          </a:xfrm>
        </p:spPr>
        <p:txBody>
          <a:bodyPr>
            <a:normAutofit/>
          </a:bodyPr>
          <a:lstStyle/>
          <a:p>
            <a:r>
              <a:rPr lang="en-IN" sz="3600" b="1" dirty="0"/>
              <a:t>Sector 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D7D-BD8E-4961-0DA7-4E165D4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65015"/>
            <a:ext cx="10018713" cy="4398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/>
              <a:t> Finance Sector</a:t>
            </a:r>
            <a:r>
              <a:rPr lang="en-US" sz="2400" dirty="0"/>
              <a:t>The S&amp;P 500 shows a strong positive correlation with the finance sector.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 Despite the significant impact of the 2020 coronavirus pandemic on the market, both Morgan Stanley and Goldman Sachs were able to recover and outperform the sector; however, the majority of stocks were still negatively affected.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2400" dirty="0"/>
              <a:t>Additionally, it is evident that Goldman Sachs and Morgan Stanley are highly correlated when compared to other stocks.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74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163</TotalTime>
  <Words>1479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Bahnschrift</vt:lpstr>
      <vt:lpstr>Corbel</vt:lpstr>
      <vt:lpstr>Eras Medium ITC</vt:lpstr>
      <vt:lpstr>Times New Roman</vt:lpstr>
      <vt:lpstr>Parallax</vt:lpstr>
      <vt:lpstr>Finance and Risk Analytics</vt:lpstr>
      <vt:lpstr>AGENDA</vt:lpstr>
      <vt:lpstr>Objective</vt:lpstr>
      <vt:lpstr>METHODOLOGY</vt:lpstr>
      <vt:lpstr>METHODOLOGY</vt:lpstr>
      <vt:lpstr>INSIGHTS AND VISUALIZATION</vt:lpstr>
      <vt:lpstr>Visualization of Stocks after normalizing the values</vt:lpstr>
      <vt:lpstr>Sector Wise Analysis</vt:lpstr>
      <vt:lpstr>Sector Wise Analysis</vt:lpstr>
      <vt:lpstr>Sector Wise Analysis</vt:lpstr>
      <vt:lpstr>Sector Wise Analysis</vt:lpstr>
      <vt:lpstr>Visualization of stocks (Past 5 Years)</vt:lpstr>
      <vt:lpstr>Insights: Top 8 Performers Over 5 Years Based on Annual Returns</vt:lpstr>
      <vt:lpstr>Annualized Return &amp; Annualized Risk</vt:lpstr>
      <vt:lpstr>PORTFOLIO ANALYSIS</vt:lpstr>
      <vt:lpstr>PORTFOLIO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Sparsh Chaurasia</dc:creator>
  <cp:lastModifiedBy>Balu Subramaniam</cp:lastModifiedBy>
  <cp:revision>4</cp:revision>
  <dcterms:created xsi:type="dcterms:W3CDTF">2024-06-22T04:11:27Z</dcterms:created>
  <dcterms:modified xsi:type="dcterms:W3CDTF">2024-06-22T08:05:22Z</dcterms:modified>
</cp:coreProperties>
</file>