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4"/>
  </p:sldMasterIdLst>
  <p:notesMasterIdLst>
    <p:notesMasterId r:id="rId25"/>
  </p:notesMasterIdLst>
  <p:sldIdLst>
    <p:sldId id="256" r:id="rId5"/>
    <p:sldId id="260" r:id="rId6"/>
    <p:sldId id="273" r:id="rId7"/>
    <p:sldId id="262" r:id="rId8"/>
    <p:sldId id="263" r:id="rId9"/>
    <p:sldId id="261" r:id="rId10"/>
    <p:sldId id="264" r:id="rId11"/>
    <p:sldId id="278" r:id="rId12"/>
    <p:sldId id="277" r:id="rId13"/>
    <p:sldId id="279" r:id="rId14"/>
    <p:sldId id="265" r:id="rId15"/>
    <p:sldId id="268" r:id="rId16"/>
    <p:sldId id="272" r:id="rId17"/>
    <p:sldId id="271" r:id="rId18"/>
    <p:sldId id="274" r:id="rId19"/>
    <p:sldId id="276" r:id="rId20"/>
    <p:sldId id="275" r:id="rId21"/>
    <p:sldId id="269" r:id="rId22"/>
    <p:sldId id="280" r:id="rId23"/>
    <p:sldId id="266"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5E8F3-04CD-C54A-B8BF-AC8BC73EC84D}" v="500" dt="2023-12-12T03:24:48.471"/>
    <p1510:client id="{71F01336-9730-3C41-AABE-185465127F63}" v="2011" dt="2023-12-12T15:14:23.975"/>
    <p1510:client id="{B1CC74CD-DFAE-4706-95A1-99C4436BD14B}" v="7237" dt="2023-12-12T14:24:31.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3"/>
  </p:normalViewPr>
  <p:slideViewPr>
    <p:cSldViewPr snapToGrid="0">
      <p:cViewPr varScale="1">
        <p:scale>
          <a:sx n="159" d="100"/>
          <a:sy n="159" d="100"/>
        </p:scale>
        <p:origin x="184" y="3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Sparsh</a:t>
            </a:r>
          </a:p>
        </p:txBody>
      </p:sp>
    </p:spTree>
    <p:extLst>
      <p:ext uri="{BB962C8B-B14F-4D97-AF65-F5344CB8AC3E}">
        <p14:creationId xmlns:p14="http://schemas.microsoft.com/office/powerpoint/2010/main" val="972257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a:p>
            <a:pPr marL="158750" indent="0">
              <a:buNone/>
            </a:pPr>
            <a:r>
              <a:rPr lang="en-US"/>
              <a:t>Many color images can be represented using combinations of cyan, magenta, and yellow. This is how most color printers print color. For example, the color red can be represented by combining magenta and yellow but no cyan. </a:t>
            </a:r>
          </a:p>
          <a:p>
            <a:pPr marL="158750" indent="0">
              <a:buNone/>
            </a:pPr>
            <a:endParaRPr lang="en-US"/>
          </a:p>
          <a:p>
            <a:pPr marL="158750" indent="0">
              <a:buNone/>
            </a:pPr>
            <a:r>
              <a:rPr lang="en-US"/>
              <a:t>We can take advantage of this fact by encrypting according what parts of CMY should be visible and what parts should be not visible</a:t>
            </a:r>
          </a:p>
        </p:txBody>
      </p:sp>
    </p:spTree>
    <p:extLst>
      <p:ext uri="{BB962C8B-B14F-4D97-AF65-F5344CB8AC3E}">
        <p14:creationId xmlns:p14="http://schemas.microsoft.com/office/powerpoint/2010/main" val="1727858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Like Shamir’s method, color encrypting breaks a message into multiple shares that can be overlayed to get the original message. This method also still uses pixel expansion. By contrast, this scheme only allows 4 shares to be made and all 4 are needed to reveal the original message</a:t>
            </a:r>
          </a:p>
          <a:p>
            <a:pPr marL="158750" indent="0">
              <a:buNone/>
            </a:pPr>
            <a:endParaRPr lang="en-US"/>
          </a:p>
          <a:p>
            <a:pPr marL="158750" indent="0">
              <a:buNone/>
            </a:pPr>
            <a:r>
              <a:rPr lang="en-US"/>
              <a:t>The algorithm starts by having a message image decomposed into its cyan, magenta, and yellow weights. So each pixel would be represented by 3 weights with 1 representing if the color is present and 0 if it is not</a:t>
            </a:r>
          </a:p>
          <a:p>
            <a:pPr marL="158750" indent="0">
              <a:buNone/>
            </a:pPr>
            <a:endParaRPr lang="en-US"/>
          </a:p>
          <a:p>
            <a:pPr marL="158750" indent="0">
              <a:buNone/>
            </a:pPr>
            <a:r>
              <a:rPr lang="en-US"/>
              <a:t>This scheme also encrypts pixel by pixel with some randomness and starts with the black share</a:t>
            </a:r>
          </a:p>
        </p:txBody>
      </p:sp>
    </p:spTree>
    <p:extLst>
      <p:ext uri="{BB962C8B-B14F-4D97-AF65-F5344CB8AC3E}">
        <p14:creationId xmlns:p14="http://schemas.microsoft.com/office/powerpoint/2010/main" val="4228631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For each pixel, one of the black subpixel groups is selected at random. Each subpixel group has 2 black subpixel and 2 white/transparent subpixels. The other 3 shares are selected based upon what black subpixel group is selected and take advantage of the fact that overlayed subpixels under the black subpixels in the black share will be covered while those under the white/transparent will be shown</a:t>
            </a:r>
          </a:p>
        </p:txBody>
      </p:sp>
    </p:spTree>
    <p:extLst>
      <p:ext uri="{BB962C8B-B14F-4D97-AF65-F5344CB8AC3E}">
        <p14:creationId xmlns:p14="http://schemas.microsoft.com/office/powerpoint/2010/main" val="429426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If a color in the pixel needs to be shown, then the subpixel group of the CMY shares will be chosen to have the color portions correspond the white/transparent subpixels of the black share’s subpixel group. If the color should not be shown, then the colored subpixels will be under the black share's black subpixels.</a:t>
            </a:r>
          </a:p>
          <a:p>
            <a:pPr marL="158750" indent="0">
              <a:buNone/>
            </a:pPr>
            <a:endParaRPr lang="en-US"/>
          </a:p>
          <a:p>
            <a:pPr marL="158750" indent="0">
              <a:buNone/>
            </a:pPr>
            <a:r>
              <a:rPr lang="en-US"/>
              <a:t>These on the screen would result in a white pixel, which is 2 white subpixels and 2 black subpixels, since all the colored pixels correspond to the black subpixels of the black share. The white pixel is still half black</a:t>
            </a:r>
          </a:p>
        </p:txBody>
      </p:sp>
    </p:spTree>
    <p:extLst>
      <p:ext uri="{BB962C8B-B14F-4D97-AF65-F5344CB8AC3E}">
        <p14:creationId xmlns:p14="http://schemas.microsoft.com/office/powerpoint/2010/main" val="147564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A total of 8 colors can be made</a:t>
            </a:r>
          </a:p>
          <a:p>
            <a:pPr marL="158750" indent="0">
              <a:buNone/>
            </a:pPr>
            <a:endParaRPr lang="en-US"/>
          </a:p>
          <a:p>
            <a:pPr marL="158750" indent="0">
              <a:buNone/>
            </a:pPr>
            <a:r>
              <a:rPr lang="en-US"/>
              <a:t>Other than white, black, cyan, magenta, and yellow   </a:t>
            </a:r>
            <a:r>
              <a:rPr lang="en-US">
                <a:sym typeface="Wingdings" panose="05000000000000000000" pitchFamily="2" charset="2"/>
              </a:rPr>
              <a:t> blue, red, and green can be made</a:t>
            </a:r>
          </a:p>
          <a:p>
            <a:pPr marL="158750" indent="0">
              <a:buNone/>
            </a:pPr>
            <a:endParaRPr lang="en-US">
              <a:sym typeface="Wingdings" panose="05000000000000000000" pitchFamily="2" charset="2"/>
            </a:endParaRPr>
          </a:p>
          <a:p>
            <a:pPr marL="158750" indent="0">
              <a:buNone/>
            </a:pPr>
            <a:r>
              <a:rPr lang="en-US">
                <a:sym typeface="Wingdings" panose="05000000000000000000" pitchFamily="2" charset="2"/>
              </a:rPr>
              <a:t>Black is the only color that is full since all the remaining colors are half black. This results in a decrease in contrast that you will see later</a:t>
            </a:r>
          </a:p>
          <a:p>
            <a:pPr marL="158750" indent="0">
              <a:buNone/>
            </a:pPr>
            <a:endParaRPr lang="en-US"/>
          </a:p>
        </p:txBody>
      </p:sp>
    </p:spTree>
    <p:extLst>
      <p:ext uri="{BB962C8B-B14F-4D97-AF65-F5344CB8AC3E}">
        <p14:creationId xmlns:p14="http://schemas.microsoft.com/office/powerpoint/2010/main" val="19763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Sid</a:t>
            </a:r>
          </a:p>
          <a:p>
            <a:pPr marL="158750" indent="0">
              <a:buNone/>
            </a:pPr>
            <a:endParaRPr lang="en-US"/>
          </a:p>
          <a:p>
            <a:pPr marL="158750" indent="0">
              <a:buNone/>
            </a:pPr>
            <a:r>
              <a:rPr lang="en-US"/>
              <a:t>For example, red requires magenta and yellow to be mixed and overlayed to output red. If cyan is present the resulting color would not be red so the cyan must be colored. In this example, the black subpixel group selected for a pixel has the 2 left subpixels black and 2 right subpixels white/transparent. Since </a:t>
            </a:r>
            <a:r>
              <a:rPr lang="en-GB"/>
              <a:t>it’s formed of </a:t>
            </a:r>
            <a:r>
              <a:rPr lang="en-US"/>
              <a:t>magenta and yellow, the colored portions of their respective subpixel groups will be selected so that they correspond with the white/transparent. Cyan however cannot be present so the colored part of the cyan subpixel group must correspond to the black part of the black share’s subpixel group. This means that magenta and yellow will be shown but cyan will not</a:t>
            </a:r>
          </a:p>
        </p:txBody>
      </p:sp>
    </p:spTree>
    <p:extLst>
      <p:ext uri="{BB962C8B-B14F-4D97-AF65-F5344CB8AC3E}">
        <p14:creationId xmlns:p14="http://schemas.microsoft.com/office/powerpoint/2010/main" val="1967924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Sid</a:t>
            </a:r>
          </a:p>
          <a:p>
            <a:pPr marL="158750" indent="0">
              <a:buNone/>
            </a:pPr>
            <a:endParaRPr lang="en-US"/>
          </a:p>
          <a:p>
            <a:pPr marL="158750" indent="0">
              <a:buNone/>
            </a:pPr>
            <a:r>
              <a:rPr lang="en-US"/>
              <a:t>This is an example. The quality of the image is decreased and part of it is due to the pixel expansion and the fact that every pixel has 2 black subpixels, naturally decreasing the overall resolution. </a:t>
            </a:r>
            <a:r>
              <a:rPr lang="en-GB"/>
              <a:t>As you can see by the image of the zoomed in cyan share, each different coloured share has its respective colour and white, to ensure that when they are overlayed the original representation is accurately represented. By overlaying each of the shares, we can decrypt the image to arrive </a:t>
            </a:r>
          </a:p>
        </p:txBody>
      </p:sp>
    </p:spTree>
    <p:extLst>
      <p:ext uri="{BB962C8B-B14F-4D97-AF65-F5344CB8AC3E}">
        <p14:creationId xmlns:p14="http://schemas.microsoft.com/office/powerpoint/2010/main" val="362153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91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0da18e82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a0da18e82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Sid</a:t>
            </a:r>
          </a:p>
          <a:p>
            <a:pPr marL="0" indent="0">
              <a:buNone/>
            </a:pPr>
            <a:r>
              <a:rPr lang="en-US"/>
              <a:t>Idea of visual cryptography is to encrypt an image by breaking it down into shares</a:t>
            </a:r>
          </a:p>
          <a:p>
            <a:pPr marL="0" indent="0">
              <a:buNone/>
            </a:pPr>
            <a:endParaRPr lang="en-US"/>
          </a:p>
          <a:p>
            <a:pPr marL="0" indent="0">
              <a:buNone/>
            </a:pPr>
            <a:r>
              <a:rPr lang="en-US"/>
              <a:t>We have our original image. It can broken up into n number of shares. If k-1 (or anything less than k) shares are overlayed, we still do not get the encrypted picture. However, if k shares are overlayed, we get the decrypted image.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Sid</a:t>
            </a:r>
          </a:p>
        </p:txBody>
      </p:sp>
    </p:spTree>
    <p:extLst>
      <p:ext uri="{BB962C8B-B14F-4D97-AF65-F5344CB8AC3E}">
        <p14:creationId xmlns:p14="http://schemas.microsoft.com/office/powerpoint/2010/main" val="34610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0da18e82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0da18e82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a:p>
            <a:pPr marL="0" lvl="0" indent="0" algn="l" rtl="0">
              <a:spcBef>
                <a:spcPts val="0"/>
              </a:spcBef>
              <a:spcAft>
                <a:spcPts val="0"/>
              </a:spcAft>
              <a:buNone/>
            </a:pPr>
            <a:r>
              <a:rPr lang="en-US"/>
              <a:t>Sid:</a:t>
            </a:r>
          </a:p>
          <a:p>
            <a:pPr marL="0" lvl="0" indent="0" algn="l" rtl="0">
              <a:spcBef>
                <a:spcPts val="0"/>
              </a:spcBef>
              <a:spcAft>
                <a:spcPts val="0"/>
              </a:spcAft>
              <a:buNone/>
            </a:pPr>
            <a:endParaRPr lang="en-US"/>
          </a:p>
          <a:p>
            <a:pPr marL="0" indent="0">
              <a:buNone/>
            </a:pPr>
            <a:r>
              <a:rPr lang="en-US"/>
              <a:t>One pixel can be converted into 4 sub-pixels, and these sub-pixels can be represented with a matric. When you overlay these 2 sets of sub-pixels, it is conducting an OR type operation, meaning if at least one of the entries is black, it becomes the dominant face.</a:t>
            </a:r>
          </a:p>
          <a:p>
            <a:pPr marL="0" lvl="0" indent="0" algn="l" rtl="0">
              <a:spcBef>
                <a:spcPts val="0"/>
              </a:spcBef>
              <a:spcAft>
                <a:spcPts val="0"/>
              </a:spcAft>
              <a:buNone/>
            </a:pPr>
            <a:endParaRPr lang="en-US"/>
          </a:p>
          <a:p>
            <a:pPr marL="0" lvl="0" indent="0" algn="l" rtl="0">
              <a:spcBef>
                <a:spcPts val="0"/>
              </a:spcBef>
              <a:spcAft>
                <a:spcPts val="0"/>
              </a:spcAft>
              <a:buNone/>
            </a:pPr>
            <a:r>
              <a:rPr lang="en-US"/>
              <a:t>For white pixels, the shares overlayed in such a way that 2 sub-pixels remain white and 2 sub-pixels are black. (explain that this is what cause the loss of contrast in decrypted image.)</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a0da18e82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a0da18e82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Sid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p>
          <a:p>
            <a:pPr marL="0" indent="0">
              <a:buNone/>
              <a:defRPr/>
            </a:pPr>
            <a:r>
              <a:rPr lang="en-US"/>
              <a:t>For black pixels, the shares overlayed in such a way that all subpixels in the overlay are black, and this can be done by taking shares that are complementary. </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0da18e82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0da18e8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Sparsh</a:t>
            </a:r>
          </a:p>
          <a:p>
            <a:pPr marL="0" lvl="0" indent="0" algn="l" rtl="0">
              <a:spcBef>
                <a:spcPts val="0"/>
              </a:spcBef>
              <a:spcAft>
                <a:spcPts val="0"/>
              </a:spcAft>
              <a:buNone/>
            </a:pPr>
            <a:endParaRPr lang="en-US"/>
          </a:p>
          <a:p>
            <a:pPr marL="0" lvl="0" indent="0" algn="l" rtl="0">
              <a:spcBef>
                <a:spcPts val="0"/>
              </a:spcBef>
              <a:spcAft>
                <a:spcPts val="0"/>
              </a:spcAft>
              <a:buNone/>
            </a:pPr>
            <a:r>
              <a:rPr lang="en-US"/>
              <a:t>Explain how the previous encoding into sub-pixels is basically the pixel expansion scheme. </a:t>
            </a:r>
          </a:p>
          <a:p>
            <a:pPr marL="0" lvl="0" indent="0" algn="l" rtl="0">
              <a:spcBef>
                <a:spcPts val="0"/>
              </a:spcBef>
              <a:spcAft>
                <a:spcPts val="0"/>
              </a:spcAft>
              <a:buNone/>
            </a:pPr>
            <a:endParaRPr lang="en-US"/>
          </a:p>
          <a:p>
            <a:pPr marL="0" lvl="0" indent="0" algn="l" rtl="0">
              <a:spcBef>
                <a:spcPts val="0"/>
              </a:spcBef>
              <a:spcAft>
                <a:spcPts val="0"/>
              </a:spcAft>
              <a:buNone/>
            </a:pPr>
            <a:r>
              <a:rPr lang="en-US"/>
              <a:t>Also, explain that these are different combinations (different types of shares: diagonal, horizontal, vertical) that can be represented by matrices.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0da18e82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0da18e8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Sparsh</a:t>
            </a:r>
          </a:p>
          <a:p>
            <a:pPr marL="0" lvl="0" indent="0" algn="l" rtl="0">
              <a:spcBef>
                <a:spcPts val="0"/>
              </a:spcBef>
              <a:spcAft>
                <a:spcPts val="0"/>
              </a:spcAft>
              <a:buNone/>
            </a:pPr>
            <a:endParaRPr lang="en-US"/>
          </a:p>
          <a:p>
            <a:pPr marL="0" lvl="0" indent="0" algn="l" rtl="0">
              <a:spcBef>
                <a:spcPts val="0"/>
              </a:spcBef>
              <a:spcAft>
                <a:spcPts val="0"/>
              </a:spcAft>
              <a:buNone/>
            </a:pPr>
            <a:r>
              <a:rPr lang="en-US"/>
              <a:t>Explain the example by using the concepts built in last 4 slides and then highlight how the example is working by focusing on one white and one black pixel.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Sparsh</a:t>
            </a:r>
          </a:p>
        </p:txBody>
      </p:sp>
    </p:spTree>
    <p:extLst>
      <p:ext uri="{BB962C8B-B14F-4D97-AF65-F5344CB8AC3E}">
        <p14:creationId xmlns:p14="http://schemas.microsoft.com/office/powerpoint/2010/main" val="2329508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Sparsh</a:t>
            </a:r>
          </a:p>
        </p:txBody>
      </p:sp>
    </p:spTree>
    <p:extLst>
      <p:ext uri="{BB962C8B-B14F-4D97-AF65-F5344CB8AC3E}">
        <p14:creationId xmlns:p14="http://schemas.microsoft.com/office/powerpoint/2010/main" val="3726898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a:xfrm>
            <a:off x="2971799" y="4402932"/>
            <a:ext cx="3670469" cy="283369"/>
          </a:xfrm>
        </p:spPr>
        <p:txBody>
          <a:bodyPr/>
          <a:lstStyle/>
          <a:p>
            <a:endParaRPr lang="en-US"/>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453543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7214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3958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46690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54166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87091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98981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p>
        </p:txBody>
      </p:sp>
    </p:spTree>
    <p:extLst>
      <p:ext uri="{BB962C8B-B14F-4D97-AF65-F5344CB8AC3E}">
        <p14:creationId xmlns:p14="http://schemas.microsoft.com/office/powerpoint/2010/main" val="12511032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915238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6532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62578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26027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79226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09418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38111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948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31194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87471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12/12/23</a:t>
            </a:fld>
            <a:endParaRPr lang="en-US"/>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21018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1.png"/><Relationship Id="rId7"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57.png"/><Relationship Id="rId5" Type="http://schemas.microsoft.com/office/2007/relationships/hdphoto" Target="../media/hdphoto1.wdp"/><Relationship Id="rId10" Type="http://schemas.openxmlformats.org/officeDocument/2006/relationships/image" Target="../media/image54.png"/><Relationship Id="rId4" Type="http://schemas.openxmlformats.org/officeDocument/2006/relationships/image" Target="../media/image56.png"/><Relationship Id="rId9"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hyperlink" Target="https://fardapaper.ir/mohavaha/uploads/2018/12/Fardapaper-A-Comprehensive-Study-of-Visual-Cryptography.pdf" TargetMode="External"/><Relationship Id="rId3" Type="http://schemas.openxmlformats.org/officeDocument/2006/relationships/hyperlink" Target="https://www.cs.jhu.edu/~fabian/courses/CS600.624/NaorShamir-VisualCryptography.pdf" TargetMode="External"/><Relationship Id="rId7" Type="http://schemas.openxmlformats.org/officeDocument/2006/relationships/hyperlink" Target="https://homes.esat.kuleuven.be/~fvercaut/talks/visual.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sciencedirect.com/science/article/pii/S0031320302002583#SEC3" TargetMode="External"/><Relationship Id="rId5" Type="http://schemas.openxmlformats.org/officeDocument/2006/relationships/hyperlink" Target="https://www.ciphermachinesandcryptology.com/en/visualcrypto.htm" TargetMode="External"/><Relationship Id="rId4" Type="http://schemas.openxmlformats.org/officeDocument/2006/relationships/hyperlink" Target="https://www.researchgate.net/publication/353374619_An_overview_of_visual_cryptography_techniques" TargetMode="External"/><Relationship Id="rId9" Type="http://schemas.openxmlformats.org/officeDocument/2006/relationships/hyperlink" Target="https://www.101computing.net/visual-cryptograph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2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22.png"/><Relationship Id="rId9" Type="http://schemas.openxmlformats.org/officeDocument/2006/relationships/image" Target="../media/image37.png"/><Relationship Id="rId1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5157" y="1317110"/>
            <a:ext cx="3807173" cy="1950758"/>
          </a:xfrm>
          <a:prstGeom prst="rect">
            <a:avLst/>
          </a:prstGeom>
        </p:spPr>
        <p:txBody>
          <a:bodyPr spcFirstLastPara="1" lIns="91425" tIns="91425" rIns="91425" bIns="91425" anchorCtr="0">
            <a:noAutofit/>
          </a:bodyPr>
          <a:lstStyle/>
          <a:p>
            <a:pPr marL="0" lvl="0" indent="0" rtl="0">
              <a:spcBef>
                <a:spcPts val="0"/>
              </a:spcBef>
              <a:spcAft>
                <a:spcPts val="0"/>
              </a:spcAft>
              <a:buNone/>
            </a:pPr>
            <a:r>
              <a:rPr lang="en" sz="4000" b="1"/>
              <a:t>Visual Cryptography</a:t>
            </a:r>
            <a:endParaRPr lang="en-US" sz="4000" b="1"/>
          </a:p>
        </p:txBody>
      </p:sp>
      <p:sp>
        <p:nvSpPr>
          <p:cNvPr id="55" name="Google Shape;55;p13"/>
          <p:cNvSpPr txBox="1">
            <a:spLocks noGrp="1"/>
          </p:cNvSpPr>
          <p:nvPr>
            <p:ph type="subTitle" idx="1"/>
          </p:nvPr>
        </p:nvSpPr>
        <p:spPr>
          <a:xfrm>
            <a:off x="365157" y="3267869"/>
            <a:ext cx="3807173" cy="685802"/>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 sz="1400"/>
              <a:t>Sparsh Gupta, Mark Belanger, Sidney Taylor</a:t>
            </a:r>
            <a:endParaRPr lang="en-US" sz="1400"/>
          </a:p>
        </p:txBody>
      </p:sp>
      <p:pic>
        <p:nvPicPr>
          <p:cNvPr id="6" name="Google Shape;68;p15" descr="Black and white pixelated background&#10;&#10;Description automatically generated">
            <a:extLst>
              <a:ext uri="{FF2B5EF4-FFF2-40B4-BE49-F238E27FC236}">
                <a16:creationId xmlns:a16="http://schemas.microsoft.com/office/drawing/2014/main" id="{DFBF7DE7-5D2D-D701-68C6-FAAA31D95AE9}"/>
              </a:ext>
            </a:extLst>
          </p:cNvPr>
          <p:cNvPicPr preferRelativeResize="0"/>
          <p:nvPr/>
        </p:nvPicPr>
        <p:blipFill>
          <a:blip r:embed="rId4"/>
          <a:stretch>
            <a:fillRect/>
          </a:stretch>
        </p:blipFill>
        <p:spPr>
          <a:xfrm>
            <a:off x="4570808" y="520019"/>
            <a:ext cx="1978621" cy="1978621"/>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Google Shape;69;p15" descr="A black and white pixelated background&#10;&#10;Description automatically generated">
            <a:extLst>
              <a:ext uri="{FF2B5EF4-FFF2-40B4-BE49-F238E27FC236}">
                <a16:creationId xmlns:a16="http://schemas.microsoft.com/office/drawing/2014/main" id="{31C6D321-EDD0-FAFE-7533-E70DF4D1373D}"/>
              </a:ext>
            </a:extLst>
          </p:cNvPr>
          <p:cNvPicPr preferRelativeResize="0"/>
          <p:nvPr/>
        </p:nvPicPr>
        <p:blipFill>
          <a:blip r:embed="rId5"/>
          <a:stretch>
            <a:fillRect/>
          </a:stretch>
        </p:blipFill>
        <p:spPr>
          <a:xfrm>
            <a:off x="6682778" y="520019"/>
            <a:ext cx="1978621" cy="1978621"/>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Google Shape;70;p15" descr="A black and white pixelated background&#10;&#10;Description automatically generated">
            <a:extLst>
              <a:ext uri="{FF2B5EF4-FFF2-40B4-BE49-F238E27FC236}">
                <a16:creationId xmlns:a16="http://schemas.microsoft.com/office/drawing/2014/main" id="{D1AB6353-8FC9-5CDA-DBE7-E8FE4B9D5A89}"/>
              </a:ext>
            </a:extLst>
          </p:cNvPr>
          <p:cNvPicPr preferRelativeResize="0"/>
          <p:nvPr/>
        </p:nvPicPr>
        <p:blipFill>
          <a:blip r:embed="rId6"/>
          <a:stretch>
            <a:fillRect/>
          </a:stretch>
        </p:blipFill>
        <p:spPr>
          <a:xfrm>
            <a:off x="5379786" y="2641583"/>
            <a:ext cx="2472634" cy="2019318"/>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6877-274A-1CAE-3126-FA5CA5CF6541}"/>
              </a:ext>
            </a:extLst>
          </p:cNvPr>
          <p:cNvSpPr>
            <a:spLocks noGrp="1"/>
          </p:cNvSpPr>
          <p:nvPr>
            <p:ph type="title"/>
          </p:nvPr>
        </p:nvSpPr>
        <p:spPr>
          <a:xfrm>
            <a:off x="311700" y="40997"/>
            <a:ext cx="8520600" cy="572700"/>
          </a:xfrm>
        </p:spPr>
        <p:txBody>
          <a:bodyPr>
            <a:normAutofit fontScale="90000"/>
          </a:bodyPr>
          <a:lstStyle/>
          <a:p>
            <a:r>
              <a:rPr lang="en-US"/>
              <a:t>k out of N scheme  - Decrypting Image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C7F77-DEA2-46F5-930E-4303FA998975}"/>
                  </a:ext>
                </a:extLst>
              </p:cNvPr>
              <p:cNvSpPr txBox="1">
                <a:spLocks/>
              </p:cNvSpPr>
              <p:nvPr/>
            </p:nvSpPr>
            <p:spPr>
              <a:xfrm>
                <a:off x="579641" y="1731891"/>
                <a:ext cx="1897675" cy="1171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000" i="1" smtClean="0">
                              <a:latin typeface="Cambria Math" panose="02040503050406030204" pitchFamily="18" charset="0"/>
                            </a:rPr>
                          </m:ctrlPr>
                        </m:dPr>
                        <m:e>
                          <m:m>
                            <m:mPr>
                              <m:mcs>
                                <m:mc>
                                  <m:mcPr>
                                    <m:count m:val="9"/>
                                    <m:mcJc m:val="center"/>
                                  </m:mcPr>
                                </m:mc>
                              </m:mcs>
                              <m:ctrlPr>
                                <a:rPr lang="en-US" sz="1000" b="0" i="1" smtClean="0">
                                  <a:latin typeface="Cambria Math" panose="02040503050406030204" pitchFamily="18" charset="0"/>
                                </a:rPr>
                              </m:ctrlPr>
                            </m:mPr>
                            <m:mr>
                              <m:e>
                                <m:r>
                                  <m:rPr>
                                    <m:brk m:alnAt="7"/>
                                  </m:rP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r>
                                  <a:rPr lang="en-US" sz="1000" b="0" i="1" smtClean="0">
                                    <a:latin typeface="Cambria Math" panose="02040503050406030204" pitchFamily="18" charset="0"/>
                                  </a:rPr>
                                  <m:t>.</m:t>
                                </m:r>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e>
                                <m:r>
                                  <a:rPr lang="en-US" sz="1000" b="0" i="1" smtClean="0">
                                    <a:latin typeface="Cambria Math" panose="02040503050406030204" pitchFamily="18" charset="0"/>
                                  </a:rPr>
                                  <m:t>.</m:t>
                                </m:r>
                              </m:e>
                            </m:mr>
                          </m:m>
                        </m:e>
                      </m:d>
                    </m:oMath>
                  </m:oMathPara>
                </a14:m>
                <a:endParaRPr lang="en-US" sz="1400"/>
              </a:p>
            </p:txBody>
          </p:sp>
        </mc:Choice>
        <mc:Fallback xmlns="">
          <p:sp>
            <p:nvSpPr>
              <p:cNvPr id="4" name="TextBox 3">
                <a:extLst>
                  <a:ext uri="{FF2B5EF4-FFF2-40B4-BE49-F238E27FC236}">
                    <a16:creationId xmlns:a16="http://schemas.microsoft.com/office/drawing/2014/main" id="{9D9C7F77-DEA2-46F5-930E-4303FA998975}"/>
                  </a:ext>
                </a:extLst>
              </p:cNvPr>
              <p:cNvSpPr txBox="1">
                <a:spLocks noRot="1" noChangeAspect="1" noMove="1" noResize="1" noEditPoints="1" noAdjustHandles="1" noChangeArrowheads="1" noChangeShapeType="1" noTextEdit="1"/>
              </p:cNvSpPr>
              <p:nvPr/>
            </p:nvSpPr>
            <p:spPr>
              <a:xfrm>
                <a:off x="579641" y="1731891"/>
                <a:ext cx="1897675" cy="1171090"/>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F324FC6-AF1C-A4D7-6014-D06C02E63E11}"/>
              </a:ext>
            </a:extLst>
          </p:cNvPr>
          <p:cNvSpPr txBox="1"/>
          <p:nvPr/>
        </p:nvSpPr>
        <p:spPr>
          <a:xfrm>
            <a:off x="0" y="2126134"/>
            <a:ext cx="669288" cy="369332"/>
          </a:xfrm>
          <a:prstGeom prst="rect">
            <a:avLst/>
          </a:prstGeom>
          <a:noFill/>
        </p:spPr>
        <p:txBody>
          <a:bodyPr wrap="square">
            <a:spAutoFit/>
          </a:bodyPr>
          <a:lstStyle/>
          <a:p>
            <a:r>
              <a:rPr lang="en-US" sz="1800"/>
              <a:t> </a:t>
            </a:r>
            <a:r>
              <a:rPr lang="en-US" sz="1800" i="1"/>
              <a:t>S</a:t>
            </a:r>
            <a:r>
              <a:rPr lang="en-US" sz="1800" i="1" baseline="-25000"/>
              <a:t>0</a:t>
            </a:r>
            <a:r>
              <a:rPr lang="en-US" sz="1800"/>
              <a:t> =</a:t>
            </a: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33ACE0-E2D8-68C8-1FFA-87F0AC537D5E}"/>
                  </a:ext>
                </a:extLst>
              </p:cNvPr>
              <p:cNvSpPr txBox="1">
                <a:spLocks/>
              </p:cNvSpPr>
              <p:nvPr/>
            </p:nvSpPr>
            <p:spPr>
              <a:xfrm>
                <a:off x="579641" y="3136194"/>
                <a:ext cx="1897675" cy="1171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000" i="1" smtClean="0">
                              <a:latin typeface="Cambria Math" panose="02040503050406030204" pitchFamily="18" charset="0"/>
                            </a:rPr>
                          </m:ctrlPr>
                        </m:dPr>
                        <m:e>
                          <m:m>
                            <m:mPr>
                              <m:mcs>
                                <m:mc>
                                  <m:mcPr>
                                    <m:count m:val="9"/>
                                    <m:mcJc m:val="center"/>
                                  </m:mcPr>
                                </m:mc>
                              </m:mcs>
                              <m:ctrlPr>
                                <a:rPr lang="en-US" sz="1000" b="0" i="1" smtClean="0">
                                  <a:latin typeface="Cambria Math" panose="02040503050406030204" pitchFamily="18" charset="0"/>
                                </a:rPr>
                              </m:ctrlPr>
                            </m:mPr>
                            <m:mr>
                              <m:e>
                                <m:r>
                                  <m:rPr>
                                    <m:brk m:alnAt="7"/>
                                  </m:rP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r>
                                  <a:rPr lang="en-US" sz="1000" b="0" i="1" smtClean="0">
                                    <a:latin typeface="Cambria Math" panose="02040503050406030204" pitchFamily="18" charset="0"/>
                                  </a:rPr>
                                  <m:t>.</m:t>
                                </m:r>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e>
                                <m:r>
                                  <a:rPr lang="en-US" sz="1000" b="0" i="1" smtClean="0">
                                    <a:latin typeface="Cambria Math" panose="02040503050406030204" pitchFamily="18" charset="0"/>
                                  </a:rPr>
                                  <m:t>.</m:t>
                                </m:r>
                              </m:e>
                            </m:mr>
                          </m:m>
                        </m:e>
                      </m:d>
                    </m:oMath>
                  </m:oMathPara>
                </a14:m>
                <a:endParaRPr lang="en-US" sz="1400"/>
              </a:p>
            </p:txBody>
          </p:sp>
        </mc:Choice>
        <mc:Fallback xmlns="">
          <p:sp>
            <p:nvSpPr>
              <p:cNvPr id="6" name="TextBox 5">
                <a:extLst>
                  <a:ext uri="{FF2B5EF4-FFF2-40B4-BE49-F238E27FC236}">
                    <a16:creationId xmlns:a16="http://schemas.microsoft.com/office/drawing/2014/main" id="{5833ACE0-E2D8-68C8-1FFA-87F0AC537D5E}"/>
                  </a:ext>
                </a:extLst>
              </p:cNvPr>
              <p:cNvSpPr txBox="1">
                <a:spLocks noRot="1" noChangeAspect="1" noMove="1" noResize="1" noEditPoints="1" noAdjustHandles="1" noChangeArrowheads="1" noChangeShapeType="1" noTextEdit="1"/>
              </p:cNvSpPr>
              <p:nvPr/>
            </p:nvSpPr>
            <p:spPr>
              <a:xfrm>
                <a:off x="579641" y="3136194"/>
                <a:ext cx="1897675" cy="117109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13B25AF-E701-AFA4-2B9B-40D65AEFB4C6}"/>
              </a:ext>
            </a:extLst>
          </p:cNvPr>
          <p:cNvSpPr txBox="1"/>
          <p:nvPr/>
        </p:nvSpPr>
        <p:spPr>
          <a:xfrm>
            <a:off x="0" y="3530437"/>
            <a:ext cx="669288" cy="369332"/>
          </a:xfrm>
          <a:prstGeom prst="rect">
            <a:avLst/>
          </a:prstGeom>
          <a:noFill/>
        </p:spPr>
        <p:txBody>
          <a:bodyPr wrap="square">
            <a:spAutoFit/>
          </a:bodyPr>
          <a:lstStyle/>
          <a:p>
            <a:r>
              <a:rPr lang="en-US" sz="1800"/>
              <a:t> </a:t>
            </a:r>
            <a:r>
              <a:rPr lang="en-US" sz="1800" i="1"/>
              <a:t>S</a:t>
            </a:r>
            <a:r>
              <a:rPr lang="en-US" i="1" baseline="-25000"/>
              <a:t>1</a:t>
            </a:r>
            <a:r>
              <a:rPr lang="en-US" sz="1800"/>
              <a:t> =</a:t>
            </a:r>
            <a:endParaRPr lang="en-US"/>
          </a:p>
        </p:txBody>
      </p:sp>
      <p:cxnSp>
        <p:nvCxnSpPr>
          <p:cNvPr id="8" name="Straight Arrow Connector 7">
            <a:extLst>
              <a:ext uri="{FF2B5EF4-FFF2-40B4-BE49-F238E27FC236}">
                <a16:creationId xmlns:a16="http://schemas.microsoft.com/office/drawing/2014/main" id="{FD23ED76-1244-B195-A1B8-EC4841FEA8CB}"/>
              </a:ext>
            </a:extLst>
          </p:cNvPr>
          <p:cNvCxnSpPr>
            <a:cxnSpLocks/>
          </p:cNvCxnSpPr>
          <p:nvPr/>
        </p:nvCxnSpPr>
        <p:spPr>
          <a:xfrm>
            <a:off x="2556449" y="2310800"/>
            <a:ext cx="646127" cy="18466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608F30F-CA40-AD58-0F98-E912E91B97EE}"/>
              </a:ext>
            </a:extLst>
          </p:cNvPr>
          <p:cNvCxnSpPr>
            <a:cxnSpLocks/>
          </p:cNvCxnSpPr>
          <p:nvPr/>
        </p:nvCxnSpPr>
        <p:spPr>
          <a:xfrm flipV="1">
            <a:off x="2556448" y="3455758"/>
            <a:ext cx="646127" cy="22833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4A0428-8AB0-73E4-43C5-88F21E3DB8C5}"/>
                  </a:ext>
                </a:extLst>
              </p:cNvPr>
              <p:cNvSpPr txBox="1">
                <a:spLocks/>
              </p:cNvSpPr>
              <p:nvPr/>
            </p:nvSpPr>
            <p:spPr>
              <a:xfrm>
                <a:off x="3281707" y="2386956"/>
                <a:ext cx="1897675" cy="1171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000" i="1" smtClean="0">
                              <a:latin typeface="Cambria Math" panose="02040503050406030204" pitchFamily="18" charset="0"/>
                            </a:rPr>
                          </m:ctrlPr>
                        </m:dPr>
                        <m:e>
                          <m:m>
                            <m:mPr>
                              <m:mcs>
                                <m:mc>
                                  <m:mcPr>
                                    <m:count m:val="9"/>
                                    <m:mcJc m:val="center"/>
                                  </m:mcPr>
                                </m:mc>
                              </m:mcs>
                              <m:ctrlPr>
                                <a:rPr lang="en-US" sz="1000" b="0" i="1" smtClean="0">
                                  <a:latin typeface="Cambria Math" panose="02040503050406030204" pitchFamily="18" charset="0"/>
                                </a:rPr>
                              </m:ctrlPr>
                            </m:mPr>
                            <m:mr>
                              <m:e>
                                <m:r>
                                  <m:rPr>
                                    <m:brk m:alnAt="7"/>
                                  </m:rP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r>
                                  <a:rPr lang="en-US" sz="1000" b="0" i="1" smtClean="0">
                                    <a:latin typeface="Cambria Math" panose="02040503050406030204" pitchFamily="18" charset="0"/>
                                  </a:rPr>
                                  <m:t>.</m:t>
                                </m:r>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e>
                                <m:r>
                                  <a:rPr lang="en-US" sz="1000" b="0" i="1" smtClean="0">
                                    <a:latin typeface="Cambria Math" panose="02040503050406030204" pitchFamily="18" charset="0"/>
                                  </a:rPr>
                                  <m:t>.</m:t>
                                </m:r>
                              </m:e>
                            </m:mr>
                          </m:m>
                        </m:e>
                      </m:d>
                    </m:oMath>
                  </m:oMathPara>
                </a14:m>
                <a:endParaRPr lang="en-US" sz="1400"/>
              </a:p>
            </p:txBody>
          </p:sp>
        </mc:Choice>
        <mc:Fallback xmlns="">
          <p:sp>
            <p:nvSpPr>
              <p:cNvPr id="10" name="TextBox 9">
                <a:extLst>
                  <a:ext uri="{FF2B5EF4-FFF2-40B4-BE49-F238E27FC236}">
                    <a16:creationId xmlns:a16="http://schemas.microsoft.com/office/drawing/2014/main" id="{EC4A0428-8AB0-73E4-43C5-88F21E3DB8C5}"/>
                  </a:ext>
                </a:extLst>
              </p:cNvPr>
              <p:cNvSpPr txBox="1">
                <a:spLocks noRot="1" noChangeAspect="1" noMove="1" noResize="1" noEditPoints="1" noAdjustHandles="1" noChangeArrowheads="1" noChangeShapeType="1" noTextEdit="1"/>
              </p:cNvSpPr>
              <p:nvPr/>
            </p:nvSpPr>
            <p:spPr>
              <a:xfrm>
                <a:off x="3281707" y="2386956"/>
                <a:ext cx="1897675" cy="1171090"/>
              </a:xfrm>
              <a:prstGeom prst="rect">
                <a:avLst/>
              </a:prstGeom>
              <a:blipFill>
                <a:blip r:embed="rId5"/>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D07E609-96DE-6F28-4EE8-E622BF40ABD6}"/>
              </a:ext>
            </a:extLst>
          </p:cNvPr>
          <p:cNvSpPr txBox="1"/>
          <p:nvPr/>
        </p:nvSpPr>
        <p:spPr>
          <a:xfrm>
            <a:off x="3124509" y="3620872"/>
            <a:ext cx="2212069" cy="461665"/>
          </a:xfrm>
          <a:prstGeom prst="rect">
            <a:avLst/>
          </a:prstGeom>
          <a:noFill/>
        </p:spPr>
        <p:txBody>
          <a:bodyPr wrap="square" rtlCol="0">
            <a:spAutoFit/>
          </a:bodyPr>
          <a:lstStyle/>
          <a:p>
            <a:pPr algn="ctr"/>
            <a:r>
              <a:rPr lang="en-US" sz="1200"/>
              <a:t>Boolean OR result</a:t>
            </a:r>
          </a:p>
          <a:p>
            <a:pPr algn="ctr"/>
            <a:r>
              <a:rPr lang="en-US" sz="1200"/>
              <a:t>(between each row of </a:t>
            </a:r>
            <a:r>
              <a:rPr lang="en-US" sz="1200" i="1"/>
              <a:t>S</a:t>
            </a:r>
            <a:r>
              <a:rPr lang="en-US" sz="1200" i="1" baseline="-25000"/>
              <a:t>0  </a:t>
            </a:r>
            <a:r>
              <a:rPr lang="en-US" sz="1200"/>
              <a:t>and </a:t>
            </a:r>
            <a:r>
              <a:rPr lang="en-US" sz="1200" i="1" baseline="-25000"/>
              <a:t> </a:t>
            </a:r>
            <a:r>
              <a:rPr lang="en-US" sz="1200" i="1"/>
              <a:t>S</a:t>
            </a:r>
            <a:r>
              <a:rPr lang="en-US" sz="1200" i="1" baseline="-25000"/>
              <a:t>1</a:t>
            </a:r>
            <a:r>
              <a:rPr lang="en-US" sz="1200"/>
              <a:t>) </a:t>
            </a:r>
          </a:p>
        </p:txBody>
      </p:sp>
      <p:sp>
        <p:nvSpPr>
          <p:cNvPr id="14" name="Rectangle 13">
            <a:extLst>
              <a:ext uri="{FF2B5EF4-FFF2-40B4-BE49-F238E27FC236}">
                <a16:creationId xmlns:a16="http://schemas.microsoft.com/office/drawing/2014/main" id="{EE27EF9E-79DF-DADF-8ADE-D01D861EEE8E}"/>
              </a:ext>
            </a:extLst>
          </p:cNvPr>
          <p:cNvSpPr/>
          <p:nvPr/>
        </p:nvSpPr>
        <p:spPr>
          <a:xfrm>
            <a:off x="4047743" y="2330744"/>
            <a:ext cx="197224" cy="129713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3" name="TextBox 22">
            <a:extLst>
              <a:ext uri="{FF2B5EF4-FFF2-40B4-BE49-F238E27FC236}">
                <a16:creationId xmlns:a16="http://schemas.microsoft.com/office/drawing/2014/main" id="{BE2B4596-BBAD-C6B5-4C64-0546E4A95B50}"/>
              </a:ext>
            </a:extLst>
          </p:cNvPr>
          <p:cNvSpPr txBox="1"/>
          <p:nvPr/>
        </p:nvSpPr>
        <p:spPr>
          <a:xfrm>
            <a:off x="3482307" y="1070388"/>
            <a:ext cx="1292238" cy="276999"/>
          </a:xfrm>
          <a:prstGeom prst="rect">
            <a:avLst/>
          </a:prstGeom>
          <a:noFill/>
          <a:ln>
            <a:solidFill>
              <a:schemeClr val="tx1"/>
            </a:solidFill>
          </a:ln>
        </p:spPr>
        <p:txBody>
          <a:bodyPr wrap="square" rtlCol="0">
            <a:spAutoFit/>
          </a:bodyPr>
          <a:lstStyle/>
          <a:p>
            <a:pPr algn="ctr"/>
            <a:r>
              <a:rPr lang="en-US" sz="1200"/>
              <a:t>Column vector </a:t>
            </a:r>
            <a:r>
              <a:rPr lang="en-US" sz="1200" i="1"/>
              <a:t>V</a:t>
            </a:r>
          </a:p>
        </p:txBody>
      </p:sp>
      <p:cxnSp>
        <p:nvCxnSpPr>
          <p:cNvPr id="27" name="Elbow Connector 26">
            <a:extLst>
              <a:ext uri="{FF2B5EF4-FFF2-40B4-BE49-F238E27FC236}">
                <a16:creationId xmlns:a16="http://schemas.microsoft.com/office/drawing/2014/main" id="{1862ACC6-8BF6-0E8F-7E6B-263B63ABB7CB}"/>
              </a:ext>
            </a:extLst>
          </p:cNvPr>
          <p:cNvCxnSpPr>
            <a:cxnSpLocks/>
            <a:stCxn id="23" idx="3"/>
          </p:cNvCxnSpPr>
          <p:nvPr/>
        </p:nvCxnSpPr>
        <p:spPr>
          <a:xfrm flipV="1">
            <a:off x="4774545" y="847507"/>
            <a:ext cx="1027886" cy="3613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561FC008-B592-474A-52EC-4F2ED4FABDF2}"/>
              </a:ext>
            </a:extLst>
          </p:cNvPr>
          <p:cNvCxnSpPr>
            <a:cxnSpLocks/>
            <a:stCxn id="23" idx="3"/>
          </p:cNvCxnSpPr>
          <p:nvPr/>
        </p:nvCxnSpPr>
        <p:spPr>
          <a:xfrm>
            <a:off x="4774545" y="1208888"/>
            <a:ext cx="1027886" cy="36137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5428C0-38E6-5DD5-4DA8-6ADE6861BCCC}"/>
              </a:ext>
            </a:extLst>
          </p:cNvPr>
          <p:cNvCxnSpPr>
            <a:cxnSpLocks/>
          </p:cNvCxnSpPr>
          <p:nvPr/>
        </p:nvCxnSpPr>
        <p:spPr>
          <a:xfrm flipH="1" flipV="1">
            <a:off x="4155320" y="1347387"/>
            <a:ext cx="0" cy="9833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8232BCF-FBC3-F4B3-89F2-A515D8C4008A}"/>
              </a:ext>
            </a:extLst>
          </p:cNvPr>
          <p:cNvSpPr txBox="1"/>
          <p:nvPr/>
        </p:nvSpPr>
        <p:spPr>
          <a:xfrm>
            <a:off x="5876783" y="709007"/>
            <a:ext cx="1027887" cy="276999"/>
          </a:xfrm>
          <a:prstGeom prst="rect">
            <a:avLst/>
          </a:prstGeom>
          <a:noFill/>
        </p:spPr>
        <p:txBody>
          <a:bodyPr wrap="square" rtlCol="0">
            <a:spAutoFit/>
          </a:bodyPr>
          <a:lstStyle/>
          <a:p>
            <a:pPr algn="ctr"/>
            <a:r>
              <a:rPr lang="en-US" sz="1200"/>
              <a:t>If </a:t>
            </a:r>
            <a:r>
              <a:rPr lang="en-US" sz="1200" i="1"/>
              <a:t>H(V) &lt;= d</a:t>
            </a:r>
            <a:endParaRPr lang="en-US" sz="120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AB79819-908A-EADA-7728-05DE4EE5B82C}"/>
                  </a:ext>
                </a:extLst>
              </p:cNvPr>
              <p:cNvSpPr txBox="1"/>
              <p:nvPr/>
            </p:nvSpPr>
            <p:spPr>
              <a:xfrm>
                <a:off x="5802431" y="1431340"/>
                <a:ext cx="1176593" cy="276999"/>
              </a:xfrm>
              <a:prstGeom prst="rect">
                <a:avLst/>
              </a:prstGeom>
              <a:noFill/>
            </p:spPr>
            <p:txBody>
              <a:bodyPr wrap="square" rtlCol="0">
                <a:spAutoFit/>
              </a:bodyPr>
              <a:lstStyle/>
              <a:p>
                <a:pPr algn="ctr"/>
                <a:r>
                  <a:rPr lang="en-US" sz="1200"/>
                  <a:t>If </a:t>
                </a:r>
                <a:r>
                  <a:rPr lang="en-US" sz="1200" i="1"/>
                  <a:t>H(V) &lt;  d - </a:t>
                </a:r>
                <a14:m>
                  <m:oMath xmlns:m="http://schemas.openxmlformats.org/officeDocument/2006/math">
                    <m:r>
                      <a:rPr lang="en-US" sz="120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𝑚</m:t>
                    </m:r>
                  </m:oMath>
                </a14:m>
                <a:endParaRPr lang="en-US" sz="1200"/>
              </a:p>
            </p:txBody>
          </p:sp>
        </mc:Choice>
        <mc:Fallback xmlns="">
          <p:sp>
            <p:nvSpPr>
              <p:cNvPr id="52" name="TextBox 51">
                <a:extLst>
                  <a:ext uri="{FF2B5EF4-FFF2-40B4-BE49-F238E27FC236}">
                    <a16:creationId xmlns:a16="http://schemas.microsoft.com/office/drawing/2014/main" id="{6AB79819-908A-EADA-7728-05DE4EE5B82C}"/>
                  </a:ext>
                </a:extLst>
              </p:cNvPr>
              <p:cNvSpPr txBox="1">
                <a:spLocks noRot="1" noChangeAspect="1" noMove="1" noResize="1" noEditPoints="1" noAdjustHandles="1" noChangeArrowheads="1" noChangeShapeType="1" noTextEdit="1"/>
              </p:cNvSpPr>
              <p:nvPr/>
            </p:nvSpPr>
            <p:spPr>
              <a:xfrm>
                <a:off x="5802431" y="1431340"/>
                <a:ext cx="1176593" cy="276999"/>
              </a:xfrm>
              <a:prstGeom prst="rect">
                <a:avLst/>
              </a:prstGeom>
              <a:blipFill>
                <a:blip r:embed="rId6"/>
                <a:stretch>
                  <a:fillRect l="-518" t="-2222" b="-17778"/>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A111763F-939B-7D61-5E02-16032EBC4B47}"/>
              </a:ext>
            </a:extLst>
          </p:cNvPr>
          <p:cNvCxnSpPr>
            <a:cxnSpLocks/>
          </p:cNvCxnSpPr>
          <p:nvPr/>
        </p:nvCxnSpPr>
        <p:spPr>
          <a:xfrm>
            <a:off x="6979024" y="847507"/>
            <a:ext cx="90029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61FC1D6-DB66-F627-C9A6-304A139610A1}"/>
              </a:ext>
            </a:extLst>
          </p:cNvPr>
          <p:cNvCxnSpPr>
            <a:cxnSpLocks/>
            <a:stCxn id="52" idx="3"/>
          </p:cNvCxnSpPr>
          <p:nvPr/>
        </p:nvCxnSpPr>
        <p:spPr>
          <a:xfrm flipV="1">
            <a:off x="6979024" y="1569839"/>
            <a:ext cx="900299"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D2348F0-CDAE-CCF2-CC55-D4F8D1E09C0D}"/>
              </a:ext>
            </a:extLst>
          </p:cNvPr>
          <p:cNvSpPr/>
          <p:nvPr/>
        </p:nvSpPr>
        <p:spPr>
          <a:xfrm>
            <a:off x="8165860" y="604044"/>
            <a:ext cx="466344" cy="4663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FF86A84-3517-8E82-E7B6-3A3B541E6884}"/>
              </a:ext>
            </a:extLst>
          </p:cNvPr>
          <p:cNvSpPr/>
          <p:nvPr/>
        </p:nvSpPr>
        <p:spPr>
          <a:xfrm>
            <a:off x="8174679" y="1336667"/>
            <a:ext cx="470404" cy="46634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94920DA-1810-A9F2-EE48-2E8A374DA3BD}"/>
                  </a:ext>
                </a:extLst>
              </p:cNvPr>
              <p:cNvSpPr txBox="1"/>
              <p:nvPr/>
            </p:nvSpPr>
            <p:spPr>
              <a:xfrm>
                <a:off x="5179382" y="1739103"/>
                <a:ext cx="2749245" cy="461665"/>
              </a:xfrm>
              <a:prstGeom prst="rect">
                <a:avLst/>
              </a:prstGeom>
              <a:noFill/>
            </p:spPr>
            <p:txBody>
              <a:bodyPr wrap="square" rtlCol="0">
                <a:spAutoFit/>
              </a:bodyPr>
              <a:lstStyle/>
              <a:p>
                <a:pPr algn="ctr"/>
                <a:r>
                  <a:rPr lang="en-US" sz="1200"/>
                  <a:t>(where</a:t>
                </a:r>
                <a:r>
                  <a:rPr lang="en-US" sz="1200" i="1"/>
                  <a:t> H(V) </a:t>
                </a:r>
                <a:r>
                  <a:rPr lang="en-US" sz="1200"/>
                  <a:t>is the hamming weight of </a:t>
                </a:r>
                <a:r>
                  <a:rPr lang="en-US" sz="1200" i="1"/>
                  <a:t>V,</a:t>
                </a:r>
              </a:p>
              <a:p>
                <a:pPr algn="ctr"/>
                <a:r>
                  <a:rPr lang="en-US" sz="1200" i="1"/>
                  <a:t>0 &lt;= d &lt;= m </a:t>
                </a:r>
                <a:r>
                  <a:rPr lang="en-US" sz="1200"/>
                  <a:t>and</a:t>
                </a:r>
                <a:r>
                  <a:rPr lang="en-US" sz="1200" i="1"/>
                  <a:t> </a:t>
                </a:r>
                <a14:m>
                  <m:oMath xmlns:m="http://schemas.openxmlformats.org/officeDocument/2006/math">
                    <m:r>
                      <a:rPr lang="en-US" sz="1200" i="1" smtClean="0">
                        <a:latin typeface="Cambria Math" panose="02040503050406030204" pitchFamily="18" charset="0"/>
                        <a:ea typeface="Cambria Math" panose="02040503050406030204" pitchFamily="18" charset="0"/>
                      </a:rPr>
                      <m:t>𝛼</m:t>
                    </m:r>
                  </m:oMath>
                </a14:m>
                <a:r>
                  <a:rPr lang="en-US" sz="1200" i="1"/>
                  <a:t> &gt; 0)</a:t>
                </a:r>
                <a:endParaRPr lang="en-US" sz="1200"/>
              </a:p>
            </p:txBody>
          </p:sp>
        </mc:Choice>
        <mc:Fallback xmlns="">
          <p:sp>
            <p:nvSpPr>
              <p:cNvPr id="63" name="TextBox 62">
                <a:extLst>
                  <a:ext uri="{FF2B5EF4-FFF2-40B4-BE49-F238E27FC236}">
                    <a16:creationId xmlns:a16="http://schemas.microsoft.com/office/drawing/2014/main" id="{494920DA-1810-A9F2-EE48-2E8A374DA3BD}"/>
                  </a:ext>
                </a:extLst>
              </p:cNvPr>
              <p:cNvSpPr txBox="1">
                <a:spLocks noRot="1" noChangeAspect="1" noMove="1" noResize="1" noEditPoints="1" noAdjustHandles="1" noChangeArrowheads="1" noChangeShapeType="1" noTextEdit="1"/>
              </p:cNvSpPr>
              <p:nvPr/>
            </p:nvSpPr>
            <p:spPr>
              <a:xfrm>
                <a:off x="5179382" y="1739103"/>
                <a:ext cx="2749245" cy="461665"/>
              </a:xfrm>
              <a:prstGeom prst="rect">
                <a:avLst/>
              </a:prstGeom>
              <a:blipFill>
                <a:blip r:embed="rId7"/>
                <a:stretch>
                  <a:fillRect b="-9211"/>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BE1B6F1E-B249-4F8E-75C3-E4960447808D}"/>
              </a:ext>
            </a:extLst>
          </p:cNvPr>
          <p:cNvCxnSpPr>
            <a:cxnSpLocks/>
          </p:cNvCxnSpPr>
          <p:nvPr/>
        </p:nvCxnSpPr>
        <p:spPr>
          <a:xfrm>
            <a:off x="5336578" y="3166565"/>
            <a:ext cx="340811"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67" descr="A black and white pixelated text&#10;&#10;Description automatically generated">
            <a:extLst>
              <a:ext uri="{FF2B5EF4-FFF2-40B4-BE49-F238E27FC236}">
                <a16:creationId xmlns:a16="http://schemas.microsoft.com/office/drawing/2014/main" id="{BEFBF2F1-AEB1-F81F-1826-C16EB993003C}"/>
              </a:ext>
            </a:extLst>
          </p:cNvPr>
          <p:cNvPicPr>
            <a:picLocks noChangeAspect="1"/>
          </p:cNvPicPr>
          <p:nvPr/>
        </p:nvPicPr>
        <p:blipFill>
          <a:blip r:embed="rId8"/>
          <a:stretch>
            <a:fillRect/>
          </a:stretch>
        </p:blipFill>
        <p:spPr>
          <a:xfrm>
            <a:off x="5904639" y="3882268"/>
            <a:ext cx="2556166" cy="1077095"/>
          </a:xfrm>
          <a:prstGeom prst="rect">
            <a:avLst/>
          </a:prstGeom>
        </p:spPr>
      </p:pic>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10F07D8-D76B-9319-62E9-D2F83167B515}"/>
                  </a:ext>
                </a:extLst>
              </p:cNvPr>
              <p:cNvSpPr txBox="1"/>
              <p:nvPr/>
            </p:nvSpPr>
            <p:spPr>
              <a:xfrm>
                <a:off x="5834585" y="3113774"/>
                <a:ext cx="2449574"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1"/>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1</m:t>
                                </m:r>
                                <m:r>
                                  <a:rPr lang="en-US" sz="1100" b="0" i="1" smtClean="0">
                                    <a:latin typeface="Cambria Math" panose="02040503050406030204" pitchFamily="18" charset="0"/>
                                  </a:rPr>
                                  <m:t>0</m:t>
                                </m:r>
                              </m:e>
                              <m:e>
                                <m:r>
                                  <a:rPr lang="en-US" sz="1100" b="0" i="1" smtClean="0">
                                    <a:latin typeface="Cambria Math" panose="02040503050406030204" pitchFamily="18" charset="0"/>
                                  </a:rPr>
                                  <m:t>21</m:t>
                                </m:r>
                              </m:e>
                              <m:e>
                                <m:r>
                                  <a:rPr lang="en-US" sz="1100" b="0" i="1" smtClean="0">
                                    <a:latin typeface="Cambria Math" panose="02040503050406030204" pitchFamily="18" charset="0"/>
                                  </a:rPr>
                                  <m:t>5</m:t>
                                </m:r>
                              </m:e>
                              <m:e>
                                <m:r>
                                  <a:rPr lang="en-US" sz="1100" b="0" i="1" smtClean="0">
                                    <a:latin typeface="Cambria Math" panose="02040503050406030204" pitchFamily="18" charset="0"/>
                                  </a:rPr>
                                  <m:t>23</m:t>
                                </m:r>
                              </m:e>
                              <m:e>
                                <m:r>
                                  <a:rPr lang="en-US" sz="1100" b="0" i="1" smtClean="0">
                                    <a:latin typeface="Cambria Math" panose="02040503050406030204" pitchFamily="18" charset="0"/>
                                  </a:rPr>
                                  <m:t>35</m:t>
                                </m:r>
                              </m:e>
                              <m:e>
                                <m:r>
                                  <a:rPr lang="en-US" sz="1100" b="0" i="1" smtClean="0">
                                    <a:latin typeface="Cambria Math" panose="02040503050406030204" pitchFamily="18" charset="0"/>
                                  </a:rPr>
                                  <m:t>8</m:t>
                                </m:r>
                              </m:e>
                              <m:e>
                                <m:r>
                                  <a:rPr lang="en-US" sz="1100" b="0" i="1" smtClean="0">
                                    <a:latin typeface="Cambria Math" panose="02040503050406030204" pitchFamily="18" charset="0"/>
                                  </a:rPr>
                                  <m:t>27</m:t>
                                </m:r>
                              </m:e>
                              <m:e>
                                <m:r>
                                  <a:rPr lang="en-US" sz="1100" b="0" i="1" smtClean="0">
                                    <a:latin typeface="Cambria Math" panose="02040503050406030204" pitchFamily="18" charset="0"/>
                                  </a:rPr>
                                  <m:t>19</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a:p>
            </p:txBody>
          </p:sp>
        </mc:Choice>
        <mc:Fallback xmlns="">
          <p:sp>
            <p:nvSpPr>
              <p:cNvPr id="71" name="TextBox 70">
                <a:extLst>
                  <a:ext uri="{FF2B5EF4-FFF2-40B4-BE49-F238E27FC236}">
                    <a16:creationId xmlns:a16="http://schemas.microsoft.com/office/drawing/2014/main" id="{510F07D8-D76B-9319-62E9-D2F83167B515}"/>
                  </a:ext>
                </a:extLst>
              </p:cNvPr>
              <p:cNvSpPr txBox="1">
                <a:spLocks noRot="1" noChangeAspect="1" noMove="1" noResize="1" noEditPoints="1" noAdjustHandles="1" noChangeArrowheads="1" noChangeShapeType="1" noTextEdit="1"/>
              </p:cNvSpPr>
              <p:nvPr/>
            </p:nvSpPr>
            <p:spPr>
              <a:xfrm>
                <a:off x="5834585" y="3113774"/>
                <a:ext cx="2449574" cy="169277"/>
              </a:xfrm>
              <a:prstGeom prst="rect">
                <a:avLst/>
              </a:prstGeom>
              <a:blipFill>
                <a:blip r:embed="rId9"/>
                <a:stretch>
                  <a:fillRect r="-8458" b="-10714"/>
                </a:stretch>
              </a:blipFill>
            </p:spPr>
            <p:txBody>
              <a:bodyPr/>
              <a:lstStyle/>
              <a:p>
                <a:r>
                  <a:rPr lang="en-US">
                    <a:noFill/>
                  </a:rPr>
                  <a:t> </a:t>
                </a:r>
              </a:p>
            </p:txBody>
          </p:sp>
        </mc:Fallback>
      </mc:AlternateContent>
      <p:cxnSp>
        <p:nvCxnSpPr>
          <p:cNvPr id="78" name="Straight Arrow Connector 77">
            <a:extLst>
              <a:ext uri="{FF2B5EF4-FFF2-40B4-BE49-F238E27FC236}">
                <a16:creationId xmlns:a16="http://schemas.microsoft.com/office/drawing/2014/main" id="{9AA243FC-9982-6EE4-07A6-C49E32EC39B4}"/>
              </a:ext>
            </a:extLst>
          </p:cNvPr>
          <p:cNvCxnSpPr>
            <a:cxnSpLocks/>
          </p:cNvCxnSpPr>
          <p:nvPr/>
        </p:nvCxnSpPr>
        <p:spPr>
          <a:xfrm>
            <a:off x="7177375" y="3455758"/>
            <a:ext cx="0" cy="25934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EE2AD1-791D-F9F7-AE4F-586F69D78E30}"/>
                  </a:ext>
                </a:extLst>
              </p:cNvPr>
              <p:cNvSpPr txBox="1"/>
              <p:nvPr/>
            </p:nvSpPr>
            <p:spPr>
              <a:xfrm>
                <a:off x="5945418" y="2238740"/>
                <a:ext cx="896986" cy="453970"/>
              </a:xfrm>
              <a:prstGeom prst="rect">
                <a:avLst/>
              </a:prstGeom>
              <a:no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1</m:t>
                          </m:r>
                        </m:num>
                        <m:den>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2</m:t>
                              </m:r>
                            </m:e>
                            <m:sup>
                              <m: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p>
                          </m:sSup>
                        </m:den>
                      </m:f>
                    </m:oMath>
                  </m:oMathPara>
                </a14:m>
                <a:endParaRPr lang="en-US" sz="1200" i="1"/>
              </a:p>
            </p:txBody>
          </p:sp>
        </mc:Choice>
        <mc:Fallback xmlns="">
          <p:sp>
            <p:nvSpPr>
              <p:cNvPr id="3" name="TextBox 2">
                <a:extLst>
                  <a:ext uri="{FF2B5EF4-FFF2-40B4-BE49-F238E27FC236}">
                    <a16:creationId xmlns:a16="http://schemas.microsoft.com/office/drawing/2014/main" id="{CCEE2AD1-791D-F9F7-AE4F-586F69D78E30}"/>
                  </a:ext>
                </a:extLst>
              </p:cNvPr>
              <p:cNvSpPr txBox="1">
                <a:spLocks noRot="1" noChangeAspect="1" noMove="1" noResize="1" noEditPoints="1" noAdjustHandles="1" noChangeArrowheads="1" noChangeShapeType="1" noTextEdit="1"/>
              </p:cNvSpPr>
              <p:nvPr/>
            </p:nvSpPr>
            <p:spPr>
              <a:xfrm>
                <a:off x="5945418" y="2238740"/>
                <a:ext cx="896986" cy="453970"/>
              </a:xfrm>
              <a:prstGeom prst="rect">
                <a:avLst/>
              </a:prstGeom>
              <a:blipFill>
                <a:blip r:embed="rId10"/>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98108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D3B6-5363-40DE-CE47-314E65B9A3E7}"/>
              </a:ext>
            </a:extLst>
          </p:cNvPr>
          <p:cNvSpPr>
            <a:spLocks noGrp="1"/>
          </p:cNvSpPr>
          <p:nvPr>
            <p:ph type="title"/>
          </p:nvPr>
        </p:nvSpPr>
        <p:spPr>
          <a:xfrm>
            <a:off x="262550" y="2025650"/>
            <a:ext cx="8618899" cy="1092200"/>
          </a:xfrm>
        </p:spPr>
        <p:txBody>
          <a:bodyPr/>
          <a:lstStyle/>
          <a:p>
            <a:r>
              <a:rPr lang="en-US"/>
              <a:t>What if we expand this algorithm for color images?</a:t>
            </a:r>
          </a:p>
        </p:txBody>
      </p:sp>
    </p:spTree>
    <p:extLst>
      <p:ext uri="{BB962C8B-B14F-4D97-AF65-F5344CB8AC3E}">
        <p14:creationId xmlns:p14="http://schemas.microsoft.com/office/powerpoint/2010/main" val="62992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4325-A738-D5FF-0743-1755BFD04021}"/>
              </a:ext>
            </a:extLst>
          </p:cNvPr>
          <p:cNvSpPr>
            <a:spLocks noGrp="1"/>
          </p:cNvSpPr>
          <p:nvPr>
            <p:ph type="title"/>
          </p:nvPr>
        </p:nvSpPr>
        <p:spPr/>
        <p:txBody>
          <a:bodyPr/>
          <a:lstStyle/>
          <a:p>
            <a:r>
              <a:rPr lang="en-US"/>
              <a:t>Decomposing Color Images</a:t>
            </a:r>
          </a:p>
        </p:txBody>
      </p:sp>
      <p:pic>
        <p:nvPicPr>
          <p:cNvPr id="4" name="Picture 3">
            <a:extLst>
              <a:ext uri="{FF2B5EF4-FFF2-40B4-BE49-F238E27FC236}">
                <a16:creationId xmlns:a16="http://schemas.microsoft.com/office/drawing/2014/main" id="{0CD89186-DF05-5DDD-2D65-5C04C7D86312}"/>
              </a:ext>
            </a:extLst>
          </p:cNvPr>
          <p:cNvPicPr>
            <a:picLocks noChangeAspect="1"/>
          </p:cNvPicPr>
          <p:nvPr/>
        </p:nvPicPr>
        <p:blipFill>
          <a:blip r:embed="rId3"/>
          <a:stretch>
            <a:fillRect/>
          </a:stretch>
        </p:blipFill>
        <p:spPr>
          <a:xfrm>
            <a:off x="644525" y="1650605"/>
            <a:ext cx="5095875" cy="3252552"/>
          </a:xfrm>
          <a:prstGeom prst="rect">
            <a:avLst/>
          </a:prstGeom>
        </p:spPr>
      </p:pic>
      <p:sp>
        <p:nvSpPr>
          <p:cNvPr id="5" name="TextBox 4">
            <a:extLst>
              <a:ext uri="{FF2B5EF4-FFF2-40B4-BE49-F238E27FC236}">
                <a16:creationId xmlns:a16="http://schemas.microsoft.com/office/drawing/2014/main" id="{854886D4-5877-D597-E89A-E9617D26F6E7}"/>
              </a:ext>
            </a:extLst>
          </p:cNvPr>
          <p:cNvSpPr txBox="1"/>
          <p:nvPr/>
        </p:nvSpPr>
        <p:spPr>
          <a:xfrm>
            <a:off x="5740400" y="4686299"/>
            <a:ext cx="361950" cy="261610"/>
          </a:xfrm>
          <a:prstGeom prst="rect">
            <a:avLst/>
          </a:prstGeom>
          <a:noFill/>
        </p:spPr>
        <p:txBody>
          <a:bodyPr wrap="square" rtlCol="0">
            <a:spAutoFit/>
          </a:bodyPr>
          <a:lstStyle/>
          <a:p>
            <a:r>
              <a:rPr lang="en-US" sz="1100"/>
              <a:t>[4]</a:t>
            </a:r>
          </a:p>
        </p:txBody>
      </p:sp>
      <p:sp>
        <p:nvSpPr>
          <p:cNvPr id="7" name="TextBox 6">
            <a:extLst>
              <a:ext uri="{FF2B5EF4-FFF2-40B4-BE49-F238E27FC236}">
                <a16:creationId xmlns:a16="http://schemas.microsoft.com/office/drawing/2014/main" id="{BBB321B2-A1A5-DF16-0247-48F3C5717FC1}"/>
              </a:ext>
            </a:extLst>
          </p:cNvPr>
          <p:cNvSpPr txBox="1"/>
          <p:nvPr/>
        </p:nvSpPr>
        <p:spPr>
          <a:xfrm>
            <a:off x="6242050" y="1974850"/>
            <a:ext cx="2552700" cy="1477328"/>
          </a:xfrm>
          <a:prstGeom prst="rect">
            <a:avLst/>
          </a:prstGeom>
          <a:noFill/>
        </p:spPr>
        <p:txBody>
          <a:bodyPr wrap="square" rtlCol="0">
            <a:spAutoFit/>
          </a:bodyPr>
          <a:lstStyle/>
          <a:p>
            <a:r>
              <a:rPr lang="en-US"/>
              <a:t>Color images can be represented using combinations of cyan, magenta, and yellow</a:t>
            </a:r>
          </a:p>
          <a:p>
            <a:endParaRPr lang="en-US"/>
          </a:p>
        </p:txBody>
      </p:sp>
      <p:sp>
        <p:nvSpPr>
          <p:cNvPr id="3" name="Rectangle 2">
            <a:extLst>
              <a:ext uri="{FF2B5EF4-FFF2-40B4-BE49-F238E27FC236}">
                <a16:creationId xmlns:a16="http://schemas.microsoft.com/office/drawing/2014/main" id="{147B590B-EAA0-9E20-B98A-A43134E3F51F}"/>
              </a:ext>
            </a:extLst>
          </p:cNvPr>
          <p:cNvSpPr/>
          <p:nvPr/>
        </p:nvSpPr>
        <p:spPr>
          <a:xfrm>
            <a:off x="6001742" y="3556322"/>
            <a:ext cx="421481" cy="414337"/>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013B50-C66B-D1D0-6ABC-D69E4C0890EA}"/>
              </a:ext>
            </a:extLst>
          </p:cNvPr>
          <p:cNvSpPr/>
          <p:nvPr/>
        </p:nvSpPr>
        <p:spPr>
          <a:xfrm>
            <a:off x="8510384" y="3578823"/>
            <a:ext cx="421481" cy="414337"/>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FA632BC-F64E-AE66-13FC-1A6B1182832F}"/>
              </a:ext>
            </a:extLst>
          </p:cNvPr>
          <p:cNvSpPr/>
          <p:nvPr/>
        </p:nvSpPr>
        <p:spPr>
          <a:xfrm>
            <a:off x="7663852" y="3556322"/>
            <a:ext cx="421481" cy="41433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A1F557-3406-2842-5103-F8553A2AEFF8}"/>
              </a:ext>
            </a:extLst>
          </p:cNvPr>
          <p:cNvSpPr/>
          <p:nvPr/>
        </p:nvSpPr>
        <p:spPr>
          <a:xfrm>
            <a:off x="6848274" y="3556320"/>
            <a:ext cx="421481" cy="41433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157CB2-5DB1-E3C8-94B3-FA3D675E4C20}"/>
              </a:ext>
            </a:extLst>
          </p:cNvPr>
          <p:cNvSpPr txBox="1"/>
          <p:nvPr/>
        </p:nvSpPr>
        <p:spPr>
          <a:xfrm>
            <a:off x="6429175" y="3578823"/>
            <a:ext cx="221456" cy="369332"/>
          </a:xfrm>
          <a:prstGeom prst="rect">
            <a:avLst/>
          </a:prstGeom>
          <a:noFill/>
        </p:spPr>
        <p:txBody>
          <a:bodyPr wrap="square" rtlCol="0">
            <a:spAutoFit/>
          </a:bodyPr>
          <a:lstStyle/>
          <a:p>
            <a:r>
              <a:rPr lang="en-US"/>
              <a:t>=</a:t>
            </a:r>
          </a:p>
        </p:txBody>
      </p:sp>
      <p:sp>
        <p:nvSpPr>
          <p:cNvPr id="11" name="TextBox 10">
            <a:extLst>
              <a:ext uri="{FF2B5EF4-FFF2-40B4-BE49-F238E27FC236}">
                <a16:creationId xmlns:a16="http://schemas.microsoft.com/office/drawing/2014/main" id="{D27F2D96-C906-3958-26F5-A039ACD36337}"/>
              </a:ext>
            </a:extLst>
          </p:cNvPr>
          <p:cNvSpPr txBox="1"/>
          <p:nvPr/>
        </p:nvSpPr>
        <p:spPr>
          <a:xfrm>
            <a:off x="7318570" y="3556321"/>
            <a:ext cx="221456" cy="369332"/>
          </a:xfrm>
          <a:prstGeom prst="rect">
            <a:avLst/>
          </a:prstGeom>
          <a:noFill/>
        </p:spPr>
        <p:txBody>
          <a:bodyPr wrap="square" rtlCol="0">
            <a:spAutoFit/>
          </a:bodyPr>
          <a:lstStyle/>
          <a:p>
            <a:r>
              <a:rPr lang="en-US"/>
              <a:t>+</a:t>
            </a:r>
          </a:p>
        </p:txBody>
      </p:sp>
      <p:sp>
        <p:nvSpPr>
          <p:cNvPr id="12" name="TextBox 11">
            <a:extLst>
              <a:ext uri="{FF2B5EF4-FFF2-40B4-BE49-F238E27FC236}">
                <a16:creationId xmlns:a16="http://schemas.microsoft.com/office/drawing/2014/main" id="{6A2AF4B0-006D-F1F1-07E5-B30299CBDE47}"/>
              </a:ext>
            </a:extLst>
          </p:cNvPr>
          <p:cNvSpPr txBox="1"/>
          <p:nvPr/>
        </p:nvSpPr>
        <p:spPr>
          <a:xfrm>
            <a:off x="8159150" y="3556321"/>
            <a:ext cx="221456" cy="369332"/>
          </a:xfrm>
          <a:prstGeom prst="rect">
            <a:avLst/>
          </a:prstGeom>
          <a:noFill/>
        </p:spPr>
        <p:txBody>
          <a:bodyPr wrap="square" rtlCol="0">
            <a:spAutoFit/>
          </a:bodyPr>
          <a:lstStyle/>
          <a:p>
            <a:r>
              <a:rPr lang="en-US"/>
              <a:t>+</a:t>
            </a:r>
          </a:p>
        </p:txBody>
      </p:sp>
      <p:sp>
        <p:nvSpPr>
          <p:cNvPr id="13" name="TextBox 12">
            <a:extLst>
              <a:ext uri="{FF2B5EF4-FFF2-40B4-BE49-F238E27FC236}">
                <a16:creationId xmlns:a16="http://schemas.microsoft.com/office/drawing/2014/main" id="{EB600AC0-4200-111C-6788-05C1F4B50076}"/>
              </a:ext>
            </a:extLst>
          </p:cNvPr>
          <p:cNvSpPr txBox="1"/>
          <p:nvPr/>
        </p:nvSpPr>
        <p:spPr>
          <a:xfrm>
            <a:off x="5740400" y="3993160"/>
            <a:ext cx="944163" cy="646331"/>
          </a:xfrm>
          <a:prstGeom prst="rect">
            <a:avLst/>
          </a:prstGeom>
          <a:noFill/>
        </p:spPr>
        <p:txBody>
          <a:bodyPr wrap="square" rtlCol="0">
            <a:spAutoFit/>
          </a:bodyPr>
          <a:lstStyle/>
          <a:p>
            <a:pPr algn="ctr"/>
            <a:r>
              <a:rPr lang="en-US"/>
              <a:t>Red</a:t>
            </a:r>
          </a:p>
          <a:p>
            <a:pPr algn="ctr"/>
            <a:r>
              <a:rPr lang="en-US"/>
              <a:t>(0, 1, 1)</a:t>
            </a:r>
          </a:p>
        </p:txBody>
      </p:sp>
      <p:sp>
        <p:nvSpPr>
          <p:cNvPr id="14" name="TextBox 13">
            <a:extLst>
              <a:ext uri="{FF2B5EF4-FFF2-40B4-BE49-F238E27FC236}">
                <a16:creationId xmlns:a16="http://schemas.microsoft.com/office/drawing/2014/main" id="{85F6691A-D6DC-EFAA-D297-D285BC596F56}"/>
              </a:ext>
            </a:extLst>
          </p:cNvPr>
          <p:cNvSpPr txBox="1"/>
          <p:nvPr/>
        </p:nvSpPr>
        <p:spPr>
          <a:xfrm>
            <a:off x="6595863" y="3943776"/>
            <a:ext cx="944163" cy="646331"/>
          </a:xfrm>
          <a:prstGeom prst="rect">
            <a:avLst/>
          </a:prstGeom>
          <a:noFill/>
        </p:spPr>
        <p:txBody>
          <a:bodyPr wrap="square" rtlCol="0">
            <a:spAutoFit/>
          </a:bodyPr>
          <a:lstStyle/>
          <a:p>
            <a:pPr algn="ctr"/>
            <a:r>
              <a:rPr lang="en-US"/>
              <a:t>Cyan</a:t>
            </a:r>
          </a:p>
          <a:p>
            <a:pPr algn="ctr"/>
            <a:r>
              <a:rPr lang="en-US"/>
              <a:t>0</a:t>
            </a:r>
          </a:p>
        </p:txBody>
      </p:sp>
      <p:sp>
        <p:nvSpPr>
          <p:cNvPr id="15" name="TextBox 14">
            <a:extLst>
              <a:ext uri="{FF2B5EF4-FFF2-40B4-BE49-F238E27FC236}">
                <a16:creationId xmlns:a16="http://schemas.microsoft.com/office/drawing/2014/main" id="{8B597536-5491-222C-D921-695CEB6B2731}"/>
              </a:ext>
            </a:extLst>
          </p:cNvPr>
          <p:cNvSpPr txBox="1"/>
          <p:nvPr/>
        </p:nvSpPr>
        <p:spPr>
          <a:xfrm>
            <a:off x="7281064" y="3970657"/>
            <a:ext cx="1107874" cy="646331"/>
          </a:xfrm>
          <a:prstGeom prst="rect">
            <a:avLst/>
          </a:prstGeom>
          <a:noFill/>
        </p:spPr>
        <p:txBody>
          <a:bodyPr wrap="square" rtlCol="0">
            <a:spAutoFit/>
          </a:bodyPr>
          <a:lstStyle/>
          <a:p>
            <a:pPr algn="ctr"/>
            <a:r>
              <a:rPr lang="en-US"/>
              <a:t>Magenta</a:t>
            </a:r>
          </a:p>
          <a:p>
            <a:pPr algn="ctr"/>
            <a:r>
              <a:rPr lang="en-US"/>
              <a:t>1</a:t>
            </a:r>
          </a:p>
        </p:txBody>
      </p:sp>
      <p:sp>
        <p:nvSpPr>
          <p:cNvPr id="16" name="TextBox 15">
            <a:extLst>
              <a:ext uri="{FF2B5EF4-FFF2-40B4-BE49-F238E27FC236}">
                <a16:creationId xmlns:a16="http://schemas.microsoft.com/office/drawing/2014/main" id="{ACF455EF-9DED-51D9-A857-13A318BEE00F}"/>
              </a:ext>
            </a:extLst>
          </p:cNvPr>
          <p:cNvSpPr txBox="1"/>
          <p:nvPr/>
        </p:nvSpPr>
        <p:spPr>
          <a:xfrm>
            <a:off x="8193677" y="3989408"/>
            <a:ext cx="1107874" cy="646331"/>
          </a:xfrm>
          <a:prstGeom prst="rect">
            <a:avLst/>
          </a:prstGeom>
          <a:noFill/>
        </p:spPr>
        <p:txBody>
          <a:bodyPr wrap="square" rtlCol="0">
            <a:spAutoFit/>
          </a:bodyPr>
          <a:lstStyle/>
          <a:p>
            <a:pPr algn="ctr"/>
            <a:r>
              <a:rPr lang="en-US"/>
              <a:t>Yellow</a:t>
            </a:r>
          </a:p>
          <a:p>
            <a:pPr algn="ctr"/>
            <a:r>
              <a:rPr lang="en-US"/>
              <a:t>1</a:t>
            </a:r>
          </a:p>
        </p:txBody>
      </p:sp>
      <p:cxnSp>
        <p:nvCxnSpPr>
          <p:cNvPr id="18" name="Straight Connector 17">
            <a:extLst>
              <a:ext uri="{FF2B5EF4-FFF2-40B4-BE49-F238E27FC236}">
                <a16:creationId xmlns:a16="http://schemas.microsoft.com/office/drawing/2014/main" id="{8C45F293-15B8-28A9-56E4-BF11CAA1FD08}"/>
              </a:ext>
            </a:extLst>
          </p:cNvPr>
          <p:cNvCxnSpPr>
            <a:cxnSpLocks/>
          </p:cNvCxnSpPr>
          <p:nvPr/>
        </p:nvCxnSpPr>
        <p:spPr>
          <a:xfrm flipV="1">
            <a:off x="6791001" y="3497182"/>
            <a:ext cx="524592" cy="54618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6CDF39-9196-1FBD-FC5E-E205ECA960DA}"/>
              </a:ext>
            </a:extLst>
          </p:cNvPr>
          <p:cNvCxnSpPr>
            <a:cxnSpLocks/>
          </p:cNvCxnSpPr>
          <p:nvPr/>
        </p:nvCxnSpPr>
        <p:spPr>
          <a:xfrm>
            <a:off x="6804817" y="3497182"/>
            <a:ext cx="510776" cy="54618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7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6093-1931-65AA-D013-96B613A2A71E}"/>
              </a:ext>
            </a:extLst>
          </p:cNvPr>
          <p:cNvSpPr>
            <a:spLocks noGrp="1"/>
          </p:cNvSpPr>
          <p:nvPr>
            <p:ph type="title"/>
          </p:nvPr>
        </p:nvSpPr>
        <p:spPr/>
        <p:txBody>
          <a:bodyPr/>
          <a:lstStyle/>
          <a:p>
            <a:r>
              <a:rPr lang="en-US"/>
              <a:t>How It Works</a:t>
            </a:r>
          </a:p>
        </p:txBody>
      </p:sp>
      <p:pic>
        <p:nvPicPr>
          <p:cNvPr id="33" name="Picture 32">
            <a:extLst>
              <a:ext uri="{FF2B5EF4-FFF2-40B4-BE49-F238E27FC236}">
                <a16:creationId xmlns:a16="http://schemas.microsoft.com/office/drawing/2014/main" id="{82A657CC-3F6E-CB9E-978E-100DACB2A68D}"/>
              </a:ext>
            </a:extLst>
          </p:cNvPr>
          <p:cNvPicPr>
            <a:picLocks noChangeAspect="1"/>
          </p:cNvPicPr>
          <p:nvPr/>
        </p:nvPicPr>
        <p:blipFill rotWithShape="1">
          <a:blip r:embed="rId3"/>
          <a:srcRect l="2970" t="2565" r="1862" b="3807"/>
          <a:stretch/>
        </p:blipFill>
        <p:spPr>
          <a:xfrm>
            <a:off x="484057" y="2453335"/>
            <a:ext cx="1776910" cy="1766026"/>
          </a:xfrm>
          <a:prstGeom prst="rect">
            <a:avLst/>
          </a:prstGeom>
        </p:spPr>
      </p:pic>
      <p:pic>
        <p:nvPicPr>
          <p:cNvPr id="37" name="Picture 36">
            <a:extLst>
              <a:ext uri="{FF2B5EF4-FFF2-40B4-BE49-F238E27FC236}">
                <a16:creationId xmlns:a16="http://schemas.microsoft.com/office/drawing/2014/main" id="{5DA42412-F0BC-3A97-B5F8-E32810FEC2B4}"/>
              </a:ext>
            </a:extLst>
          </p:cNvPr>
          <p:cNvPicPr>
            <a:picLocks noChangeAspect="1"/>
          </p:cNvPicPr>
          <p:nvPr/>
        </p:nvPicPr>
        <p:blipFill rotWithShape="1">
          <a:blip r:embed="rId4"/>
          <a:srcRect l="1828" t="3448" r="809" b="1847"/>
          <a:stretch/>
        </p:blipFill>
        <p:spPr>
          <a:xfrm>
            <a:off x="2596334" y="2453335"/>
            <a:ext cx="1796676" cy="1766026"/>
          </a:xfrm>
          <a:prstGeom prst="rect">
            <a:avLst/>
          </a:prstGeom>
        </p:spPr>
      </p:pic>
      <p:pic>
        <p:nvPicPr>
          <p:cNvPr id="39" name="Picture 38">
            <a:extLst>
              <a:ext uri="{FF2B5EF4-FFF2-40B4-BE49-F238E27FC236}">
                <a16:creationId xmlns:a16="http://schemas.microsoft.com/office/drawing/2014/main" id="{4CCC0D40-3F22-913B-F6C9-E7B3ABA92FFE}"/>
              </a:ext>
            </a:extLst>
          </p:cNvPr>
          <p:cNvPicPr>
            <a:picLocks noChangeAspect="1"/>
          </p:cNvPicPr>
          <p:nvPr/>
        </p:nvPicPr>
        <p:blipFill rotWithShape="1">
          <a:blip r:embed="rId5"/>
          <a:srcRect t="1913" r="1828"/>
          <a:stretch/>
        </p:blipFill>
        <p:spPr>
          <a:xfrm>
            <a:off x="4755420" y="2453335"/>
            <a:ext cx="1776911" cy="1766026"/>
          </a:xfrm>
          <a:prstGeom prst="rect">
            <a:avLst/>
          </a:prstGeom>
        </p:spPr>
      </p:pic>
      <p:pic>
        <p:nvPicPr>
          <p:cNvPr id="41" name="Picture 40">
            <a:extLst>
              <a:ext uri="{FF2B5EF4-FFF2-40B4-BE49-F238E27FC236}">
                <a16:creationId xmlns:a16="http://schemas.microsoft.com/office/drawing/2014/main" id="{216FB597-AD3F-43F7-CDD9-549428A776BE}"/>
              </a:ext>
            </a:extLst>
          </p:cNvPr>
          <p:cNvPicPr>
            <a:picLocks noChangeAspect="1"/>
          </p:cNvPicPr>
          <p:nvPr/>
        </p:nvPicPr>
        <p:blipFill rotWithShape="1">
          <a:blip r:embed="rId6"/>
          <a:srcRect l="3349" t="4018" r="1967" b="3752"/>
          <a:stretch/>
        </p:blipFill>
        <p:spPr>
          <a:xfrm>
            <a:off x="6894741" y="2453335"/>
            <a:ext cx="1776912" cy="1766026"/>
          </a:xfrm>
          <a:prstGeom prst="rect">
            <a:avLst/>
          </a:prstGeom>
        </p:spPr>
      </p:pic>
      <p:sp>
        <p:nvSpPr>
          <p:cNvPr id="42" name="TextBox 41">
            <a:extLst>
              <a:ext uri="{FF2B5EF4-FFF2-40B4-BE49-F238E27FC236}">
                <a16:creationId xmlns:a16="http://schemas.microsoft.com/office/drawing/2014/main" id="{FDCCDF84-DABD-C6B8-EA38-337161EDE822}"/>
              </a:ext>
            </a:extLst>
          </p:cNvPr>
          <p:cNvSpPr txBox="1"/>
          <p:nvPr/>
        </p:nvSpPr>
        <p:spPr>
          <a:xfrm>
            <a:off x="447131" y="4316967"/>
            <a:ext cx="1690913" cy="369332"/>
          </a:xfrm>
          <a:prstGeom prst="rect">
            <a:avLst/>
          </a:prstGeom>
          <a:noFill/>
        </p:spPr>
        <p:txBody>
          <a:bodyPr wrap="square" rtlCol="0">
            <a:spAutoFit/>
          </a:bodyPr>
          <a:lstStyle/>
          <a:p>
            <a:pPr algn="ctr"/>
            <a:r>
              <a:rPr lang="en-US"/>
              <a:t>Cyan Share</a:t>
            </a:r>
          </a:p>
        </p:txBody>
      </p:sp>
      <p:sp>
        <p:nvSpPr>
          <p:cNvPr id="44" name="TextBox 43">
            <a:extLst>
              <a:ext uri="{FF2B5EF4-FFF2-40B4-BE49-F238E27FC236}">
                <a16:creationId xmlns:a16="http://schemas.microsoft.com/office/drawing/2014/main" id="{BBADB1B2-AF31-603B-7A5E-21F4A5A52621}"/>
              </a:ext>
            </a:extLst>
          </p:cNvPr>
          <p:cNvSpPr txBox="1"/>
          <p:nvPr/>
        </p:nvSpPr>
        <p:spPr>
          <a:xfrm>
            <a:off x="6894741" y="4313368"/>
            <a:ext cx="1690913" cy="369332"/>
          </a:xfrm>
          <a:prstGeom prst="rect">
            <a:avLst/>
          </a:prstGeom>
          <a:noFill/>
        </p:spPr>
        <p:txBody>
          <a:bodyPr wrap="square" rtlCol="0">
            <a:spAutoFit/>
          </a:bodyPr>
          <a:lstStyle/>
          <a:p>
            <a:pPr algn="ctr"/>
            <a:r>
              <a:rPr lang="en-US"/>
              <a:t>Black Share</a:t>
            </a:r>
          </a:p>
        </p:txBody>
      </p:sp>
      <p:sp>
        <p:nvSpPr>
          <p:cNvPr id="45" name="TextBox 44">
            <a:extLst>
              <a:ext uri="{FF2B5EF4-FFF2-40B4-BE49-F238E27FC236}">
                <a16:creationId xmlns:a16="http://schemas.microsoft.com/office/drawing/2014/main" id="{4E01AD59-B303-AAA7-E7A3-F9362A960D60}"/>
              </a:ext>
            </a:extLst>
          </p:cNvPr>
          <p:cNvSpPr txBox="1"/>
          <p:nvPr/>
        </p:nvSpPr>
        <p:spPr>
          <a:xfrm>
            <a:off x="4798418" y="4313368"/>
            <a:ext cx="1690913" cy="369332"/>
          </a:xfrm>
          <a:prstGeom prst="rect">
            <a:avLst/>
          </a:prstGeom>
          <a:noFill/>
        </p:spPr>
        <p:txBody>
          <a:bodyPr wrap="square" rtlCol="0">
            <a:spAutoFit/>
          </a:bodyPr>
          <a:lstStyle/>
          <a:p>
            <a:pPr algn="ctr"/>
            <a:r>
              <a:rPr lang="en-US"/>
              <a:t>Yellow Share</a:t>
            </a:r>
          </a:p>
        </p:txBody>
      </p:sp>
      <p:sp>
        <p:nvSpPr>
          <p:cNvPr id="46" name="TextBox 45">
            <a:extLst>
              <a:ext uri="{FF2B5EF4-FFF2-40B4-BE49-F238E27FC236}">
                <a16:creationId xmlns:a16="http://schemas.microsoft.com/office/drawing/2014/main" id="{FACBFB2E-B6CE-E776-9E10-8CB297F194AC}"/>
              </a:ext>
            </a:extLst>
          </p:cNvPr>
          <p:cNvSpPr txBox="1"/>
          <p:nvPr/>
        </p:nvSpPr>
        <p:spPr>
          <a:xfrm>
            <a:off x="2596334" y="4313368"/>
            <a:ext cx="1690913" cy="369332"/>
          </a:xfrm>
          <a:prstGeom prst="rect">
            <a:avLst/>
          </a:prstGeom>
          <a:noFill/>
        </p:spPr>
        <p:txBody>
          <a:bodyPr wrap="square" rtlCol="0">
            <a:spAutoFit/>
          </a:bodyPr>
          <a:lstStyle/>
          <a:p>
            <a:pPr algn="ctr"/>
            <a:r>
              <a:rPr lang="en-US"/>
              <a:t>Magenta Share</a:t>
            </a:r>
          </a:p>
        </p:txBody>
      </p:sp>
      <p:sp>
        <p:nvSpPr>
          <p:cNvPr id="3" name="TextBox 2">
            <a:extLst>
              <a:ext uri="{FF2B5EF4-FFF2-40B4-BE49-F238E27FC236}">
                <a16:creationId xmlns:a16="http://schemas.microsoft.com/office/drawing/2014/main" id="{5634E97A-BABB-FB2D-D4B5-EDCFBEE753AC}"/>
              </a:ext>
            </a:extLst>
          </p:cNvPr>
          <p:cNvSpPr txBox="1"/>
          <p:nvPr/>
        </p:nvSpPr>
        <p:spPr>
          <a:xfrm>
            <a:off x="484057" y="1271588"/>
            <a:ext cx="8101597" cy="646331"/>
          </a:xfrm>
          <a:prstGeom prst="rect">
            <a:avLst/>
          </a:prstGeom>
          <a:noFill/>
        </p:spPr>
        <p:txBody>
          <a:bodyPr wrap="square" rtlCol="0">
            <a:spAutoFit/>
          </a:bodyPr>
          <a:lstStyle/>
          <a:p>
            <a:r>
              <a:rPr lang="en-US"/>
              <a:t>Decompose image into CMY (</a:t>
            </a:r>
            <a:r>
              <a:rPr lang="en-US" err="1"/>
              <a:t>i.e</a:t>
            </a:r>
            <a:r>
              <a:rPr lang="en-US"/>
              <a:t> each pixel looks something like (1, 0, 1))</a:t>
            </a:r>
            <a:r>
              <a:rPr lang="en-US">
                <a:sym typeface="Wingdings" panose="05000000000000000000" pitchFamily="2" charset="2"/>
              </a:rPr>
              <a:t> pixel-by-pixel encryption into the 4 shares with pixel expansion</a:t>
            </a:r>
            <a:endParaRPr lang="en-US"/>
          </a:p>
        </p:txBody>
      </p:sp>
      <p:sp>
        <p:nvSpPr>
          <p:cNvPr id="4" name="TextBox 3">
            <a:extLst>
              <a:ext uri="{FF2B5EF4-FFF2-40B4-BE49-F238E27FC236}">
                <a16:creationId xmlns:a16="http://schemas.microsoft.com/office/drawing/2014/main" id="{F065A98C-DF7F-D9CD-361D-A5580C164DB6}"/>
              </a:ext>
            </a:extLst>
          </p:cNvPr>
          <p:cNvSpPr txBox="1"/>
          <p:nvPr/>
        </p:nvSpPr>
        <p:spPr>
          <a:xfrm>
            <a:off x="8585654" y="4682700"/>
            <a:ext cx="466906" cy="261610"/>
          </a:xfrm>
          <a:prstGeom prst="rect">
            <a:avLst/>
          </a:prstGeom>
          <a:noFill/>
        </p:spPr>
        <p:txBody>
          <a:bodyPr wrap="square" rtlCol="0">
            <a:spAutoFit/>
          </a:bodyPr>
          <a:lstStyle/>
          <a:p>
            <a:r>
              <a:rPr lang="en-US" sz="1100"/>
              <a:t>[4]</a:t>
            </a:r>
          </a:p>
        </p:txBody>
      </p:sp>
    </p:spTree>
    <p:extLst>
      <p:ext uri="{BB962C8B-B14F-4D97-AF65-F5344CB8AC3E}">
        <p14:creationId xmlns:p14="http://schemas.microsoft.com/office/powerpoint/2010/main" val="276686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5980-A13D-C650-790F-516CCF1A109A}"/>
              </a:ext>
            </a:extLst>
          </p:cNvPr>
          <p:cNvSpPr>
            <a:spLocks noGrp="1"/>
          </p:cNvSpPr>
          <p:nvPr>
            <p:ph type="title"/>
          </p:nvPr>
        </p:nvSpPr>
        <p:spPr/>
        <p:txBody>
          <a:bodyPr/>
          <a:lstStyle/>
          <a:p>
            <a:r>
              <a:rPr lang="en-US"/>
              <a:t>Creating the black Share</a:t>
            </a:r>
          </a:p>
        </p:txBody>
      </p:sp>
      <p:grpSp>
        <p:nvGrpSpPr>
          <p:cNvPr id="4" name="Group 3">
            <a:extLst>
              <a:ext uri="{FF2B5EF4-FFF2-40B4-BE49-F238E27FC236}">
                <a16:creationId xmlns:a16="http://schemas.microsoft.com/office/drawing/2014/main" id="{27F83C1A-8188-7E00-794F-547BD4E66605}"/>
              </a:ext>
            </a:extLst>
          </p:cNvPr>
          <p:cNvGrpSpPr/>
          <p:nvPr/>
        </p:nvGrpSpPr>
        <p:grpSpPr>
          <a:xfrm>
            <a:off x="2579705" y="1883170"/>
            <a:ext cx="1145379" cy="1057276"/>
            <a:chOff x="3834465" y="2141456"/>
            <a:chExt cx="1145379" cy="1057276"/>
          </a:xfrm>
        </p:grpSpPr>
        <p:sp>
          <p:nvSpPr>
            <p:cNvPr id="5" name="Rectangle 4">
              <a:extLst>
                <a:ext uri="{FF2B5EF4-FFF2-40B4-BE49-F238E27FC236}">
                  <a16:creationId xmlns:a16="http://schemas.microsoft.com/office/drawing/2014/main" id="{3CB92D4E-A063-5ACA-8FBD-B54B685E933D}"/>
                </a:ext>
              </a:extLst>
            </p:cNvPr>
            <p:cNvSpPr/>
            <p:nvPr/>
          </p:nvSpPr>
          <p:spPr>
            <a:xfrm>
              <a:off x="3834465"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ED39DE-2D4B-7F58-76D4-51C98E9E0D14}"/>
                </a:ext>
              </a:extLst>
            </p:cNvPr>
            <p:cNvSpPr/>
            <p:nvPr/>
          </p:nvSpPr>
          <p:spPr>
            <a:xfrm>
              <a:off x="4403583" y="214145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075A66-CEBB-1A85-8FB2-1AF8DCA294E7}"/>
                </a:ext>
              </a:extLst>
            </p:cNvPr>
            <p:cNvSpPr/>
            <p:nvPr/>
          </p:nvSpPr>
          <p:spPr>
            <a:xfrm>
              <a:off x="3834465"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3CA508D-8A2C-53FB-2153-F19E833605E8}"/>
                </a:ext>
              </a:extLst>
            </p:cNvPr>
            <p:cNvSpPr/>
            <p:nvPr/>
          </p:nvSpPr>
          <p:spPr>
            <a:xfrm>
              <a:off x="4408344"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66CD5498-F6D5-BEAC-3AFF-2E79A536FE51}"/>
              </a:ext>
            </a:extLst>
          </p:cNvPr>
          <p:cNvGrpSpPr/>
          <p:nvPr/>
        </p:nvGrpSpPr>
        <p:grpSpPr>
          <a:xfrm>
            <a:off x="3910822" y="1883170"/>
            <a:ext cx="1140618" cy="1057276"/>
            <a:chOff x="5165582" y="2141456"/>
            <a:chExt cx="1140618" cy="1057276"/>
          </a:xfrm>
        </p:grpSpPr>
        <p:sp>
          <p:nvSpPr>
            <p:cNvPr id="10" name="Rectangle 9">
              <a:extLst>
                <a:ext uri="{FF2B5EF4-FFF2-40B4-BE49-F238E27FC236}">
                  <a16:creationId xmlns:a16="http://schemas.microsoft.com/office/drawing/2014/main" id="{2EA41D68-49DB-A2F7-ADCA-228135E2AA31}"/>
                </a:ext>
              </a:extLst>
            </p:cNvPr>
            <p:cNvSpPr/>
            <p:nvPr/>
          </p:nvSpPr>
          <p:spPr>
            <a:xfrm>
              <a:off x="5165582"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959E99-DCD2-19A8-11A0-E7E62A6E93A2}"/>
                </a:ext>
              </a:extLst>
            </p:cNvPr>
            <p:cNvSpPr/>
            <p:nvPr/>
          </p:nvSpPr>
          <p:spPr>
            <a:xfrm>
              <a:off x="5734700"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D4EAAF-F701-6F44-EE14-9D62EAAC839D}"/>
                </a:ext>
              </a:extLst>
            </p:cNvPr>
            <p:cNvSpPr/>
            <p:nvPr/>
          </p:nvSpPr>
          <p:spPr>
            <a:xfrm>
              <a:off x="5165582"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A33093-8280-33A8-0621-CC25CF2625C7}"/>
                </a:ext>
              </a:extLst>
            </p:cNvPr>
            <p:cNvSpPr/>
            <p:nvPr/>
          </p:nvSpPr>
          <p:spPr>
            <a:xfrm>
              <a:off x="5733365"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EA473974-69ED-FB4B-66CE-FCA8FB8FF70E}"/>
              </a:ext>
            </a:extLst>
          </p:cNvPr>
          <p:cNvGrpSpPr/>
          <p:nvPr/>
        </p:nvGrpSpPr>
        <p:grpSpPr>
          <a:xfrm>
            <a:off x="3908296" y="3126183"/>
            <a:ext cx="1140618" cy="1057276"/>
            <a:chOff x="6489806" y="2141456"/>
            <a:chExt cx="1140618" cy="1057276"/>
          </a:xfrm>
        </p:grpSpPr>
        <p:sp>
          <p:nvSpPr>
            <p:cNvPr id="15" name="Rectangle 14">
              <a:extLst>
                <a:ext uri="{FF2B5EF4-FFF2-40B4-BE49-F238E27FC236}">
                  <a16:creationId xmlns:a16="http://schemas.microsoft.com/office/drawing/2014/main" id="{CD545D02-AD5D-CBCF-3BA2-7A7BF8D51A81}"/>
                </a:ext>
              </a:extLst>
            </p:cNvPr>
            <p:cNvSpPr/>
            <p:nvPr/>
          </p:nvSpPr>
          <p:spPr>
            <a:xfrm>
              <a:off x="6496949" y="214145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2EAF12-7E69-CFDB-A136-9B575ED97954}"/>
                </a:ext>
              </a:extLst>
            </p:cNvPr>
            <p:cNvSpPr/>
            <p:nvPr/>
          </p:nvSpPr>
          <p:spPr>
            <a:xfrm>
              <a:off x="7066067" y="2141456"/>
              <a:ext cx="557214"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848280B-6617-4BFD-E1D2-30EDFCAB6C8A}"/>
                </a:ext>
              </a:extLst>
            </p:cNvPr>
            <p:cNvSpPr/>
            <p:nvPr/>
          </p:nvSpPr>
          <p:spPr>
            <a:xfrm>
              <a:off x="6489806"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0F1BE0F-9835-498B-A50C-DA525BED95A4}"/>
                </a:ext>
              </a:extLst>
            </p:cNvPr>
            <p:cNvSpPr/>
            <p:nvPr/>
          </p:nvSpPr>
          <p:spPr>
            <a:xfrm>
              <a:off x="7058924"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97DE7AD-BF2F-6968-28AA-EF41A3FA3A44}"/>
              </a:ext>
            </a:extLst>
          </p:cNvPr>
          <p:cNvGrpSpPr/>
          <p:nvPr/>
        </p:nvGrpSpPr>
        <p:grpSpPr>
          <a:xfrm>
            <a:off x="2582328" y="3126183"/>
            <a:ext cx="1145379" cy="1057276"/>
            <a:chOff x="3837088" y="3384469"/>
            <a:chExt cx="1145379" cy="1057276"/>
          </a:xfrm>
        </p:grpSpPr>
        <p:sp>
          <p:nvSpPr>
            <p:cNvPr id="20" name="Rectangle 19">
              <a:extLst>
                <a:ext uri="{FF2B5EF4-FFF2-40B4-BE49-F238E27FC236}">
                  <a16:creationId xmlns:a16="http://schemas.microsoft.com/office/drawing/2014/main" id="{CE971BF9-7BC2-2431-C849-093E3EF478FD}"/>
                </a:ext>
              </a:extLst>
            </p:cNvPr>
            <p:cNvSpPr/>
            <p:nvPr/>
          </p:nvSpPr>
          <p:spPr>
            <a:xfrm>
              <a:off x="3837088" y="338446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0F48EDC-EC3F-EA10-80E2-206E6746003A}"/>
                </a:ext>
              </a:extLst>
            </p:cNvPr>
            <p:cNvSpPr/>
            <p:nvPr/>
          </p:nvSpPr>
          <p:spPr>
            <a:xfrm>
              <a:off x="4406206" y="338446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1619E0-2442-734B-3175-D1F7CE0D144F}"/>
                </a:ext>
              </a:extLst>
            </p:cNvPr>
            <p:cNvSpPr/>
            <p:nvPr/>
          </p:nvSpPr>
          <p:spPr>
            <a:xfrm>
              <a:off x="3837088" y="391310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2F6584B-C013-69E8-D359-AD41B916EB2D}"/>
                </a:ext>
              </a:extLst>
            </p:cNvPr>
            <p:cNvSpPr/>
            <p:nvPr/>
          </p:nvSpPr>
          <p:spPr>
            <a:xfrm>
              <a:off x="4410967" y="3913107"/>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3FA71DA1-1B4D-F134-502E-56CC08329971}"/>
              </a:ext>
            </a:extLst>
          </p:cNvPr>
          <p:cNvGrpSpPr/>
          <p:nvPr/>
        </p:nvGrpSpPr>
        <p:grpSpPr>
          <a:xfrm>
            <a:off x="5239805" y="1882860"/>
            <a:ext cx="1146714" cy="1057276"/>
            <a:chOff x="5162249" y="3369201"/>
            <a:chExt cx="1146714" cy="1057276"/>
          </a:xfrm>
        </p:grpSpPr>
        <p:sp>
          <p:nvSpPr>
            <p:cNvPr id="25" name="Rectangle 24">
              <a:extLst>
                <a:ext uri="{FF2B5EF4-FFF2-40B4-BE49-F238E27FC236}">
                  <a16:creationId xmlns:a16="http://schemas.microsoft.com/office/drawing/2014/main" id="{B021B999-84E0-678A-C950-0005AD88370F}"/>
                </a:ext>
              </a:extLst>
            </p:cNvPr>
            <p:cNvSpPr/>
            <p:nvPr/>
          </p:nvSpPr>
          <p:spPr>
            <a:xfrm>
              <a:off x="5162249" y="3369201"/>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6DF55E-0920-8A53-82E1-9CA239CDE176}"/>
                </a:ext>
              </a:extLst>
            </p:cNvPr>
            <p:cNvSpPr/>
            <p:nvPr/>
          </p:nvSpPr>
          <p:spPr>
            <a:xfrm>
              <a:off x="5737463" y="3369201"/>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DCE1D9-5D23-34C4-FF4F-92FEE0C5551D}"/>
                </a:ext>
              </a:extLst>
            </p:cNvPr>
            <p:cNvSpPr/>
            <p:nvPr/>
          </p:nvSpPr>
          <p:spPr>
            <a:xfrm>
              <a:off x="5162249" y="389783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68621C-E817-C886-4A05-05010AB96089}"/>
                </a:ext>
              </a:extLst>
            </p:cNvPr>
            <p:cNvSpPr/>
            <p:nvPr/>
          </p:nvSpPr>
          <p:spPr>
            <a:xfrm>
              <a:off x="5736128" y="389783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4CAE0740-0615-6E35-853A-67EE18E37880}"/>
              </a:ext>
            </a:extLst>
          </p:cNvPr>
          <p:cNvGrpSpPr/>
          <p:nvPr/>
        </p:nvGrpSpPr>
        <p:grpSpPr>
          <a:xfrm>
            <a:off x="5239805" y="3085330"/>
            <a:ext cx="1140618" cy="1057276"/>
            <a:chOff x="6494565" y="3343616"/>
            <a:chExt cx="1140618" cy="1057276"/>
          </a:xfrm>
        </p:grpSpPr>
        <p:sp>
          <p:nvSpPr>
            <p:cNvPr id="30" name="Rectangle 29">
              <a:extLst>
                <a:ext uri="{FF2B5EF4-FFF2-40B4-BE49-F238E27FC236}">
                  <a16:creationId xmlns:a16="http://schemas.microsoft.com/office/drawing/2014/main" id="{56B8E5F2-DC8F-B200-BBE5-3FC73E0E5C82}"/>
                </a:ext>
              </a:extLst>
            </p:cNvPr>
            <p:cNvSpPr/>
            <p:nvPr/>
          </p:nvSpPr>
          <p:spPr>
            <a:xfrm>
              <a:off x="6494565" y="33436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B75F307-DD6A-0973-E14B-03935BD63EE8}"/>
                </a:ext>
              </a:extLst>
            </p:cNvPr>
            <p:cNvSpPr/>
            <p:nvPr/>
          </p:nvSpPr>
          <p:spPr>
            <a:xfrm>
              <a:off x="7063683" y="334361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FC9D91-CE81-4544-4294-696670F235E9}"/>
                </a:ext>
              </a:extLst>
            </p:cNvPr>
            <p:cNvSpPr/>
            <p:nvPr/>
          </p:nvSpPr>
          <p:spPr>
            <a:xfrm>
              <a:off x="6494658" y="387225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560ABEE-700B-8A77-E31F-49291D09559A}"/>
                </a:ext>
              </a:extLst>
            </p:cNvPr>
            <p:cNvSpPr/>
            <p:nvPr/>
          </p:nvSpPr>
          <p:spPr>
            <a:xfrm>
              <a:off x="7063683" y="387225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FD414E0A-B479-3E78-E161-0F973C2D26C9}"/>
              </a:ext>
            </a:extLst>
          </p:cNvPr>
          <p:cNvSpPr txBox="1"/>
          <p:nvPr/>
        </p:nvSpPr>
        <p:spPr>
          <a:xfrm>
            <a:off x="160020" y="1882860"/>
            <a:ext cx="1656106" cy="923330"/>
          </a:xfrm>
          <a:prstGeom prst="rect">
            <a:avLst/>
          </a:prstGeom>
          <a:noFill/>
        </p:spPr>
        <p:txBody>
          <a:bodyPr wrap="square" rtlCol="0">
            <a:spAutoFit/>
          </a:bodyPr>
          <a:lstStyle/>
          <a:p>
            <a:r>
              <a:rPr lang="en-US"/>
              <a:t>Step 1: Select one of these for each pixel:</a:t>
            </a:r>
          </a:p>
        </p:txBody>
      </p:sp>
    </p:spTree>
    <p:extLst>
      <p:ext uri="{BB962C8B-B14F-4D97-AF65-F5344CB8AC3E}">
        <p14:creationId xmlns:p14="http://schemas.microsoft.com/office/powerpoint/2010/main" val="128625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A798-D8FE-C072-FA71-E98B70403AC0}"/>
              </a:ext>
            </a:extLst>
          </p:cNvPr>
          <p:cNvSpPr>
            <a:spLocks noGrp="1"/>
          </p:cNvSpPr>
          <p:nvPr>
            <p:ph type="title"/>
          </p:nvPr>
        </p:nvSpPr>
        <p:spPr/>
        <p:txBody>
          <a:bodyPr/>
          <a:lstStyle/>
          <a:p>
            <a:r>
              <a:rPr lang="en-US"/>
              <a:t>Arrangement of Color Shares</a:t>
            </a:r>
          </a:p>
        </p:txBody>
      </p:sp>
      <p:sp>
        <p:nvSpPr>
          <p:cNvPr id="3" name="Content Placeholder 2">
            <a:extLst>
              <a:ext uri="{FF2B5EF4-FFF2-40B4-BE49-F238E27FC236}">
                <a16:creationId xmlns:a16="http://schemas.microsoft.com/office/drawing/2014/main" id="{BBC3C542-FD6C-2B38-F1AD-08F5A19B195B}"/>
              </a:ext>
            </a:extLst>
          </p:cNvPr>
          <p:cNvSpPr>
            <a:spLocks noGrp="1"/>
          </p:cNvSpPr>
          <p:nvPr>
            <p:ph idx="1"/>
          </p:nvPr>
        </p:nvSpPr>
        <p:spPr/>
        <p:txBody>
          <a:bodyPr anchor="t"/>
          <a:lstStyle/>
          <a:p>
            <a:r>
              <a:rPr lang="en-US"/>
              <a:t>Depends on the black share</a:t>
            </a:r>
          </a:p>
          <a:p>
            <a:r>
              <a:rPr lang="en-US"/>
              <a:t>CMY fills white space depending on if it needs to be shown</a:t>
            </a:r>
          </a:p>
          <a:p>
            <a:endParaRPr lang="en-US"/>
          </a:p>
          <a:p>
            <a:endParaRPr lang="en-US"/>
          </a:p>
          <a:p>
            <a:pPr marL="0" indent="0">
              <a:buNone/>
            </a:pPr>
            <a:endParaRPr lang="en-US"/>
          </a:p>
          <a:p>
            <a:endParaRPr lang="en-US"/>
          </a:p>
        </p:txBody>
      </p:sp>
      <p:sp>
        <p:nvSpPr>
          <p:cNvPr id="10" name="Rectangle 9">
            <a:extLst>
              <a:ext uri="{FF2B5EF4-FFF2-40B4-BE49-F238E27FC236}">
                <a16:creationId xmlns:a16="http://schemas.microsoft.com/office/drawing/2014/main" id="{5CA4049E-939F-471B-E93A-11927EDE0C4B}"/>
              </a:ext>
            </a:extLst>
          </p:cNvPr>
          <p:cNvSpPr/>
          <p:nvPr/>
        </p:nvSpPr>
        <p:spPr>
          <a:xfrm>
            <a:off x="666850" y="284289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364372-B785-3CB8-91B4-B03653CEBE2D}"/>
              </a:ext>
            </a:extLst>
          </p:cNvPr>
          <p:cNvSpPr/>
          <p:nvPr/>
        </p:nvSpPr>
        <p:spPr>
          <a:xfrm>
            <a:off x="1235968" y="284289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29218-4509-A49F-0E18-CD753FC79566}"/>
              </a:ext>
            </a:extLst>
          </p:cNvPr>
          <p:cNvSpPr/>
          <p:nvPr/>
        </p:nvSpPr>
        <p:spPr>
          <a:xfrm>
            <a:off x="666850" y="337153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4277D8-F733-2AC9-3800-527E2D1DFEB0}"/>
              </a:ext>
            </a:extLst>
          </p:cNvPr>
          <p:cNvSpPr/>
          <p:nvPr/>
        </p:nvSpPr>
        <p:spPr>
          <a:xfrm>
            <a:off x="1240729" y="337153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64113B-9FDA-C63D-F88A-75F59F777BED}"/>
              </a:ext>
            </a:extLst>
          </p:cNvPr>
          <p:cNvSpPr/>
          <p:nvPr/>
        </p:nvSpPr>
        <p:spPr>
          <a:xfrm>
            <a:off x="2446694" y="284289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9F7EEA-1E9E-BD8A-F0ED-5C8CE643366B}"/>
              </a:ext>
            </a:extLst>
          </p:cNvPr>
          <p:cNvSpPr/>
          <p:nvPr/>
        </p:nvSpPr>
        <p:spPr>
          <a:xfrm>
            <a:off x="3015812" y="2842896"/>
            <a:ext cx="571500" cy="528638"/>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EA598EF-1653-B9B0-B95D-40CC26F47FFF}"/>
              </a:ext>
            </a:extLst>
          </p:cNvPr>
          <p:cNvSpPr/>
          <p:nvPr/>
        </p:nvSpPr>
        <p:spPr>
          <a:xfrm>
            <a:off x="2446694" y="3371534"/>
            <a:ext cx="571500" cy="528638"/>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F12D4C-1CDE-377B-C615-9F000499966C}"/>
              </a:ext>
            </a:extLst>
          </p:cNvPr>
          <p:cNvSpPr/>
          <p:nvPr/>
        </p:nvSpPr>
        <p:spPr>
          <a:xfrm>
            <a:off x="3020573" y="337153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798456-F9F7-F032-8990-B603ACE6B24A}"/>
              </a:ext>
            </a:extLst>
          </p:cNvPr>
          <p:cNvSpPr/>
          <p:nvPr/>
        </p:nvSpPr>
        <p:spPr>
          <a:xfrm>
            <a:off x="4415417" y="284289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04DE96-8DBE-C00D-DC26-555F7EDDAA77}"/>
              </a:ext>
            </a:extLst>
          </p:cNvPr>
          <p:cNvSpPr/>
          <p:nvPr/>
        </p:nvSpPr>
        <p:spPr>
          <a:xfrm>
            <a:off x="4983085" y="337153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39F106-1AE0-8E0B-61A4-574FBCC94025}"/>
              </a:ext>
            </a:extLst>
          </p:cNvPr>
          <p:cNvSpPr/>
          <p:nvPr/>
        </p:nvSpPr>
        <p:spPr>
          <a:xfrm>
            <a:off x="6415613" y="284289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49AE2D-F817-23F1-E849-C762FB074083}"/>
              </a:ext>
            </a:extLst>
          </p:cNvPr>
          <p:cNvSpPr/>
          <p:nvPr/>
        </p:nvSpPr>
        <p:spPr>
          <a:xfrm>
            <a:off x="6989492" y="337153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7289368-0864-3D72-9FE9-2C9E67CA8A7B}"/>
              </a:ext>
            </a:extLst>
          </p:cNvPr>
          <p:cNvSpPr/>
          <p:nvPr/>
        </p:nvSpPr>
        <p:spPr>
          <a:xfrm>
            <a:off x="6989492" y="2842896"/>
            <a:ext cx="571500" cy="528638"/>
          </a:xfrm>
          <a:prstGeom prst="rect">
            <a:avLst/>
          </a:prstGeom>
          <a:solidFill>
            <a:srgbClr val="ECEE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B1EE42-FB3D-03DC-FB21-61934B75078E}"/>
              </a:ext>
            </a:extLst>
          </p:cNvPr>
          <p:cNvSpPr/>
          <p:nvPr/>
        </p:nvSpPr>
        <p:spPr>
          <a:xfrm>
            <a:off x="6420892" y="3371534"/>
            <a:ext cx="571500" cy="528638"/>
          </a:xfrm>
          <a:prstGeom prst="rect">
            <a:avLst/>
          </a:prstGeom>
          <a:solidFill>
            <a:srgbClr val="ECEE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C5C9C6-2A67-145D-A164-FFA04AEBE147}"/>
              </a:ext>
            </a:extLst>
          </p:cNvPr>
          <p:cNvSpPr/>
          <p:nvPr/>
        </p:nvSpPr>
        <p:spPr>
          <a:xfrm>
            <a:off x="4984535" y="2842896"/>
            <a:ext cx="571500" cy="528638"/>
          </a:xfrm>
          <a:prstGeom prst="rect">
            <a:avLst/>
          </a:prstGeom>
          <a:solidFill>
            <a:srgbClr val="E39F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A69DD02-080B-44CA-0F73-D3BA566A98C4}"/>
              </a:ext>
            </a:extLst>
          </p:cNvPr>
          <p:cNvSpPr/>
          <p:nvPr/>
        </p:nvSpPr>
        <p:spPr>
          <a:xfrm>
            <a:off x="4415417" y="3371534"/>
            <a:ext cx="571500" cy="528638"/>
          </a:xfrm>
          <a:prstGeom prst="rect">
            <a:avLst/>
          </a:prstGeom>
          <a:solidFill>
            <a:srgbClr val="E39F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9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95FA-D46C-02C2-6965-A48733AD960A}"/>
              </a:ext>
            </a:extLst>
          </p:cNvPr>
          <p:cNvSpPr>
            <a:spLocks noGrp="1"/>
          </p:cNvSpPr>
          <p:nvPr>
            <p:ph type="title"/>
          </p:nvPr>
        </p:nvSpPr>
        <p:spPr/>
        <p:txBody>
          <a:bodyPr/>
          <a:lstStyle/>
          <a:p>
            <a:r>
              <a:rPr lang="en-US"/>
              <a:t>Colors that can be Created</a:t>
            </a:r>
          </a:p>
        </p:txBody>
      </p:sp>
      <p:pic>
        <p:nvPicPr>
          <p:cNvPr id="1026" name="Picture 2">
            <a:extLst>
              <a:ext uri="{FF2B5EF4-FFF2-40B4-BE49-F238E27FC236}">
                <a16:creationId xmlns:a16="http://schemas.microsoft.com/office/drawing/2014/main" id="{1424DA8C-C359-D7B0-C673-B644E61B05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6120" y="1549401"/>
            <a:ext cx="7075029" cy="31483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C66854-1B29-4718-D320-BD0453952455}"/>
              </a:ext>
            </a:extLst>
          </p:cNvPr>
          <p:cNvSpPr txBox="1"/>
          <p:nvPr/>
        </p:nvSpPr>
        <p:spPr>
          <a:xfrm>
            <a:off x="8585654" y="4682700"/>
            <a:ext cx="466906" cy="261610"/>
          </a:xfrm>
          <a:prstGeom prst="rect">
            <a:avLst/>
          </a:prstGeom>
          <a:noFill/>
        </p:spPr>
        <p:txBody>
          <a:bodyPr wrap="square" rtlCol="0">
            <a:spAutoFit/>
          </a:bodyPr>
          <a:lstStyle/>
          <a:p>
            <a:r>
              <a:rPr lang="en-US" sz="1100"/>
              <a:t>[4]</a:t>
            </a:r>
          </a:p>
        </p:txBody>
      </p:sp>
    </p:spTree>
    <p:extLst>
      <p:ext uri="{BB962C8B-B14F-4D97-AF65-F5344CB8AC3E}">
        <p14:creationId xmlns:p14="http://schemas.microsoft.com/office/powerpoint/2010/main" val="354506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104F-E5C1-C0EF-0911-4D70F54AAD71}"/>
              </a:ext>
            </a:extLst>
          </p:cNvPr>
          <p:cNvSpPr>
            <a:spLocks noGrp="1"/>
          </p:cNvSpPr>
          <p:nvPr>
            <p:ph type="title"/>
          </p:nvPr>
        </p:nvSpPr>
        <p:spPr/>
        <p:txBody>
          <a:bodyPr/>
          <a:lstStyle/>
          <a:p>
            <a:r>
              <a:rPr lang="en-US"/>
              <a:t>Red Pixel Example</a:t>
            </a:r>
          </a:p>
        </p:txBody>
      </p:sp>
      <p:grpSp>
        <p:nvGrpSpPr>
          <p:cNvPr id="4" name="Group 3">
            <a:extLst>
              <a:ext uri="{FF2B5EF4-FFF2-40B4-BE49-F238E27FC236}">
                <a16:creationId xmlns:a16="http://schemas.microsoft.com/office/drawing/2014/main" id="{D89AA560-CBCA-4E7A-D5D9-9A1D96384066}"/>
              </a:ext>
            </a:extLst>
          </p:cNvPr>
          <p:cNvGrpSpPr/>
          <p:nvPr/>
        </p:nvGrpSpPr>
        <p:grpSpPr>
          <a:xfrm>
            <a:off x="224820" y="2646339"/>
            <a:ext cx="807027" cy="814028"/>
            <a:chOff x="3837088" y="3384469"/>
            <a:chExt cx="1140618" cy="1057276"/>
          </a:xfrm>
          <a:solidFill>
            <a:schemeClr val="accent6">
              <a:lumMod val="50000"/>
            </a:schemeClr>
          </a:solidFill>
        </p:grpSpPr>
        <p:sp>
          <p:nvSpPr>
            <p:cNvPr id="5" name="Rectangle 4">
              <a:extLst>
                <a:ext uri="{FF2B5EF4-FFF2-40B4-BE49-F238E27FC236}">
                  <a16:creationId xmlns:a16="http://schemas.microsoft.com/office/drawing/2014/main" id="{990DE59B-6F70-C388-D0DD-7EF43AB9D0DA}"/>
                </a:ext>
              </a:extLst>
            </p:cNvPr>
            <p:cNvSpPr/>
            <p:nvPr/>
          </p:nvSpPr>
          <p:spPr>
            <a:xfrm>
              <a:off x="3837088" y="3384469"/>
              <a:ext cx="571500" cy="5286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1C2D0B8-FEAF-BA98-8D7B-D9BB52983CE4}"/>
                </a:ext>
              </a:extLst>
            </p:cNvPr>
            <p:cNvSpPr/>
            <p:nvPr/>
          </p:nvSpPr>
          <p:spPr>
            <a:xfrm>
              <a:off x="4406206" y="3384469"/>
              <a:ext cx="571500" cy="5286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89DB14-0D95-EAA4-BC8C-3533ED3871B2}"/>
                </a:ext>
              </a:extLst>
            </p:cNvPr>
            <p:cNvSpPr/>
            <p:nvPr/>
          </p:nvSpPr>
          <p:spPr>
            <a:xfrm>
              <a:off x="3837088" y="3913107"/>
              <a:ext cx="571500" cy="5286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B583391-AC2A-9E84-76D6-860ABCA00F68}"/>
                </a:ext>
              </a:extLst>
            </p:cNvPr>
            <p:cNvSpPr/>
            <p:nvPr/>
          </p:nvSpPr>
          <p:spPr>
            <a:xfrm>
              <a:off x="4400807" y="3913107"/>
              <a:ext cx="571500" cy="5286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F26DFD9-C2F9-DEE1-9667-004DD659C929}"/>
              </a:ext>
            </a:extLst>
          </p:cNvPr>
          <p:cNvSpPr txBox="1"/>
          <p:nvPr/>
        </p:nvSpPr>
        <p:spPr>
          <a:xfrm>
            <a:off x="83860" y="3544212"/>
            <a:ext cx="944163" cy="646331"/>
          </a:xfrm>
          <a:prstGeom prst="rect">
            <a:avLst/>
          </a:prstGeom>
          <a:noFill/>
        </p:spPr>
        <p:txBody>
          <a:bodyPr wrap="square" rtlCol="0">
            <a:spAutoFit/>
          </a:bodyPr>
          <a:lstStyle/>
          <a:p>
            <a:pPr algn="ctr"/>
            <a:r>
              <a:rPr lang="en-US"/>
              <a:t>Red</a:t>
            </a:r>
          </a:p>
          <a:p>
            <a:pPr algn="ctr"/>
            <a:r>
              <a:rPr lang="en-US"/>
              <a:t>(0, 1, 1)</a:t>
            </a:r>
          </a:p>
        </p:txBody>
      </p:sp>
      <p:grpSp>
        <p:nvGrpSpPr>
          <p:cNvPr id="10" name="Group 9">
            <a:extLst>
              <a:ext uri="{FF2B5EF4-FFF2-40B4-BE49-F238E27FC236}">
                <a16:creationId xmlns:a16="http://schemas.microsoft.com/office/drawing/2014/main" id="{10D42F63-A479-E967-6316-4708794DA8F7}"/>
              </a:ext>
            </a:extLst>
          </p:cNvPr>
          <p:cNvGrpSpPr/>
          <p:nvPr/>
        </p:nvGrpSpPr>
        <p:grpSpPr>
          <a:xfrm>
            <a:off x="4582178" y="1377541"/>
            <a:ext cx="829057" cy="803054"/>
            <a:chOff x="6494565" y="3343616"/>
            <a:chExt cx="1140618" cy="1057276"/>
          </a:xfrm>
        </p:grpSpPr>
        <p:sp>
          <p:nvSpPr>
            <p:cNvPr id="11" name="Rectangle 10">
              <a:extLst>
                <a:ext uri="{FF2B5EF4-FFF2-40B4-BE49-F238E27FC236}">
                  <a16:creationId xmlns:a16="http://schemas.microsoft.com/office/drawing/2014/main" id="{CE745C68-0123-FD86-EEC0-F0FF6AA8877D}"/>
                </a:ext>
              </a:extLst>
            </p:cNvPr>
            <p:cNvSpPr/>
            <p:nvPr/>
          </p:nvSpPr>
          <p:spPr>
            <a:xfrm>
              <a:off x="6494565" y="33436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9022CA-3BEB-48D4-9D0B-20F3764248B7}"/>
                </a:ext>
              </a:extLst>
            </p:cNvPr>
            <p:cNvSpPr/>
            <p:nvPr/>
          </p:nvSpPr>
          <p:spPr>
            <a:xfrm>
              <a:off x="7063683" y="334361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DF44F-D5AB-0A44-6552-70926B927317}"/>
                </a:ext>
              </a:extLst>
            </p:cNvPr>
            <p:cNvSpPr/>
            <p:nvPr/>
          </p:nvSpPr>
          <p:spPr>
            <a:xfrm>
              <a:off x="6494658" y="387225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26458E-81F0-B244-576C-EAFEFB6AA9F5}"/>
                </a:ext>
              </a:extLst>
            </p:cNvPr>
            <p:cNvSpPr/>
            <p:nvPr/>
          </p:nvSpPr>
          <p:spPr>
            <a:xfrm>
              <a:off x="7063683" y="387225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DFE28230-BE25-1066-B2CD-2C4E80FF0F9C}"/>
              </a:ext>
            </a:extLst>
          </p:cNvPr>
          <p:cNvSpPr txBox="1"/>
          <p:nvPr/>
        </p:nvSpPr>
        <p:spPr>
          <a:xfrm>
            <a:off x="843280" y="1549401"/>
            <a:ext cx="3484880" cy="400110"/>
          </a:xfrm>
          <a:prstGeom prst="rect">
            <a:avLst/>
          </a:prstGeom>
          <a:noFill/>
        </p:spPr>
        <p:txBody>
          <a:bodyPr wrap="square" rtlCol="0">
            <a:spAutoFit/>
          </a:bodyPr>
          <a:lstStyle/>
          <a:p>
            <a:r>
              <a:rPr lang="en-US" sz="2000"/>
              <a:t>If black share subpixel group  is</a:t>
            </a:r>
          </a:p>
        </p:txBody>
      </p:sp>
      <p:cxnSp>
        <p:nvCxnSpPr>
          <p:cNvPr id="17" name="Straight Arrow Connector 16">
            <a:extLst>
              <a:ext uri="{FF2B5EF4-FFF2-40B4-BE49-F238E27FC236}">
                <a16:creationId xmlns:a16="http://schemas.microsoft.com/office/drawing/2014/main" id="{42B5BD5F-6BC9-C9F1-E15D-522D45677663}"/>
              </a:ext>
            </a:extLst>
          </p:cNvPr>
          <p:cNvCxnSpPr>
            <a:cxnSpLocks/>
          </p:cNvCxnSpPr>
          <p:nvPr/>
        </p:nvCxnSpPr>
        <p:spPr>
          <a:xfrm>
            <a:off x="1289449" y="2931726"/>
            <a:ext cx="44209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C01BD56-8D9A-6F81-0E37-D6271C6AD15A}"/>
              </a:ext>
            </a:extLst>
          </p:cNvPr>
          <p:cNvSpPr/>
          <p:nvPr/>
        </p:nvSpPr>
        <p:spPr>
          <a:xfrm>
            <a:off x="2045739" y="2646336"/>
            <a:ext cx="404356" cy="407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D5FCB2-B854-3659-B077-D46568AFB022}"/>
              </a:ext>
            </a:extLst>
          </p:cNvPr>
          <p:cNvSpPr/>
          <p:nvPr/>
        </p:nvSpPr>
        <p:spPr>
          <a:xfrm>
            <a:off x="2447879" y="2646336"/>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C0DAC00-BAC3-F226-9BFC-3D3814DEECE5}"/>
              </a:ext>
            </a:extLst>
          </p:cNvPr>
          <p:cNvSpPr/>
          <p:nvPr/>
        </p:nvSpPr>
        <p:spPr>
          <a:xfrm>
            <a:off x="2044145" y="3053350"/>
            <a:ext cx="404356" cy="407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0A51D27-8A1D-7CE8-6637-B19B39883F52}"/>
              </a:ext>
            </a:extLst>
          </p:cNvPr>
          <p:cNvSpPr/>
          <p:nvPr/>
        </p:nvSpPr>
        <p:spPr>
          <a:xfrm>
            <a:off x="2448355" y="3046206"/>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1D7F715-ACEB-C70D-EFA4-B3F9BAE6D24D}"/>
              </a:ext>
            </a:extLst>
          </p:cNvPr>
          <p:cNvSpPr/>
          <p:nvPr/>
        </p:nvSpPr>
        <p:spPr>
          <a:xfrm>
            <a:off x="3477368" y="2653480"/>
            <a:ext cx="399924" cy="40701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5E0D236-5B16-B525-30D4-59F59B1C5ACC}"/>
              </a:ext>
            </a:extLst>
          </p:cNvPr>
          <p:cNvSpPr/>
          <p:nvPr/>
        </p:nvSpPr>
        <p:spPr>
          <a:xfrm>
            <a:off x="3875076" y="2653480"/>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ED359FB-C692-0D87-443D-B865D197CAC1}"/>
              </a:ext>
            </a:extLst>
          </p:cNvPr>
          <p:cNvSpPr/>
          <p:nvPr/>
        </p:nvSpPr>
        <p:spPr>
          <a:xfrm>
            <a:off x="3477438" y="3048302"/>
            <a:ext cx="404356" cy="40701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D4B6784-CF71-6361-9528-43C74AC0E7BF}"/>
              </a:ext>
            </a:extLst>
          </p:cNvPr>
          <p:cNvSpPr/>
          <p:nvPr/>
        </p:nvSpPr>
        <p:spPr>
          <a:xfrm>
            <a:off x="3873647" y="3053350"/>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C05B2A8-CAA0-186E-2067-6DCF69BEB94D}"/>
              </a:ext>
            </a:extLst>
          </p:cNvPr>
          <p:cNvSpPr txBox="1"/>
          <p:nvPr/>
        </p:nvSpPr>
        <p:spPr>
          <a:xfrm>
            <a:off x="2959509" y="2861540"/>
            <a:ext cx="221456" cy="369332"/>
          </a:xfrm>
          <a:prstGeom prst="rect">
            <a:avLst/>
          </a:prstGeom>
          <a:noFill/>
        </p:spPr>
        <p:txBody>
          <a:bodyPr wrap="square" rtlCol="0">
            <a:spAutoFit/>
          </a:bodyPr>
          <a:lstStyle/>
          <a:p>
            <a:r>
              <a:rPr lang="en-US"/>
              <a:t>+</a:t>
            </a:r>
          </a:p>
        </p:txBody>
      </p:sp>
      <p:sp>
        <p:nvSpPr>
          <p:cNvPr id="49" name="Rectangle 48">
            <a:extLst>
              <a:ext uri="{FF2B5EF4-FFF2-40B4-BE49-F238E27FC236}">
                <a16:creationId xmlns:a16="http://schemas.microsoft.com/office/drawing/2014/main" id="{B5585810-075D-778B-EC59-8BBFB338FF2C}"/>
              </a:ext>
            </a:extLst>
          </p:cNvPr>
          <p:cNvSpPr/>
          <p:nvPr/>
        </p:nvSpPr>
        <p:spPr>
          <a:xfrm>
            <a:off x="4910420" y="2645633"/>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1A1678E-5CD9-E8BC-821A-81B585A04FE3}"/>
              </a:ext>
            </a:extLst>
          </p:cNvPr>
          <p:cNvSpPr/>
          <p:nvPr/>
        </p:nvSpPr>
        <p:spPr>
          <a:xfrm>
            <a:off x="4910350" y="3045027"/>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0368F6D0-0D36-BF2C-A708-FE3787E2AF70}"/>
              </a:ext>
            </a:extLst>
          </p:cNvPr>
          <p:cNvSpPr txBox="1"/>
          <p:nvPr/>
        </p:nvSpPr>
        <p:spPr>
          <a:xfrm>
            <a:off x="4412504" y="2837207"/>
            <a:ext cx="221456" cy="369332"/>
          </a:xfrm>
          <a:prstGeom prst="rect">
            <a:avLst/>
          </a:prstGeom>
          <a:noFill/>
        </p:spPr>
        <p:txBody>
          <a:bodyPr wrap="square" rtlCol="0">
            <a:spAutoFit/>
          </a:bodyPr>
          <a:lstStyle/>
          <a:p>
            <a:r>
              <a:rPr lang="en-US"/>
              <a:t>+</a:t>
            </a:r>
          </a:p>
        </p:txBody>
      </p:sp>
      <p:sp>
        <p:nvSpPr>
          <p:cNvPr id="54" name="Rectangle 53">
            <a:extLst>
              <a:ext uri="{FF2B5EF4-FFF2-40B4-BE49-F238E27FC236}">
                <a16:creationId xmlns:a16="http://schemas.microsoft.com/office/drawing/2014/main" id="{56BBF480-0149-5A7F-7258-595F203DA4E7}"/>
              </a:ext>
            </a:extLst>
          </p:cNvPr>
          <p:cNvSpPr/>
          <p:nvPr/>
        </p:nvSpPr>
        <p:spPr>
          <a:xfrm>
            <a:off x="6335712" y="2645157"/>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2A15962-A789-0B4E-A158-ED7736B87999}"/>
              </a:ext>
            </a:extLst>
          </p:cNvPr>
          <p:cNvSpPr/>
          <p:nvPr/>
        </p:nvSpPr>
        <p:spPr>
          <a:xfrm>
            <a:off x="6335642" y="3044551"/>
            <a:ext cx="404356" cy="4070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FE5ADCC9-AF8B-8565-29D9-C4D799B8C7BF}"/>
              </a:ext>
            </a:extLst>
          </p:cNvPr>
          <p:cNvSpPr txBox="1"/>
          <p:nvPr/>
        </p:nvSpPr>
        <p:spPr>
          <a:xfrm>
            <a:off x="5837796" y="2836731"/>
            <a:ext cx="221456" cy="369332"/>
          </a:xfrm>
          <a:prstGeom prst="rect">
            <a:avLst/>
          </a:prstGeom>
          <a:noFill/>
        </p:spPr>
        <p:txBody>
          <a:bodyPr wrap="square" rtlCol="0">
            <a:spAutoFit/>
          </a:bodyPr>
          <a:lstStyle/>
          <a:p>
            <a:r>
              <a:rPr lang="en-US"/>
              <a:t>+</a:t>
            </a:r>
          </a:p>
        </p:txBody>
      </p:sp>
      <p:sp>
        <p:nvSpPr>
          <p:cNvPr id="59" name="TextBox 58">
            <a:extLst>
              <a:ext uri="{FF2B5EF4-FFF2-40B4-BE49-F238E27FC236}">
                <a16:creationId xmlns:a16="http://schemas.microsoft.com/office/drawing/2014/main" id="{1F6FF5F8-B1B3-274B-76F1-60655B72CDFB}"/>
              </a:ext>
            </a:extLst>
          </p:cNvPr>
          <p:cNvSpPr txBox="1"/>
          <p:nvPr/>
        </p:nvSpPr>
        <p:spPr>
          <a:xfrm>
            <a:off x="7262163" y="2867505"/>
            <a:ext cx="221456" cy="369332"/>
          </a:xfrm>
          <a:prstGeom prst="rect">
            <a:avLst/>
          </a:prstGeom>
          <a:noFill/>
        </p:spPr>
        <p:txBody>
          <a:bodyPr wrap="square" rtlCol="0">
            <a:spAutoFit/>
          </a:bodyPr>
          <a:lstStyle/>
          <a:p>
            <a:r>
              <a:rPr lang="en-US"/>
              <a:t>=</a:t>
            </a:r>
          </a:p>
        </p:txBody>
      </p:sp>
      <p:sp>
        <p:nvSpPr>
          <p:cNvPr id="60" name="Rectangle 59">
            <a:extLst>
              <a:ext uri="{FF2B5EF4-FFF2-40B4-BE49-F238E27FC236}">
                <a16:creationId xmlns:a16="http://schemas.microsoft.com/office/drawing/2014/main" id="{999D9C82-AE19-2239-240A-9510138A8F3A}"/>
              </a:ext>
            </a:extLst>
          </p:cNvPr>
          <p:cNvSpPr/>
          <p:nvPr/>
        </p:nvSpPr>
        <p:spPr>
          <a:xfrm>
            <a:off x="7814183" y="2660624"/>
            <a:ext cx="404356" cy="407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D54478A-576C-DC67-2C12-0D4079739DAB}"/>
              </a:ext>
            </a:extLst>
          </p:cNvPr>
          <p:cNvSpPr/>
          <p:nvPr/>
        </p:nvSpPr>
        <p:spPr>
          <a:xfrm>
            <a:off x="8216323" y="2660624"/>
            <a:ext cx="404356" cy="407014"/>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D741336-16FD-F02E-29E4-774A84D43EDE}"/>
              </a:ext>
            </a:extLst>
          </p:cNvPr>
          <p:cNvSpPr/>
          <p:nvPr/>
        </p:nvSpPr>
        <p:spPr>
          <a:xfrm>
            <a:off x="7814113" y="3060018"/>
            <a:ext cx="404356" cy="407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21AEDFE-29D2-4D83-68FD-AC9CDF9E5962}"/>
              </a:ext>
            </a:extLst>
          </p:cNvPr>
          <p:cNvSpPr/>
          <p:nvPr/>
        </p:nvSpPr>
        <p:spPr>
          <a:xfrm>
            <a:off x="8216799" y="3060494"/>
            <a:ext cx="404356" cy="407014"/>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C117303-D45E-8800-9803-C50B93F43DFF}"/>
              </a:ext>
            </a:extLst>
          </p:cNvPr>
          <p:cNvSpPr txBox="1"/>
          <p:nvPr/>
        </p:nvSpPr>
        <p:spPr>
          <a:xfrm>
            <a:off x="3383997" y="3490457"/>
            <a:ext cx="944163" cy="646331"/>
          </a:xfrm>
          <a:prstGeom prst="rect">
            <a:avLst/>
          </a:prstGeom>
          <a:noFill/>
        </p:spPr>
        <p:txBody>
          <a:bodyPr wrap="square" rtlCol="0">
            <a:spAutoFit/>
          </a:bodyPr>
          <a:lstStyle/>
          <a:p>
            <a:pPr algn="ctr"/>
            <a:r>
              <a:rPr lang="en-US"/>
              <a:t>Cyan</a:t>
            </a:r>
          </a:p>
          <a:p>
            <a:pPr algn="ctr"/>
            <a:r>
              <a:rPr lang="en-US"/>
              <a:t>0</a:t>
            </a:r>
          </a:p>
        </p:txBody>
      </p:sp>
      <p:sp>
        <p:nvSpPr>
          <p:cNvPr id="67" name="TextBox 66">
            <a:extLst>
              <a:ext uri="{FF2B5EF4-FFF2-40B4-BE49-F238E27FC236}">
                <a16:creationId xmlns:a16="http://schemas.microsoft.com/office/drawing/2014/main" id="{94D68884-9DEA-E7F4-67AB-BF4B911DD079}"/>
              </a:ext>
            </a:extLst>
          </p:cNvPr>
          <p:cNvSpPr txBox="1"/>
          <p:nvPr/>
        </p:nvSpPr>
        <p:spPr>
          <a:xfrm>
            <a:off x="4758623" y="3467032"/>
            <a:ext cx="1107874" cy="646331"/>
          </a:xfrm>
          <a:prstGeom prst="rect">
            <a:avLst/>
          </a:prstGeom>
          <a:noFill/>
        </p:spPr>
        <p:txBody>
          <a:bodyPr wrap="square" rtlCol="0">
            <a:spAutoFit/>
          </a:bodyPr>
          <a:lstStyle/>
          <a:p>
            <a:pPr algn="ctr"/>
            <a:r>
              <a:rPr lang="en-US"/>
              <a:t>Magenta</a:t>
            </a:r>
          </a:p>
          <a:p>
            <a:pPr algn="ctr"/>
            <a:r>
              <a:rPr lang="en-US"/>
              <a:t>1</a:t>
            </a:r>
          </a:p>
        </p:txBody>
      </p:sp>
      <p:sp>
        <p:nvSpPr>
          <p:cNvPr id="68" name="TextBox 67">
            <a:extLst>
              <a:ext uri="{FF2B5EF4-FFF2-40B4-BE49-F238E27FC236}">
                <a16:creationId xmlns:a16="http://schemas.microsoft.com/office/drawing/2014/main" id="{A5231926-E6C2-D000-DFAD-F7A87CB343A7}"/>
              </a:ext>
            </a:extLst>
          </p:cNvPr>
          <p:cNvSpPr txBox="1"/>
          <p:nvPr/>
        </p:nvSpPr>
        <p:spPr>
          <a:xfrm>
            <a:off x="6183915" y="3501596"/>
            <a:ext cx="1107874" cy="646331"/>
          </a:xfrm>
          <a:prstGeom prst="rect">
            <a:avLst/>
          </a:prstGeom>
          <a:noFill/>
        </p:spPr>
        <p:txBody>
          <a:bodyPr wrap="square" rtlCol="0">
            <a:spAutoFit/>
          </a:bodyPr>
          <a:lstStyle/>
          <a:p>
            <a:pPr algn="ctr"/>
            <a:r>
              <a:rPr lang="en-US"/>
              <a:t>Yellow</a:t>
            </a:r>
          </a:p>
          <a:p>
            <a:pPr algn="ctr"/>
            <a:r>
              <a:rPr lang="en-US"/>
              <a:t>1</a:t>
            </a:r>
          </a:p>
        </p:txBody>
      </p:sp>
      <p:sp>
        <p:nvSpPr>
          <p:cNvPr id="69" name="TextBox 68">
            <a:extLst>
              <a:ext uri="{FF2B5EF4-FFF2-40B4-BE49-F238E27FC236}">
                <a16:creationId xmlns:a16="http://schemas.microsoft.com/office/drawing/2014/main" id="{D7F08EF9-DD7E-B9A2-075F-E4C65FA4BDF0}"/>
              </a:ext>
            </a:extLst>
          </p:cNvPr>
          <p:cNvSpPr txBox="1"/>
          <p:nvPr/>
        </p:nvSpPr>
        <p:spPr>
          <a:xfrm>
            <a:off x="1568496" y="4472673"/>
            <a:ext cx="2745139" cy="523220"/>
          </a:xfrm>
          <a:prstGeom prst="rect">
            <a:avLst/>
          </a:prstGeom>
          <a:noFill/>
        </p:spPr>
        <p:txBody>
          <a:bodyPr wrap="square" rtlCol="0">
            <a:spAutoFit/>
          </a:bodyPr>
          <a:lstStyle/>
          <a:p>
            <a:pPr algn="ctr"/>
            <a:r>
              <a:rPr lang="en-US" sz="1400"/>
              <a:t>Cyan must be covered by black since Cyan weight = 0</a:t>
            </a:r>
          </a:p>
        </p:txBody>
      </p:sp>
      <p:cxnSp>
        <p:nvCxnSpPr>
          <p:cNvPr id="71" name="Straight Arrow Connector 70">
            <a:extLst>
              <a:ext uri="{FF2B5EF4-FFF2-40B4-BE49-F238E27FC236}">
                <a16:creationId xmlns:a16="http://schemas.microsoft.com/office/drawing/2014/main" id="{37F78268-FE9F-0BF5-BBB8-BE50506502A2}"/>
              </a:ext>
            </a:extLst>
          </p:cNvPr>
          <p:cNvCxnSpPr/>
          <p:nvPr/>
        </p:nvCxnSpPr>
        <p:spPr>
          <a:xfrm flipH="1" flipV="1">
            <a:off x="2246323" y="3501596"/>
            <a:ext cx="539549" cy="8692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4EC00AD-7A2F-C530-C6F1-DB1C411BF393}"/>
              </a:ext>
            </a:extLst>
          </p:cNvPr>
          <p:cNvCxnSpPr/>
          <p:nvPr/>
        </p:nvCxnSpPr>
        <p:spPr>
          <a:xfrm flipV="1">
            <a:off x="2852235" y="3544212"/>
            <a:ext cx="620701" cy="826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F4D2D93-85A7-F4B5-4A84-F3DD4A9B69BA}"/>
              </a:ext>
            </a:extLst>
          </p:cNvPr>
          <p:cNvSpPr/>
          <p:nvPr/>
        </p:nvSpPr>
        <p:spPr>
          <a:xfrm>
            <a:off x="5312560" y="2645633"/>
            <a:ext cx="404356" cy="407014"/>
          </a:xfrm>
          <a:prstGeom prst="rect">
            <a:avLst/>
          </a:prstGeom>
          <a:solidFill>
            <a:srgbClr val="E39F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735BFE5-F79B-AFED-D23F-045754400FE9}"/>
              </a:ext>
            </a:extLst>
          </p:cNvPr>
          <p:cNvSpPr/>
          <p:nvPr/>
        </p:nvSpPr>
        <p:spPr>
          <a:xfrm>
            <a:off x="5312560" y="3053350"/>
            <a:ext cx="404356" cy="398215"/>
          </a:xfrm>
          <a:prstGeom prst="rect">
            <a:avLst/>
          </a:prstGeom>
          <a:solidFill>
            <a:srgbClr val="E39F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FDB675E-454B-2F55-03B0-81F7E53B0F39}"/>
              </a:ext>
            </a:extLst>
          </p:cNvPr>
          <p:cNvSpPr/>
          <p:nvPr/>
        </p:nvSpPr>
        <p:spPr>
          <a:xfrm>
            <a:off x="6737852" y="2645157"/>
            <a:ext cx="404356" cy="407014"/>
          </a:xfrm>
          <a:prstGeom prst="rect">
            <a:avLst/>
          </a:prstGeom>
          <a:solidFill>
            <a:srgbClr val="ECEE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CC19DE2-FD56-AED6-F2FE-5EB4C8DADF32}"/>
              </a:ext>
            </a:extLst>
          </p:cNvPr>
          <p:cNvSpPr/>
          <p:nvPr/>
        </p:nvSpPr>
        <p:spPr>
          <a:xfrm>
            <a:off x="6738328" y="3045027"/>
            <a:ext cx="404356" cy="407014"/>
          </a:xfrm>
          <a:prstGeom prst="rect">
            <a:avLst/>
          </a:prstGeom>
          <a:solidFill>
            <a:srgbClr val="ECEE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12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0AC293DA-1DD1-274A-C46D-E66008F4A50F}"/>
              </a:ext>
            </a:extLst>
          </p:cNvPr>
          <p:cNvPicPr>
            <a:picLocks noChangeAspect="1"/>
          </p:cNvPicPr>
          <p:nvPr/>
        </p:nvPicPr>
        <p:blipFill rotWithShape="1">
          <a:blip r:embed="rId3"/>
          <a:srcRect l="2970" t="2565" r="1862" b="3807"/>
          <a:stretch/>
        </p:blipFill>
        <p:spPr>
          <a:xfrm>
            <a:off x="2830948" y="1280518"/>
            <a:ext cx="1534854" cy="1525453"/>
          </a:xfrm>
          <a:prstGeom prst="rect">
            <a:avLst/>
          </a:prstGeom>
        </p:spPr>
      </p:pic>
      <p:sp>
        <p:nvSpPr>
          <p:cNvPr id="2" name="Title 1">
            <a:extLst>
              <a:ext uri="{FF2B5EF4-FFF2-40B4-BE49-F238E27FC236}">
                <a16:creationId xmlns:a16="http://schemas.microsoft.com/office/drawing/2014/main" id="{2AAF47EE-B075-CA10-4FFF-943AAAD8A5A5}"/>
              </a:ext>
            </a:extLst>
          </p:cNvPr>
          <p:cNvSpPr>
            <a:spLocks noGrp="1"/>
          </p:cNvSpPr>
          <p:nvPr>
            <p:ph type="title"/>
          </p:nvPr>
        </p:nvSpPr>
        <p:spPr>
          <a:xfrm>
            <a:off x="424704" y="42277"/>
            <a:ext cx="7598569" cy="772860"/>
          </a:xfrm>
        </p:spPr>
        <p:txBody>
          <a:bodyPr/>
          <a:lstStyle/>
          <a:p>
            <a:r>
              <a:rPr lang="en-US"/>
              <a:t>Color Image Visual Cryptography Example</a:t>
            </a:r>
          </a:p>
        </p:txBody>
      </p:sp>
      <p:sp>
        <p:nvSpPr>
          <p:cNvPr id="3" name="TextBox 2">
            <a:extLst>
              <a:ext uri="{FF2B5EF4-FFF2-40B4-BE49-F238E27FC236}">
                <a16:creationId xmlns:a16="http://schemas.microsoft.com/office/drawing/2014/main" id="{5DCBB4C3-153F-F6B2-A566-0F36F3198905}"/>
              </a:ext>
            </a:extLst>
          </p:cNvPr>
          <p:cNvSpPr txBox="1"/>
          <p:nvPr/>
        </p:nvSpPr>
        <p:spPr>
          <a:xfrm>
            <a:off x="8682435" y="4726547"/>
            <a:ext cx="361950" cy="261610"/>
          </a:xfrm>
          <a:prstGeom prst="rect">
            <a:avLst/>
          </a:prstGeom>
          <a:noFill/>
        </p:spPr>
        <p:txBody>
          <a:bodyPr wrap="square" rtlCol="0">
            <a:spAutoFit/>
          </a:bodyPr>
          <a:lstStyle/>
          <a:p>
            <a:r>
              <a:rPr lang="en-US" sz="1100"/>
              <a:t>[4]</a:t>
            </a:r>
          </a:p>
        </p:txBody>
      </p:sp>
      <p:pic>
        <p:nvPicPr>
          <p:cNvPr id="5" name="Picture 4" descr="A blue and white squares&#10;&#10;Description automatically generated">
            <a:extLst>
              <a:ext uri="{FF2B5EF4-FFF2-40B4-BE49-F238E27FC236}">
                <a16:creationId xmlns:a16="http://schemas.microsoft.com/office/drawing/2014/main" id="{5904ADC3-51DC-C1A2-1F5A-7E8AC0A4B8E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brightnessContrast bright="40000" contrast="-40000"/>
                    </a14:imgEffect>
                  </a14:imgLayer>
                </a14:imgProps>
              </a:ext>
            </a:extLst>
          </a:blip>
          <a:stretch>
            <a:fillRect/>
          </a:stretch>
        </p:blipFill>
        <p:spPr>
          <a:xfrm>
            <a:off x="1135594" y="793322"/>
            <a:ext cx="937951" cy="919705"/>
          </a:xfrm>
          <a:prstGeom prst="rect">
            <a:avLst/>
          </a:prstGeom>
        </p:spPr>
      </p:pic>
      <p:pic>
        <p:nvPicPr>
          <p:cNvPr id="9" name="Picture 8">
            <a:extLst>
              <a:ext uri="{FF2B5EF4-FFF2-40B4-BE49-F238E27FC236}">
                <a16:creationId xmlns:a16="http://schemas.microsoft.com/office/drawing/2014/main" id="{5F637342-AB56-0E5E-E9F1-781AE4FA0106}"/>
              </a:ext>
            </a:extLst>
          </p:cNvPr>
          <p:cNvPicPr>
            <a:picLocks noChangeAspect="1"/>
          </p:cNvPicPr>
          <p:nvPr/>
        </p:nvPicPr>
        <p:blipFill>
          <a:blip r:embed="rId6"/>
          <a:stretch>
            <a:fillRect/>
          </a:stretch>
        </p:blipFill>
        <p:spPr>
          <a:xfrm>
            <a:off x="186758" y="2151468"/>
            <a:ext cx="1454391" cy="1463313"/>
          </a:xfrm>
          <a:prstGeom prst="rect">
            <a:avLst/>
          </a:prstGeom>
        </p:spPr>
      </p:pic>
      <p:sp>
        <p:nvSpPr>
          <p:cNvPr id="18" name="TextBox 17">
            <a:extLst>
              <a:ext uri="{FF2B5EF4-FFF2-40B4-BE49-F238E27FC236}">
                <a16:creationId xmlns:a16="http://schemas.microsoft.com/office/drawing/2014/main" id="{211FE8BD-8A1C-1AC5-E6B6-56E44B9419E4}"/>
              </a:ext>
            </a:extLst>
          </p:cNvPr>
          <p:cNvSpPr txBox="1"/>
          <p:nvPr/>
        </p:nvSpPr>
        <p:spPr>
          <a:xfrm>
            <a:off x="98240" y="3586732"/>
            <a:ext cx="1586835" cy="369332"/>
          </a:xfrm>
          <a:prstGeom prst="rect">
            <a:avLst/>
          </a:prstGeom>
          <a:noFill/>
        </p:spPr>
        <p:txBody>
          <a:bodyPr wrap="square" rtlCol="0">
            <a:spAutoFit/>
          </a:bodyPr>
          <a:lstStyle/>
          <a:p>
            <a:r>
              <a:rPr lang="en-US"/>
              <a:t>Original image</a:t>
            </a:r>
          </a:p>
        </p:txBody>
      </p:sp>
      <p:sp>
        <p:nvSpPr>
          <p:cNvPr id="19" name="Oval 18">
            <a:extLst>
              <a:ext uri="{FF2B5EF4-FFF2-40B4-BE49-F238E27FC236}">
                <a16:creationId xmlns:a16="http://schemas.microsoft.com/office/drawing/2014/main" id="{CAABC93D-362F-DB8D-4F11-FF7FC740F4D7}"/>
              </a:ext>
            </a:extLst>
          </p:cNvPr>
          <p:cNvSpPr/>
          <p:nvPr/>
        </p:nvSpPr>
        <p:spPr>
          <a:xfrm>
            <a:off x="2873026" y="1365617"/>
            <a:ext cx="200025" cy="178247"/>
          </a:xfrm>
          <a:prstGeom prst="ellipse">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2">
                    <a:lumMod val="75000"/>
                  </a:schemeClr>
                </a:solidFill>
              </a:ln>
              <a:solidFill>
                <a:schemeClr val="bg2">
                  <a:lumMod val="20000"/>
                  <a:lumOff val="80000"/>
                </a:schemeClr>
              </a:solidFill>
            </a:endParaRPr>
          </a:p>
        </p:txBody>
      </p:sp>
      <p:cxnSp>
        <p:nvCxnSpPr>
          <p:cNvPr id="21" name="Straight Connector 20">
            <a:extLst>
              <a:ext uri="{FF2B5EF4-FFF2-40B4-BE49-F238E27FC236}">
                <a16:creationId xmlns:a16="http://schemas.microsoft.com/office/drawing/2014/main" id="{5EB91823-204D-9F12-236B-9465EEE7CA23}"/>
              </a:ext>
            </a:extLst>
          </p:cNvPr>
          <p:cNvCxnSpPr>
            <a:cxnSpLocks/>
            <a:stCxn id="19" idx="4"/>
          </p:cNvCxnSpPr>
          <p:nvPr/>
        </p:nvCxnSpPr>
        <p:spPr>
          <a:xfrm flipH="1">
            <a:off x="2103814" y="1543864"/>
            <a:ext cx="869225" cy="1691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421091-4655-992C-E7DA-0FF9B45574C5}"/>
              </a:ext>
            </a:extLst>
          </p:cNvPr>
          <p:cNvCxnSpPr>
            <a:cxnSpLocks/>
            <a:stCxn id="19" idx="0"/>
          </p:cNvCxnSpPr>
          <p:nvPr/>
        </p:nvCxnSpPr>
        <p:spPr>
          <a:xfrm flipH="1" flipV="1">
            <a:off x="2073545" y="793322"/>
            <a:ext cx="899494" cy="5722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9BED17DB-777A-1828-4A46-FEF41FEE07E2}"/>
              </a:ext>
            </a:extLst>
          </p:cNvPr>
          <p:cNvPicPr>
            <a:picLocks noChangeAspect="1"/>
          </p:cNvPicPr>
          <p:nvPr/>
        </p:nvPicPr>
        <p:blipFill>
          <a:blip r:embed="rId7"/>
          <a:stretch>
            <a:fillRect/>
          </a:stretch>
        </p:blipFill>
        <p:spPr>
          <a:xfrm>
            <a:off x="7389712" y="2120397"/>
            <a:ext cx="1493338" cy="1525453"/>
          </a:xfrm>
          <a:prstGeom prst="rect">
            <a:avLst/>
          </a:prstGeom>
        </p:spPr>
      </p:pic>
      <p:pic>
        <p:nvPicPr>
          <p:cNvPr id="32" name="Picture 31">
            <a:extLst>
              <a:ext uri="{FF2B5EF4-FFF2-40B4-BE49-F238E27FC236}">
                <a16:creationId xmlns:a16="http://schemas.microsoft.com/office/drawing/2014/main" id="{E9C04B2A-E1C9-FACF-0B14-F5020512463E}"/>
              </a:ext>
            </a:extLst>
          </p:cNvPr>
          <p:cNvPicPr>
            <a:picLocks noChangeAspect="1"/>
          </p:cNvPicPr>
          <p:nvPr/>
        </p:nvPicPr>
        <p:blipFill rotWithShape="1">
          <a:blip r:embed="rId8"/>
          <a:srcRect l="1828" t="3448" r="809" b="1847"/>
          <a:stretch/>
        </p:blipFill>
        <p:spPr>
          <a:xfrm>
            <a:off x="4572000" y="1280517"/>
            <a:ext cx="1551928" cy="1525453"/>
          </a:xfrm>
          <a:prstGeom prst="rect">
            <a:avLst/>
          </a:prstGeom>
        </p:spPr>
      </p:pic>
      <p:pic>
        <p:nvPicPr>
          <p:cNvPr id="33" name="Picture 32">
            <a:extLst>
              <a:ext uri="{FF2B5EF4-FFF2-40B4-BE49-F238E27FC236}">
                <a16:creationId xmlns:a16="http://schemas.microsoft.com/office/drawing/2014/main" id="{3216C5BB-ED15-9FE2-109E-919ADA0C6116}"/>
              </a:ext>
            </a:extLst>
          </p:cNvPr>
          <p:cNvPicPr>
            <a:picLocks noChangeAspect="1"/>
          </p:cNvPicPr>
          <p:nvPr/>
        </p:nvPicPr>
        <p:blipFill rotWithShape="1">
          <a:blip r:embed="rId9"/>
          <a:srcRect t="1913" r="1828"/>
          <a:stretch/>
        </p:blipFill>
        <p:spPr>
          <a:xfrm>
            <a:off x="2830948" y="3008673"/>
            <a:ext cx="1534856" cy="1525453"/>
          </a:xfrm>
          <a:prstGeom prst="rect">
            <a:avLst/>
          </a:prstGeom>
        </p:spPr>
      </p:pic>
      <p:pic>
        <p:nvPicPr>
          <p:cNvPr id="34" name="Picture 33">
            <a:extLst>
              <a:ext uri="{FF2B5EF4-FFF2-40B4-BE49-F238E27FC236}">
                <a16:creationId xmlns:a16="http://schemas.microsoft.com/office/drawing/2014/main" id="{0A5B7CF4-1854-ABE8-EC95-A34EEF82F7D5}"/>
              </a:ext>
            </a:extLst>
          </p:cNvPr>
          <p:cNvPicPr>
            <a:picLocks noChangeAspect="1"/>
          </p:cNvPicPr>
          <p:nvPr/>
        </p:nvPicPr>
        <p:blipFill rotWithShape="1">
          <a:blip r:embed="rId10"/>
          <a:srcRect l="3349" t="4018" r="1967" b="3752"/>
          <a:stretch/>
        </p:blipFill>
        <p:spPr>
          <a:xfrm>
            <a:off x="4589706" y="3008672"/>
            <a:ext cx="1534857" cy="1525453"/>
          </a:xfrm>
          <a:prstGeom prst="rect">
            <a:avLst/>
          </a:prstGeom>
        </p:spPr>
      </p:pic>
      <p:cxnSp>
        <p:nvCxnSpPr>
          <p:cNvPr id="36" name="Straight Arrow Connector 35">
            <a:extLst>
              <a:ext uri="{FF2B5EF4-FFF2-40B4-BE49-F238E27FC236}">
                <a16:creationId xmlns:a16="http://schemas.microsoft.com/office/drawing/2014/main" id="{B11CF21A-7950-8926-047A-DCDD6314C10D}"/>
              </a:ext>
            </a:extLst>
          </p:cNvPr>
          <p:cNvCxnSpPr>
            <a:cxnSpLocks/>
          </p:cNvCxnSpPr>
          <p:nvPr/>
        </p:nvCxnSpPr>
        <p:spPr>
          <a:xfrm>
            <a:off x="1773595" y="2883125"/>
            <a:ext cx="9083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373DD71-98DA-09E8-522F-BA855F6D0511}"/>
              </a:ext>
            </a:extLst>
          </p:cNvPr>
          <p:cNvCxnSpPr>
            <a:cxnSpLocks/>
          </p:cNvCxnSpPr>
          <p:nvPr/>
        </p:nvCxnSpPr>
        <p:spPr>
          <a:xfrm>
            <a:off x="6341226" y="2883125"/>
            <a:ext cx="9083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819B50-AAC6-E4F5-133F-669A856BABEA}"/>
              </a:ext>
            </a:extLst>
          </p:cNvPr>
          <p:cNvSpPr txBox="1"/>
          <p:nvPr/>
        </p:nvSpPr>
        <p:spPr>
          <a:xfrm>
            <a:off x="7249583" y="3647273"/>
            <a:ext cx="1773595" cy="369332"/>
          </a:xfrm>
          <a:prstGeom prst="rect">
            <a:avLst/>
          </a:prstGeom>
          <a:noFill/>
        </p:spPr>
        <p:txBody>
          <a:bodyPr wrap="square" rtlCol="0">
            <a:spAutoFit/>
          </a:bodyPr>
          <a:lstStyle/>
          <a:p>
            <a:r>
              <a:rPr lang="en-US"/>
              <a:t>Decrypted image</a:t>
            </a:r>
          </a:p>
        </p:txBody>
      </p:sp>
      <p:sp>
        <p:nvSpPr>
          <p:cNvPr id="6" name="TextBox 5">
            <a:extLst>
              <a:ext uri="{FF2B5EF4-FFF2-40B4-BE49-F238E27FC236}">
                <a16:creationId xmlns:a16="http://schemas.microsoft.com/office/drawing/2014/main" id="{2BC59F92-AFE2-8451-7566-066545E0457E}"/>
              </a:ext>
            </a:extLst>
          </p:cNvPr>
          <p:cNvSpPr txBox="1"/>
          <p:nvPr/>
        </p:nvSpPr>
        <p:spPr>
          <a:xfrm>
            <a:off x="2973039" y="2423183"/>
            <a:ext cx="1392763" cy="369332"/>
          </a:xfrm>
          <a:prstGeom prst="rect">
            <a:avLst/>
          </a:prstGeom>
          <a:noFill/>
        </p:spPr>
        <p:txBody>
          <a:bodyPr wrap="square" rtlCol="0">
            <a:spAutoFit/>
          </a:bodyPr>
          <a:lstStyle/>
          <a:p>
            <a:r>
              <a:rPr lang="en-US">
                <a:solidFill>
                  <a:schemeClr val="bg1"/>
                </a:solidFill>
              </a:rPr>
              <a:t>Cyan Share</a:t>
            </a:r>
          </a:p>
        </p:txBody>
      </p:sp>
      <p:sp>
        <p:nvSpPr>
          <p:cNvPr id="7" name="TextBox 6">
            <a:extLst>
              <a:ext uri="{FF2B5EF4-FFF2-40B4-BE49-F238E27FC236}">
                <a16:creationId xmlns:a16="http://schemas.microsoft.com/office/drawing/2014/main" id="{CCBBDB61-9D41-4251-05B5-7C3E9143EA90}"/>
              </a:ext>
            </a:extLst>
          </p:cNvPr>
          <p:cNvSpPr txBox="1"/>
          <p:nvPr/>
        </p:nvSpPr>
        <p:spPr>
          <a:xfrm>
            <a:off x="4530407" y="2412442"/>
            <a:ext cx="1861224" cy="369332"/>
          </a:xfrm>
          <a:prstGeom prst="rect">
            <a:avLst/>
          </a:prstGeom>
          <a:noFill/>
        </p:spPr>
        <p:txBody>
          <a:bodyPr wrap="square" rtlCol="0">
            <a:spAutoFit/>
          </a:bodyPr>
          <a:lstStyle/>
          <a:p>
            <a:r>
              <a:rPr lang="en-US">
                <a:solidFill>
                  <a:schemeClr val="bg1"/>
                </a:solidFill>
              </a:rPr>
              <a:t>Magenta Share</a:t>
            </a:r>
          </a:p>
        </p:txBody>
      </p:sp>
      <p:sp>
        <p:nvSpPr>
          <p:cNvPr id="8" name="TextBox 7">
            <a:extLst>
              <a:ext uri="{FF2B5EF4-FFF2-40B4-BE49-F238E27FC236}">
                <a16:creationId xmlns:a16="http://schemas.microsoft.com/office/drawing/2014/main" id="{C47941FF-A711-1AE8-1F41-AA10A70B5E8E}"/>
              </a:ext>
            </a:extLst>
          </p:cNvPr>
          <p:cNvSpPr txBox="1"/>
          <p:nvPr/>
        </p:nvSpPr>
        <p:spPr>
          <a:xfrm>
            <a:off x="2881386" y="4164793"/>
            <a:ext cx="1392763" cy="369332"/>
          </a:xfrm>
          <a:prstGeom prst="rect">
            <a:avLst/>
          </a:prstGeom>
          <a:noFill/>
        </p:spPr>
        <p:txBody>
          <a:bodyPr wrap="square" rtlCol="0">
            <a:spAutoFit/>
          </a:bodyPr>
          <a:lstStyle/>
          <a:p>
            <a:r>
              <a:rPr lang="en-US">
                <a:solidFill>
                  <a:schemeClr val="bg1"/>
                </a:solidFill>
              </a:rPr>
              <a:t>Yellow Share</a:t>
            </a:r>
          </a:p>
        </p:txBody>
      </p:sp>
      <p:sp>
        <p:nvSpPr>
          <p:cNvPr id="10" name="TextBox 9">
            <a:extLst>
              <a:ext uri="{FF2B5EF4-FFF2-40B4-BE49-F238E27FC236}">
                <a16:creationId xmlns:a16="http://schemas.microsoft.com/office/drawing/2014/main" id="{1B707BA5-4935-4D13-5E0A-E37A8C88E9EA}"/>
              </a:ext>
            </a:extLst>
          </p:cNvPr>
          <p:cNvSpPr txBox="1"/>
          <p:nvPr/>
        </p:nvSpPr>
        <p:spPr>
          <a:xfrm>
            <a:off x="4728124" y="4164793"/>
            <a:ext cx="1392763" cy="369332"/>
          </a:xfrm>
          <a:prstGeom prst="rect">
            <a:avLst/>
          </a:prstGeom>
          <a:noFill/>
        </p:spPr>
        <p:txBody>
          <a:bodyPr wrap="square" rtlCol="0">
            <a:spAutoFit/>
          </a:bodyPr>
          <a:lstStyle/>
          <a:p>
            <a:r>
              <a:rPr lang="en-US">
                <a:solidFill>
                  <a:schemeClr val="bg1"/>
                </a:solidFill>
              </a:rPr>
              <a:t>Black Share</a:t>
            </a:r>
          </a:p>
        </p:txBody>
      </p:sp>
    </p:spTree>
    <p:extLst>
      <p:ext uri="{BB962C8B-B14F-4D97-AF65-F5344CB8AC3E}">
        <p14:creationId xmlns:p14="http://schemas.microsoft.com/office/powerpoint/2010/main" val="148434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EF7F-5B73-1AF7-B05A-A4BD9EDFD440}"/>
              </a:ext>
            </a:extLst>
          </p:cNvPr>
          <p:cNvSpPr>
            <a:spLocks noGrp="1"/>
          </p:cNvSpPr>
          <p:nvPr>
            <p:ph type="title"/>
          </p:nvPr>
        </p:nvSpPr>
        <p:spPr>
          <a:xfrm>
            <a:off x="540477" y="2025650"/>
            <a:ext cx="7598569" cy="1092200"/>
          </a:xfrm>
        </p:spPr>
        <p:txBody>
          <a:bodyPr>
            <a:noAutofit/>
          </a:bodyPr>
          <a:lstStyle/>
          <a:p>
            <a:pPr algn="ctr"/>
            <a:r>
              <a:rPr lang="en-US" sz="6600"/>
              <a:t>Thank you!</a:t>
            </a:r>
            <a:br>
              <a:rPr lang="en-US" sz="6600"/>
            </a:br>
            <a:br>
              <a:rPr lang="en-US" sz="6600"/>
            </a:br>
            <a:r>
              <a:rPr lang="en-US" sz="4000"/>
              <a:t>Questions?</a:t>
            </a:r>
          </a:p>
        </p:txBody>
      </p:sp>
    </p:spTree>
    <p:extLst>
      <p:ext uri="{BB962C8B-B14F-4D97-AF65-F5344CB8AC3E}">
        <p14:creationId xmlns:p14="http://schemas.microsoft.com/office/powerpoint/2010/main" val="373793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Text Placeholder 2">
            <a:extLst>
              <a:ext uri="{FF2B5EF4-FFF2-40B4-BE49-F238E27FC236}">
                <a16:creationId xmlns:a16="http://schemas.microsoft.com/office/drawing/2014/main" id="{AF9F3378-A181-79DD-B9BB-C9AC16D6F213}"/>
              </a:ext>
            </a:extLst>
          </p:cNvPr>
          <p:cNvSpPr>
            <a:spLocks noGrp="1"/>
          </p:cNvSpPr>
          <p:nvPr>
            <p:ph type="body" idx="1"/>
          </p:nvPr>
        </p:nvSpPr>
        <p:spPr>
          <a:xfrm>
            <a:off x="2550281" y="4750812"/>
            <a:ext cx="1915037" cy="310733"/>
          </a:xfrm>
        </p:spPr>
        <p:txBody>
          <a:bodyPr>
            <a:noAutofit/>
          </a:bodyPr>
          <a:lstStyle/>
          <a:p>
            <a:pPr marL="114300" indent="0">
              <a:buNone/>
            </a:pPr>
            <a:r>
              <a:rPr lang="en-US" sz="1400" i="1"/>
              <a:t>n</a:t>
            </a:r>
            <a:r>
              <a:rPr lang="en-US" sz="1400"/>
              <a:t> encrypted shares</a:t>
            </a:r>
          </a:p>
        </p:txBody>
      </p:sp>
      <p:pic>
        <p:nvPicPr>
          <p:cNvPr id="5" name="Picture 4" descr="A cartoon characters in a mugshot&#10;&#10;Description automatically generated">
            <a:extLst>
              <a:ext uri="{FF2B5EF4-FFF2-40B4-BE49-F238E27FC236}">
                <a16:creationId xmlns:a16="http://schemas.microsoft.com/office/drawing/2014/main" id="{C4C735DC-99C7-90FD-4148-1EBE0ABA43DF}"/>
              </a:ext>
            </a:extLst>
          </p:cNvPr>
          <p:cNvPicPr>
            <a:picLocks noChangeAspect="1"/>
          </p:cNvPicPr>
          <p:nvPr/>
        </p:nvPicPr>
        <p:blipFill>
          <a:blip r:embed="rId3"/>
          <a:stretch>
            <a:fillRect/>
          </a:stretch>
        </p:blipFill>
        <p:spPr>
          <a:xfrm>
            <a:off x="186697" y="1790581"/>
            <a:ext cx="2173604" cy="1516782"/>
          </a:xfrm>
          <a:prstGeom prst="rect">
            <a:avLst/>
          </a:prstGeom>
        </p:spPr>
      </p:pic>
      <p:sp>
        <p:nvSpPr>
          <p:cNvPr id="13" name="TextBox 12">
            <a:extLst>
              <a:ext uri="{FF2B5EF4-FFF2-40B4-BE49-F238E27FC236}">
                <a16:creationId xmlns:a16="http://schemas.microsoft.com/office/drawing/2014/main" id="{328AF7BA-8215-9BA6-1E98-D4AD62F4DBDA}"/>
              </a:ext>
            </a:extLst>
          </p:cNvPr>
          <p:cNvSpPr txBox="1"/>
          <p:nvPr/>
        </p:nvSpPr>
        <p:spPr>
          <a:xfrm>
            <a:off x="130724" y="4799935"/>
            <a:ext cx="361950" cy="261610"/>
          </a:xfrm>
          <a:prstGeom prst="rect">
            <a:avLst/>
          </a:prstGeom>
          <a:noFill/>
        </p:spPr>
        <p:txBody>
          <a:bodyPr wrap="square" rtlCol="0">
            <a:spAutoFit/>
          </a:bodyPr>
          <a:lstStyle/>
          <a:p>
            <a:r>
              <a:rPr lang="en-US" sz="1100"/>
              <a:t>[5]</a:t>
            </a:r>
          </a:p>
        </p:txBody>
      </p:sp>
      <p:grpSp>
        <p:nvGrpSpPr>
          <p:cNvPr id="17" name="Group 16">
            <a:extLst>
              <a:ext uri="{FF2B5EF4-FFF2-40B4-BE49-F238E27FC236}">
                <a16:creationId xmlns:a16="http://schemas.microsoft.com/office/drawing/2014/main" id="{2C83930E-DD01-FEC1-5D6E-D7F89AA44051}"/>
              </a:ext>
            </a:extLst>
          </p:cNvPr>
          <p:cNvGrpSpPr/>
          <p:nvPr/>
        </p:nvGrpSpPr>
        <p:grpSpPr>
          <a:xfrm>
            <a:off x="2997008" y="245156"/>
            <a:ext cx="977276" cy="4400870"/>
            <a:chOff x="2683389" y="660675"/>
            <a:chExt cx="977276" cy="4400870"/>
          </a:xfrm>
        </p:grpSpPr>
        <p:pic>
          <p:nvPicPr>
            <p:cNvPr id="7" name="Picture 6" descr="A grey background with black dots&#10;&#10;Description automatically generated">
              <a:extLst>
                <a:ext uri="{FF2B5EF4-FFF2-40B4-BE49-F238E27FC236}">
                  <a16:creationId xmlns:a16="http://schemas.microsoft.com/office/drawing/2014/main" id="{29AC6E90-4310-BD41-F3DE-57B14BD1E163}"/>
                </a:ext>
              </a:extLst>
            </p:cNvPr>
            <p:cNvPicPr>
              <a:picLocks noChangeAspect="1"/>
            </p:cNvPicPr>
            <p:nvPr/>
          </p:nvPicPr>
          <p:blipFill>
            <a:blip r:embed="rId4"/>
            <a:stretch>
              <a:fillRect/>
            </a:stretch>
          </p:blipFill>
          <p:spPr>
            <a:xfrm>
              <a:off x="2714828" y="660675"/>
              <a:ext cx="940178" cy="649170"/>
            </a:xfrm>
            <a:prstGeom prst="rect">
              <a:avLst/>
            </a:prstGeom>
          </p:spPr>
        </p:pic>
        <p:pic>
          <p:nvPicPr>
            <p:cNvPr id="9" name="Picture 8" descr="A grey background with small dots&#10;&#10;Description automatically generated with medium confidence">
              <a:extLst>
                <a:ext uri="{FF2B5EF4-FFF2-40B4-BE49-F238E27FC236}">
                  <a16:creationId xmlns:a16="http://schemas.microsoft.com/office/drawing/2014/main" id="{E64FB73D-D65E-130C-AD13-E033BE6E8F3F}"/>
                </a:ext>
              </a:extLst>
            </p:cNvPr>
            <p:cNvPicPr>
              <a:picLocks noChangeAspect="1"/>
            </p:cNvPicPr>
            <p:nvPr/>
          </p:nvPicPr>
          <p:blipFill>
            <a:blip r:embed="rId5"/>
            <a:stretch>
              <a:fillRect/>
            </a:stretch>
          </p:blipFill>
          <p:spPr>
            <a:xfrm>
              <a:off x="2714827" y="1440873"/>
              <a:ext cx="940178" cy="649170"/>
            </a:xfrm>
            <a:prstGeom prst="rect">
              <a:avLst/>
            </a:prstGeom>
          </p:spPr>
        </p:pic>
        <p:pic>
          <p:nvPicPr>
            <p:cNvPr id="11" name="Picture 10" descr="A grey and white background&#10;&#10;Description automatically generated with medium confidence">
              <a:extLst>
                <a:ext uri="{FF2B5EF4-FFF2-40B4-BE49-F238E27FC236}">
                  <a16:creationId xmlns:a16="http://schemas.microsoft.com/office/drawing/2014/main" id="{AF21F65C-F3FB-424E-DA21-B3B8C81C5A10}"/>
                </a:ext>
              </a:extLst>
            </p:cNvPr>
            <p:cNvPicPr>
              <a:picLocks noChangeAspect="1"/>
            </p:cNvPicPr>
            <p:nvPr/>
          </p:nvPicPr>
          <p:blipFill>
            <a:blip r:embed="rId6"/>
            <a:stretch>
              <a:fillRect/>
            </a:stretch>
          </p:blipFill>
          <p:spPr>
            <a:xfrm>
              <a:off x="2683389" y="4386759"/>
              <a:ext cx="977276" cy="67478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F1C2208-4FA7-939C-DC42-E64162C9EA3B}"/>
                    </a:ext>
                  </a:extLst>
                </p:cNvPr>
                <p:cNvSpPr txBox="1"/>
                <p:nvPr/>
              </p:nvSpPr>
              <p:spPr>
                <a:xfrm>
                  <a:off x="2965581" y="2963047"/>
                  <a:ext cx="4572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oMath>
                    </m:oMathPara>
                  </a14:m>
                  <a:endParaRPr lang="en-US" sz="2800"/>
                </a:p>
              </p:txBody>
            </p:sp>
          </mc:Choice>
          <mc:Fallback xmlns="">
            <p:sp>
              <p:nvSpPr>
                <p:cNvPr id="12" name="TextBox 11">
                  <a:extLst>
                    <a:ext uri="{FF2B5EF4-FFF2-40B4-BE49-F238E27FC236}">
                      <a16:creationId xmlns:a16="http://schemas.microsoft.com/office/drawing/2014/main" id="{2F1C2208-4FA7-939C-DC42-E64162C9EA3B}"/>
                    </a:ext>
                  </a:extLst>
                </p:cNvPr>
                <p:cNvSpPr txBox="1">
                  <a:spLocks noRot="1" noChangeAspect="1" noMove="1" noResize="1" noEditPoints="1" noAdjustHandles="1" noChangeArrowheads="1" noChangeShapeType="1" noTextEdit="1"/>
                </p:cNvSpPr>
                <p:nvPr/>
              </p:nvSpPr>
              <p:spPr>
                <a:xfrm>
                  <a:off x="2965581" y="2963047"/>
                  <a:ext cx="457200" cy="430887"/>
                </a:xfrm>
                <a:prstGeom prst="rect">
                  <a:avLst/>
                </a:prstGeom>
                <a:blipFill>
                  <a:blip r:embed="rId7"/>
                  <a:stretch>
                    <a:fillRect/>
                  </a:stretch>
                </a:blipFill>
              </p:spPr>
              <p:txBody>
                <a:bodyPr/>
                <a:lstStyle/>
                <a:p>
                  <a:r>
                    <a:rPr lang="en-US">
                      <a:noFill/>
                    </a:rPr>
                    <a:t> </a:t>
                  </a:r>
                </a:p>
              </p:txBody>
            </p:sp>
          </mc:Fallback>
        </mc:AlternateContent>
        <p:pic>
          <p:nvPicPr>
            <p:cNvPr id="14" name="Picture 13" descr="A grey background with black dots&#10;&#10;Description automatically generated">
              <a:extLst>
                <a:ext uri="{FF2B5EF4-FFF2-40B4-BE49-F238E27FC236}">
                  <a16:creationId xmlns:a16="http://schemas.microsoft.com/office/drawing/2014/main" id="{75DF7BBC-A186-F903-7013-05FC685A67E5}"/>
                </a:ext>
              </a:extLst>
            </p:cNvPr>
            <p:cNvPicPr>
              <a:picLocks noChangeAspect="1"/>
            </p:cNvPicPr>
            <p:nvPr/>
          </p:nvPicPr>
          <p:blipFill>
            <a:blip r:embed="rId4"/>
            <a:stretch>
              <a:fillRect/>
            </a:stretch>
          </p:blipFill>
          <p:spPr>
            <a:xfrm>
              <a:off x="2714827" y="2259242"/>
              <a:ext cx="940179" cy="649171"/>
            </a:xfrm>
            <a:prstGeom prst="rect">
              <a:avLst/>
            </a:prstGeom>
          </p:spPr>
        </p:pic>
        <p:pic>
          <p:nvPicPr>
            <p:cNvPr id="15" name="Picture 14" descr="A grey and white background&#10;&#10;Description automatically generated with medium confidence">
              <a:extLst>
                <a:ext uri="{FF2B5EF4-FFF2-40B4-BE49-F238E27FC236}">
                  <a16:creationId xmlns:a16="http://schemas.microsoft.com/office/drawing/2014/main" id="{F8D9EC11-4BB9-2377-87FB-ECF70E3A2A69}"/>
                </a:ext>
              </a:extLst>
            </p:cNvPr>
            <p:cNvPicPr>
              <a:picLocks noChangeAspect="1"/>
            </p:cNvPicPr>
            <p:nvPr/>
          </p:nvPicPr>
          <p:blipFill>
            <a:blip r:embed="rId6"/>
            <a:stretch>
              <a:fillRect/>
            </a:stretch>
          </p:blipFill>
          <p:spPr>
            <a:xfrm>
              <a:off x="2701938" y="3565323"/>
              <a:ext cx="940178" cy="649171"/>
            </a:xfrm>
            <a:prstGeom prst="rect">
              <a:avLst/>
            </a:prstGeom>
          </p:spPr>
        </p:pic>
      </p:grpSp>
      <p:sp>
        <p:nvSpPr>
          <p:cNvPr id="16" name="Left Brace 15">
            <a:extLst>
              <a:ext uri="{FF2B5EF4-FFF2-40B4-BE49-F238E27FC236}">
                <a16:creationId xmlns:a16="http://schemas.microsoft.com/office/drawing/2014/main" id="{160008C1-1C20-81E8-5DD7-00270A089D32}"/>
              </a:ext>
            </a:extLst>
          </p:cNvPr>
          <p:cNvSpPr/>
          <p:nvPr/>
        </p:nvSpPr>
        <p:spPr>
          <a:xfrm>
            <a:off x="2453112" y="184285"/>
            <a:ext cx="361950" cy="4473070"/>
          </a:xfrm>
          <a:prstGeom prst="lef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18" name="Right Brace 17">
            <a:extLst>
              <a:ext uri="{FF2B5EF4-FFF2-40B4-BE49-F238E27FC236}">
                <a16:creationId xmlns:a16="http://schemas.microsoft.com/office/drawing/2014/main" id="{A7AA3FA8-5E54-5ECF-54E7-A28D7FF75DA3}"/>
              </a:ext>
            </a:extLst>
          </p:cNvPr>
          <p:cNvSpPr/>
          <p:nvPr/>
        </p:nvSpPr>
        <p:spPr>
          <a:xfrm>
            <a:off x="4167375" y="610484"/>
            <a:ext cx="205873" cy="3620672"/>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20" name="Picture 19" descr="A black and white photo of a black background&#10;&#10;Description automatically generated with medium confidence">
            <a:extLst>
              <a:ext uri="{FF2B5EF4-FFF2-40B4-BE49-F238E27FC236}">
                <a16:creationId xmlns:a16="http://schemas.microsoft.com/office/drawing/2014/main" id="{805C2BEA-B9B9-4437-110D-509C0646CE78}"/>
              </a:ext>
            </a:extLst>
          </p:cNvPr>
          <p:cNvPicPr>
            <a:picLocks noChangeAspect="1"/>
          </p:cNvPicPr>
          <p:nvPr/>
        </p:nvPicPr>
        <p:blipFill rotWithShape="1">
          <a:blip r:embed="rId8"/>
          <a:srcRect r="1750"/>
          <a:stretch/>
        </p:blipFill>
        <p:spPr>
          <a:xfrm>
            <a:off x="4530076" y="1934747"/>
            <a:ext cx="1387315" cy="972145"/>
          </a:xfrm>
          <a:prstGeom prst="rect">
            <a:avLst/>
          </a:prstGeom>
        </p:spPr>
      </p:pic>
      <p:sp>
        <p:nvSpPr>
          <p:cNvPr id="21" name="Right Brace 20">
            <a:extLst>
              <a:ext uri="{FF2B5EF4-FFF2-40B4-BE49-F238E27FC236}">
                <a16:creationId xmlns:a16="http://schemas.microsoft.com/office/drawing/2014/main" id="{86A65C64-D1B5-7626-7C0B-94B37435CA58}"/>
              </a:ext>
            </a:extLst>
          </p:cNvPr>
          <p:cNvSpPr/>
          <p:nvPr/>
        </p:nvSpPr>
        <p:spPr>
          <a:xfrm>
            <a:off x="6074219" y="178024"/>
            <a:ext cx="361950" cy="3710644"/>
          </a:xfrm>
          <a:prstGeom prst="rightBrace">
            <a:avLst>
              <a:gd name="adj1" fmla="val 8333"/>
              <a:gd name="adj2" fmla="val 50248"/>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25" name="Picture 24" descr="A screenshot of a cartoon&#10;&#10;Description automatically generated">
            <a:extLst>
              <a:ext uri="{FF2B5EF4-FFF2-40B4-BE49-F238E27FC236}">
                <a16:creationId xmlns:a16="http://schemas.microsoft.com/office/drawing/2014/main" id="{3E3612AD-8D9F-B286-8121-D1303C7DA379}"/>
              </a:ext>
            </a:extLst>
          </p:cNvPr>
          <p:cNvPicPr>
            <a:picLocks noChangeAspect="1"/>
          </p:cNvPicPr>
          <p:nvPr/>
        </p:nvPicPr>
        <p:blipFill>
          <a:blip r:embed="rId9"/>
          <a:stretch>
            <a:fillRect/>
          </a:stretch>
        </p:blipFill>
        <p:spPr>
          <a:xfrm>
            <a:off x="6608812" y="1277244"/>
            <a:ext cx="2188823" cy="1512204"/>
          </a:xfrm>
          <a:prstGeom prst="rect">
            <a:avLst/>
          </a:prstGeom>
        </p:spPr>
      </p:pic>
      <p:sp>
        <p:nvSpPr>
          <p:cNvPr id="26" name="Text Placeholder 2">
            <a:extLst>
              <a:ext uri="{FF2B5EF4-FFF2-40B4-BE49-F238E27FC236}">
                <a16:creationId xmlns:a16="http://schemas.microsoft.com/office/drawing/2014/main" id="{68063AF3-BDAE-0405-D19B-5DE51BE3A247}"/>
              </a:ext>
            </a:extLst>
          </p:cNvPr>
          <p:cNvSpPr txBox="1">
            <a:spLocks/>
          </p:cNvSpPr>
          <p:nvPr/>
        </p:nvSpPr>
        <p:spPr>
          <a:xfrm>
            <a:off x="492674" y="3319022"/>
            <a:ext cx="1915037" cy="310733"/>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tx1"/>
              </a:buClr>
              <a:buSzPts val="1800"/>
              <a:buFont typeface="Arial"/>
              <a:buChar char="●"/>
              <a:defRPr sz="1350" kern="1200" cap="none">
                <a:solidFill>
                  <a:schemeClr val="tx1"/>
                </a:solidFill>
                <a:effectLst/>
                <a:latin typeface="+mn-lt"/>
                <a:ea typeface="+mn-ea"/>
                <a:cs typeface="+mn-cs"/>
              </a:defRPr>
            </a:lvl1pPr>
            <a:lvl2pPr marL="914400" lvl="1" indent="-317500" algn="l" defTabSz="342900" rtl="0" eaLnBrk="1" latinLnBrk="0" hangingPunct="1">
              <a:spcBef>
                <a:spcPts val="0"/>
              </a:spcBef>
              <a:spcAft>
                <a:spcPts val="0"/>
              </a:spcAft>
              <a:buClr>
                <a:schemeClr val="tx1"/>
              </a:buClr>
              <a:buSzPts val="1400"/>
              <a:buFont typeface="Arial"/>
              <a:buChar char="○"/>
              <a:defRPr sz="1200" kern="1200" cap="none">
                <a:solidFill>
                  <a:schemeClr val="tx1"/>
                </a:solidFill>
                <a:effectLst/>
                <a:latin typeface="+mn-lt"/>
                <a:ea typeface="+mn-ea"/>
                <a:cs typeface="+mn-cs"/>
              </a:defRPr>
            </a:lvl2pPr>
            <a:lvl3pPr marL="1371600" lvl="2" indent="-317500" algn="l" defTabSz="342900" rtl="0" eaLnBrk="1" latinLnBrk="0" hangingPunct="1">
              <a:spcBef>
                <a:spcPts val="0"/>
              </a:spcBef>
              <a:spcAft>
                <a:spcPts val="0"/>
              </a:spcAft>
              <a:buClr>
                <a:schemeClr val="tx1"/>
              </a:buClr>
              <a:buSzPts val="1400"/>
              <a:buFont typeface="Arial"/>
              <a:buChar char="■"/>
              <a:defRPr sz="1050" kern="1200" cap="none">
                <a:solidFill>
                  <a:schemeClr val="tx1"/>
                </a:solidFill>
                <a:effectLst/>
                <a:latin typeface="+mn-lt"/>
                <a:ea typeface="+mn-ea"/>
                <a:cs typeface="+mn-cs"/>
              </a:defRPr>
            </a:lvl3pPr>
            <a:lvl4pPr marL="1828800" lvl="3"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4pPr>
            <a:lvl5pPr marL="2286000" lvl="4"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5pPr>
            <a:lvl6pPr marL="2743200" lvl="5"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6pPr>
            <a:lvl7pPr marL="3200400" lvl="6"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7pPr>
            <a:lvl8pPr marL="3657600" lvl="7"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8pPr>
            <a:lvl9pPr marL="4114800" lvl="8"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9pPr>
          </a:lstStyle>
          <a:p>
            <a:pPr marL="114300" indent="0">
              <a:buFont typeface="Arial"/>
              <a:buNone/>
            </a:pPr>
            <a:r>
              <a:rPr lang="en-US" sz="1400"/>
              <a:t>Original image</a:t>
            </a:r>
          </a:p>
        </p:txBody>
      </p:sp>
      <p:sp>
        <p:nvSpPr>
          <p:cNvPr id="27" name="Text Placeholder 2">
            <a:extLst>
              <a:ext uri="{FF2B5EF4-FFF2-40B4-BE49-F238E27FC236}">
                <a16:creationId xmlns:a16="http://schemas.microsoft.com/office/drawing/2014/main" id="{89767FA1-7217-E4FB-A3D9-F7BB9A7C509F}"/>
              </a:ext>
            </a:extLst>
          </p:cNvPr>
          <p:cNvSpPr txBox="1">
            <a:spLocks/>
          </p:cNvSpPr>
          <p:nvPr/>
        </p:nvSpPr>
        <p:spPr>
          <a:xfrm>
            <a:off x="4541541" y="2874279"/>
            <a:ext cx="1360035" cy="588347"/>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tx1"/>
              </a:buClr>
              <a:buSzPts val="1800"/>
              <a:buFont typeface="Arial"/>
              <a:buChar char="●"/>
              <a:defRPr sz="1350" kern="1200" cap="none">
                <a:solidFill>
                  <a:schemeClr val="tx1"/>
                </a:solidFill>
                <a:effectLst/>
                <a:latin typeface="+mn-lt"/>
                <a:ea typeface="+mn-ea"/>
                <a:cs typeface="+mn-cs"/>
              </a:defRPr>
            </a:lvl1pPr>
            <a:lvl2pPr marL="914400" lvl="1" indent="-317500" algn="l" defTabSz="342900" rtl="0" eaLnBrk="1" latinLnBrk="0" hangingPunct="1">
              <a:spcBef>
                <a:spcPts val="0"/>
              </a:spcBef>
              <a:spcAft>
                <a:spcPts val="0"/>
              </a:spcAft>
              <a:buClr>
                <a:schemeClr val="tx1"/>
              </a:buClr>
              <a:buSzPts val="1400"/>
              <a:buFont typeface="Arial"/>
              <a:buChar char="○"/>
              <a:defRPr sz="1200" kern="1200" cap="none">
                <a:solidFill>
                  <a:schemeClr val="tx1"/>
                </a:solidFill>
                <a:effectLst/>
                <a:latin typeface="+mn-lt"/>
                <a:ea typeface="+mn-ea"/>
                <a:cs typeface="+mn-cs"/>
              </a:defRPr>
            </a:lvl2pPr>
            <a:lvl3pPr marL="1371600" lvl="2" indent="-317500" algn="l" defTabSz="342900" rtl="0" eaLnBrk="1" latinLnBrk="0" hangingPunct="1">
              <a:spcBef>
                <a:spcPts val="0"/>
              </a:spcBef>
              <a:spcAft>
                <a:spcPts val="0"/>
              </a:spcAft>
              <a:buClr>
                <a:schemeClr val="tx1"/>
              </a:buClr>
              <a:buSzPts val="1400"/>
              <a:buFont typeface="Arial"/>
              <a:buChar char="■"/>
              <a:defRPr sz="1050" kern="1200" cap="none">
                <a:solidFill>
                  <a:schemeClr val="tx1"/>
                </a:solidFill>
                <a:effectLst/>
                <a:latin typeface="+mn-lt"/>
                <a:ea typeface="+mn-ea"/>
                <a:cs typeface="+mn-cs"/>
              </a:defRPr>
            </a:lvl3pPr>
            <a:lvl4pPr marL="1828800" lvl="3"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4pPr>
            <a:lvl5pPr marL="2286000" lvl="4"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5pPr>
            <a:lvl6pPr marL="2743200" lvl="5"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6pPr>
            <a:lvl7pPr marL="3200400" lvl="6"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7pPr>
            <a:lvl8pPr marL="3657600" lvl="7"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8pPr>
            <a:lvl9pPr marL="4114800" lvl="8"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9pPr>
          </a:lstStyle>
          <a:p>
            <a:pPr marL="114300" indent="0" algn="ctr">
              <a:buFont typeface="Arial"/>
              <a:buNone/>
            </a:pPr>
            <a:r>
              <a:rPr lang="en-US" sz="1400"/>
              <a:t>Less than k  shares</a:t>
            </a:r>
          </a:p>
          <a:p>
            <a:pPr marL="114300" indent="0" algn="ctr">
              <a:buFont typeface="Arial"/>
              <a:buNone/>
            </a:pPr>
            <a:r>
              <a:rPr lang="en-US" sz="1400"/>
              <a:t>overlayed</a:t>
            </a:r>
          </a:p>
        </p:txBody>
      </p:sp>
      <p:sp>
        <p:nvSpPr>
          <p:cNvPr id="28" name="Text Placeholder 2">
            <a:extLst>
              <a:ext uri="{FF2B5EF4-FFF2-40B4-BE49-F238E27FC236}">
                <a16:creationId xmlns:a16="http://schemas.microsoft.com/office/drawing/2014/main" id="{860EB25B-1520-46B0-466D-17B339674654}"/>
              </a:ext>
            </a:extLst>
          </p:cNvPr>
          <p:cNvSpPr txBox="1">
            <a:spLocks/>
          </p:cNvSpPr>
          <p:nvPr/>
        </p:nvSpPr>
        <p:spPr>
          <a:xfrm>
            <a:off x="6528978" y="2886041"/>
            <a:ext cx="2348489" cy="588347"/>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tx1"/>
              </a:buClr>
              <a:buSzPts val="1800"/>
              <a:buFont typeface="Arial"/>
              <a:buChar char="●"/>
              <a:defRPr sz="1350" kern="1200" cap="none">
                <a:solidFill>
                  <a:schemeClr val="tx1"/>
                </a:solidFill>
                <a:effectLst/>
                <a:latin typeface="+mn-lt"/>
                <a:ea typeface="+mn-ea"/>
                <a:cs typeface="+mn-cs"/>
              </a:defRPr>
            </a:lvl1pPr>
            <a:lvl2pPr marL="914400" lvl="1" indent="-317500" algn="l" defTabSz="342900" rtl="0" eaLnBrk="1" latinLnBrk="0" hangingPunct="1">
              <a:spcBef>
                <a:spcPts val="0"/>
              </a:spcBef>
              <a:spcAft>
                <a:spcPts val="0"/>
              </a:spcAft>
              <a:buClr>
                <a:schemeClr val="tx1"/>
              </a:buClr>
              <a:buSzPts val="1400"/>
              <a:buFont typeface="Arial"/>
              <a:buChar char="○"/>
              <a:defRPr sz="1200" kern="1200" cap="none">
                <a:solidFill>
                  <a:schemeClr val="tx1"/>
                </a:solidFill>
                <a:effectLst/>
                <a:latin typeface="+mn-lt"/>
                <a:ea typeface="+mn-ea"/>
                <a:cs typeface="+mn-cs"/>
              </a:defRPr>
            </a:lvl2pPr>
            <a:lvl3pPr marL="1371600" lvl="2" indent="-317500" algn="l" defTabSz="342900" rtl="0" eaLnBrk="1" latinLnBrk="0" hangingPunct="1">
              <a:spcBef>
                <a:spcPts val="0"/>
              </a:spcBef>
              <a:spcAft>
                <a:spcPts val="0"/>
              </a:spcAft>
              <a:buClr>
                <a:schemeClr val="tx1"/>
              </a:buClr>
              <a:buSzPts val="1400"/>
              <a:buFont typeface="Arial"/>
              <a:buChar char="■"/>
              <a:defRPr sz="1050" kern="1200" cap="none">
                <a:solidFill>
                  <a:schemeClr val="tx1"/>
                </a:solidFill>
                <a:effectLst/>
                <a:latin typeface="+mn-lt"/>
                <a:ea typeface="+mn-ea"/>
                <a:cs typeface="+mn-cs"/>
              </a:defRPr>
            </a:lvl3pPr>
            <a:lvl4pPr marL="1828800" lvl="3"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4pPr>
            <a:lvl5pPr marL="2286000" lvl="4"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5pPr>
            <a:lvl6pPr marL="2743200" lvl="5"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6pPr>
            <a:lvl7pPr marL="3200400" lvl="6"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7pPr>
            <a:lvl8pPr marL="3657600" lvl="7"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8pPr>
            <a:lvl9pPr marL="4114800" lvl="8" indent="-317500" algn="l" defTabSz="342900" rtl="0" eaLnBrk="1" latinLnBrk="0" hangingPunct="1">
              <a:spcBef>
                <a:spcPts val="0"/>
              </a:spcBef>
              <a:spcAft>
                <a:spcPts val="0"/>
              </a:spcAft>
              <a:buClr>
                <a:schemeClr val="tx1"/>
              </a:buClr>
              <a:buSzPts val="1400"/>
              <a:buFont typeface="Arial"/>
              <a:buChar char="■"/>
              <a:defRPr sz="900" kern="1200" cap="none">
                <a:solidFill>
                  <a:schemeClr val="tx1"/>
                </a:solidFill>
                <a:effectLst/>
                <a:latin typeface="+mn-lt"/>
                <a:ea typeface="+mn-ea"/>
                <a:cs typeface="+mn-cs"/>
              </a:defRPr>
            </a:lvl9pPr>
          </a:lstStyle>
          <a:p>
            <a:pPr marL="114300" indent="0" algn="ctr">
              <a:buFont typeface="Arial"/>
              <a:buNone/>
            </a:pPr>
            <a:r>
              <a:rPr lang="en-US" sz="1400" i="1"/>
              <a:t>k</a:t>
            </a:r>
            <a:r>
              <a:rPr lang="en-US" sz="1400"/>
              <a:t> shares overlayed</a:t>
            </a:r>
          </a:p>
          <a:p>
            <a:pPr marL="114300" indent="0" algn="ctr">
              <a:buFont typeface="Arial"/>
              <a:buNone/>
            </a:pPr>
            <a:r>
              <a:rPr lang="en-US" sz="1400"/>
              <a:t>(decrypted image)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E7E9-2D7A-DED2-A217-E0B3D22832F3}"/>
              </a:ext>
            </a:extLst>
          </p:cNvPr>
          <p:cNvSpPr>
            <a:spLocks noGrp="1"/>
          </p:cNvSpPr>
          <p:nvPr>
            <p:ph type="title"/>
          </p:nvPr>
        </p:nvSpPr>
        <p:spPr>
          <a:xfrm>
            <a:off x="514350" y="253999"/>
            <a:ext cx="7598569" cy="1092200"/>
          </a:xfrm>
        </p:spPr>
        <p:txBody>
          <a:bodyPr/>
          <a:lstStyle/>
          <a:p>
            <a:r>
              <a:rPr lang="en-US"/>
              <a:t>References</a:t>
            </a:r>
          </a:p>
        </p:txBody>
      </p:sp>
      <p:sp>
        <p:nvSpPr>
          <p:cNvPr id="3" name="Content Placeholder 2">
            <a:extLst>
              <a:ext uri="{FF2B5EF4-FFF2-40B4-BE49-F238E27FC236}">
                <a16:creationId xmlns:a16="http://schemas.microsoft.com/office/drawing/2014/main" id="{916FB242-C223-7CC7-E28D-D8841AAA96D7}"/>
              </a:ext>
            </a:extLst>
          </p:cNvPr>
          <p:cNvSpPr>
            <a:spLocks noGrp="1"/>
          </p:cNvSpPr>
          <p:nvPr>
            <p:ph idx="1"/>
          </p:nvPr>
        </p:nvSpPr>
        <p:spPr>
          <a:xfrm>
            <a:off x="514351" y="1222218"/>
            <a:ext cx="7598569" cy="3594225"/>
          </a:xfrm>
        </p:spPr>
        <p:txBody>
          <a:bodyPr>
            <a:normAutofit/>
          </a:bodyPr>
          <a:lstStyle/>
          <a:p>
            <a:pPr marL="0" indent="0" algn="l" rtl="0">
              <a:spcBef>
                <a:spcPts val="0"/>
              </a:spcBef>
              <a:spcAft>
                <a:spcPts val="0"/>
              </a:spcAft>
              <a:buNone/>
            </a:pPr>
            <a:r>
              <a:rPr lang="en-US" sz="1000" b="0" i="0" u="none" strike="noStrike">
                <a:effectLst/>
                <a:latin typeface="Times New Roman" panose="02020603050405020304" pitchFamily="18" charset="0"/>
                <a:cs typeface="Times New Roman" panose="02020603050405020304" pitchFamily="18" charset="0"/>
              </a:rPr>
              <a:t>[1] </a:t>
            </a:r>
            <a:r>
              <a:rPr lang="en-US" sz="1000" b="0" i="0" u="sng" strike="noStrike">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https://www.cs.jhu.edu/~fabian/courses/CS600.624/NaorShamir-VisualCryptography.pdf</a:t>
            </a:r>
            <a:br>
              <a:rPr lang="en-US" sz="1000">
                <a:latin typeface="Times New Roman" panose="02020603050405020304" pitchFamily="18" charset="0"/>
                <a:cs typeface="Times New Roman" panose="02020603050405020304" pitchFamily="18" charset="0"/>
              </a:rPr>
            </a:br>
            <a:endParaRPr lang="en-US" sz="1000">
              <a:latin typeface="Times New Roman" panose="02020603050405020304" pitchFamily="18" charset="0"/>
              <a:cs typeface="Times New Roman" panose="02020603050405020304" pitchFamily="18" charset="0"/>
            </a:endParaRPr>
          </a:p>
          <a:p>
            <a:pPr marL="0" indent="0" algn="l" rtl="0">
              <a:spcBef>
                <a:spcPts val="0"/>
              </a:spcBef>
              <a:spcAft>
                <a:spcPts val="0"/>
              </a:spcAft>
              <a:buNone/>
            </a:pPr>
            <a:r>
              <a:rPr lang="en-US" sz="1000" b="0" i="0" u="none" strike="noStrike">
                <a:effectLst/>
                <a:latin typeface="Times New Roman" panose="02020603050405020304" pitchFamily="18" charset="0"/>
                <a:cs typeface="Times New Roman" panose="02020603050405020304" pitchFamily="18" charset="0"/>
              </a:rPr>
              <a:t>[2] </a:t>
            </a:r>
            <a:r>
              <a:rPr lang="en-US" sz="1000" b="0" i="0" u="sng" strike="noStrike">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https://www.researchgate.net/publication/353374619_An_overview_of_visual_cryptography_techniques</a:t>
            </a:r>
            <a:endParaRPr lang="en-US" sz="1000">
              <a:latin typeface="Times New Roman" panose="02020603050405020304" pitchFamily="18" charset="0"/>
              <a:cs typeface="Times New Roman" panose="02020603050405020304" pitchFamily="18" charset="0"/>
            </a:endParaRPr>
          </a:p>
          <a:p>
            <a:pPr marL="0" indent="0" algn="l" rtl="0">
              <a:spcBef>
                <a:spcPts val="0"/>
              </a:spcBef>
              <a:spcAft>
                <a:spcPts val="0"/>
              </a:spcAft>
              <a:buNone/>
            </a:pPr>
            <a:endParaRPr lang="en-US" sz="1000" b="0" i="0" u="none" strike="noStrike">
              <a:effectLst/>
              <a:latin typeface="Times New Roman" panose="02020603050405020304" pitchFamily="18" charset="0"/>
              <a:cs typeface="Times New Roman" panose="02020603050405020304" pitchFamily="18" charset="0"/>
            </a:endParaRPr>
          </a:p>
          <a:p>
            <a:pPr marL="0" indent="0">
              <a:buNone/>
            </a:pPr>
            <a:r>
              <a:rPr lang="en-US" sz="1000" b="0" i="0" u="none" strike="noStrike">
                <a:effectLst/>
                <a:latin typeface="Times New Roman" panose="02020603050405020304" pitchFamily="18" charset="0"/>
                <a:cs typeface="Times New Roman" panose="02020603050405020304" pitchFamily="18" charset="0"/>
              </a:rPr>
              <a:t>[3]</a:t>
            </a:r>
            <a:r>
              <a:rPr lang="en-US" sz="1000" b="1" i="0" u="none" strike="noStrike">
                <a:effectLst/>
                <a:latin typeface="Times New Roman" panose="02020603050405020304" pitchFamily="18" charset="0"/>
                <a:cs typeface="Times New Roman" panose="02020603050405020304" pitchFamily="18" charset="0"/>
              </a:rPr>
              <a:t> </a:t>
            </a:r>
            <a:r>
              <a:rPr lang="en-US" sz="1000" b="0" i="0" u="sng" strike="noStrike">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https://www.ciphermachinesandcryptology.com/en/visualcrypto.htm</a:t>
            </a:r>
            <a:endParaRPr lang="en-US" sz="1000" b="0" i="0" u="sng" strike="noStrike">
              <a:effectLst/>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[4] </a:t>
            </a:r>
            <a:r>
              <a:rPr lang="en-US" sz="1000" u="sng">
                <a:latin typeface="Times New Roman" panose="02020603050405020304" pitchFamily="18" charset="0"/>
                <a:cs typeface="Times New Roman" panose="02020603050405020304" pitchFamily="18" charset="0"/>
                <a:hlinkClick r:id="rId6"/>
              </a:rPr>
              <a:t>https://www.sciencedirect.com/science/article/pii/S0031320302002583#SEC3</a:t>
            </a:r>
            <a:endParaRPr lang="en-US" sz="1000" u="sng">
              <a:latin typeface="Times New Roman" panose="02020603050405020304" pitchFamily="18" charset="0"/>
              <a:cs typeface="Times New Roman" panose="02020603050405020304" pitchFamily="18" charset="0"/>
            </a:endParaRPr>
          </a:p>
          <a:p>
            <a:pPr marL="0" indent="0" algn="l" rtl="0">
              <a:spcBef>
                <a:spcPts val="0"/>
              </a:spcBef>
              <a:spcAft>
                <a:spcPts val="0"/>
              </a:spcAft>
              <a:buNone/>
            </a:pPr>
            <a:r>
              <a:rPr lang="en-US" sz="1000">
                <a:latin typeface="Times New Roman" panose="02020603050405020304" pitchFamily="18" charset="0"/>
                <a:cs typeface="Times New Roman" panose="02020603050405020304" pitchFamily="18" charset="0"/>
              </a:rPr>
              <a:t>[5] </a:t>
            </a:r>
            <a:r>
              <a:rPr lang="en-US" sz="1000" b="0" i="0" u="none" strike="noStrike">
                <a:solidFill>
                  <a:srgbClr val="000000"/>
                </a:solidFill>
                <a:effectLst/>
                <a:latin typeface="Times New Roman" panose="02020603050405020304" pitchFamily="18" charset="0"/>
                <a:cs typeface="Times New Roman" panose="02020603050405020304" pitchFamily="18" charset="0"/>
              </a:rPr>
              <a:t> </a:t>
            </a:r>
            <a:r>
              <a:rPr lang="en-US" sz="1000" b="0" i="0" u="sng" strike="noStrike">
                <a:solidFill>
                  <a:srgbClr val="1155CC"/>
                </a:solidFill>
                <a:effectLst/>
                <a:latin typeface="Times New Roman" panose="02020603050405020304" pitchFamily="18" charset="0"/>
                <a:cs typeface="Times New Roman" panose="02020603050405020304" pitchFamily="18" charset="0"/>
                <a:hlinkClick r:id="rId7"/>
              </a:rPr>
              <a:t>https://homes.esat.kuleuven.be/~fvercaut/talks/visual.pdf</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sz="1000">
                <a:latin typeface="Times New Roman" panose="02020603050405020304" pitchFamily="18" charset="0"/>
                <a:cs typeface="Times New Roman" panose="02020603050405020304" pitchFamily="18" charset="0"/>
              </a:rPr>
            </a:br>
            <a:r>
              <a:rPr lang="en-US" sz="1000">
                <a:latin typeface="Times New Roman" panose="02020603050405020304" pitchFamily="18" charset="0"/>
                <a:cs typeface="Times New Roman" panose="02020603050405020304" pitchFamily="18" charset="0"/>
              </a:rPr>
              <a:t>[6] </a:t>
            </a:r>
            <a:r>
              <a:rPr lang="en-US" sz="1000" b="0" i="0" u="none" strike="noStrike">
                <a:solidFill>
                  <a:srgbClr val="000000"/>
                </a:solidFill>
                <a:effectLst/>
                <a:latin typeface="Times New Roman" panose="02020603050405020304" pitchFamily="18" charset="0"/>
                <a:cs typeface="Times New Roman" panose="02020603050405020304" pitchFamily="18" charset="0"/>
                <a:hlinkClick r:id="rId8"/>
              </a:rPr>
              <a:t>https://fardapaper.ir/mohavaha/uploads/2018/12/Fardapaper-A-Comprehensive-Study-of-Visual-Cryptography.pdf</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[7] </a:t>
            </a:r>
            <a:r>
              <a:rPr lang="en-US" sz="1000" b="0" i="0" u="none" strike="noStrike">
                <a:solidFill>
                  <a:srgbClr val="000000"/>
                </a:solidFill>
                <a:effectLst/>
                <a:latin typeface="Times New Roman" panose="02020603050405020304" pitchFamily="18" charset="0"/>
                <a:cs typeface="Times New Roman" panose="02020603050405020304" pitchFamily="18" charset="0"/>
                <a:hlinkClick r:id="rId9"/>
              </a:rPr>
              <a:t>https://www.101computing.net/visual-cryptography/</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sz="1100"/>
            </a:b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58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DA10-BB27-4C28-F38E-706FB5C8D46A}"/>
              </a:ext>
            </a:extLst>
          </p:cNvPr>
          <p:cNvSpPr>
            <a:spLocks noGrp="1"/>
          </p:cNvSpPr>
          <p:nvPr>
            <p:ph type="title"/>
          </p:nvPr>
        </p:nvSpPr>
        <p:spPr>
          <a:xfrm>
            <a:off x="639855" y="2025650"/>
            <a:ext cx="7864290" cy="1092200"/>
          </a:xfrm>
        </p:spPr>
        <p:txBody>
          <a:bodyPr>
            <a:normAutofit/>
          </a:bodyPr>
          <a:lstStyle/>
          <a:p>
            <a:pPr algn="ctr"/>
            <a:r>
              <a:rPr lang="en" sz="3200"/>
              <a:t>Shamir’s Visual Cryptography Scheme</a:t>
            </a:r>
            <a:endParaRPr lang="en-US" sz="3200"/>
          </a:p>
        </p:txBody>
      </p:sp>
    </p:spTree>
    <p:extLst>
      <p:ext uri="{BB962C8B-B14F-4D97-AF65-F5344CB8AC3E}">
        <p14:creationId xmlns:p14="http://schemas.microsoft.com/office/powerpoint/2010/main" val="153885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698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White Pixels are Handled</a:t>
            </a:r>
            <a:endParaRPr/>
          </a:p>
        </p:txBody>
      </p:sp>
      <p:sp>
        <p:nvSpPr>
          <p:cNvPr id="94" name="Google Shape;94;p19"/>
          <p:cNvSpPr txBox="1">
            <a:spLocks noGrp="1"/>
          </p:cNvSpPr>
          <p:nvPr>
            <p:ph type="body" idx="1"/>
          </p:nvPr>
        </p:nvSpPr>
        <p:spPr>
          <a:xfrm>
            <a:off x="328988" y="760413"/>
            <a:ext cx="5165647" cy="44631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t>Shares are made of the same subpixel arrangement</a:t>
            </a:r>
            <a:endParaRPr sz="1400"/>
          </a:p>
        </p:txBody>
      </p:sp>
      <p:sp>
        <p:nvSpPr>
          <p:cNvPr id="19" name="Rectangle 18">
            <a:extLst>
              <a:ext uri="{FF2B5EF4-FFF2-40B4-BE49-F238E27FC236}">
                <a16:creationId xmlns:a16="http://schemas.microsoft.com/office/drawing/2014/main" id="{C3600699-162D-4D73-C502-0C1290AC7DB9}"/>
              </a:ext>
            </a:extLst>
          </p:cNvPr>
          <p:cNvSpPr/>
          <p:nvPr/>
        </p:nvSpPr>
        <p:spPr>
          <a:xfrm>
            <a:off x="244523" y="2450015"/>
            <a:ext cx="1135857" cy="107156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45331559-1613-5A1F-5108-3F8750D6C849}"/>
              </a:ext>
            </a:extLst>
          </p:cNvPr>
          <p:cNvGrpSpPr/>
          <p:nvPr/>
        </p:nvGrpSpPr>
        <p:grpSpPr>
          <a:xfrm>
            <a:off x="2534861" y="1472103"/>
            <a:ext cx="1151729" cy="1057276"/>
            <a:chOff x="2252472" y="1457631"/>
            <a:chExt cx="1151729" cy="1057276"/>
          </a:xfrm>
        </p:grpSpPr>
        <p:sp>
          <p:nvSpPr>
            <p:cNvPr id="20" name="Rectangle 19">
              <a:extLst>
                <a:ext uri="{FF2B5EF4-FFF2-40B4-BE49-F238E27FC236}">
                  <a16:creationId xmlns:a16="http://schemas.microsoft.com/office/drawing/2014/main" id="{160CB68F-5AAB-04EE-42EC-AB32F9CD4955}"/>
                </a:ext>
              </a:extLst>
            </p:cNvPr>
            <p:cNvSpPr/>
            <p:nvPr/>
          </p:nvSpPr>
          <p:spPr>
            <a:xfrm>
              <a:off x="2260092" y="1457631"/>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47C663-5EFD-D194-D0C4-1872C086E18D}"/>
                </a:ext>
              </a:extLst>
            </p:cNvPr>
            <p:cNvSpPr/>
            <p:nvPr/>
          </p:nvSpPr>
          <p:spPr>
            <a:xfrm>
              <a:off x="2832701" y="1457631"/>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EDDE9B-F7BE-0576-EAB3-4E580FAE28D4}"/>
                </a:ext>
              </a:extLst>
            </p:cNvPr>
            <p:cNvSpPr/>
            <p:nvPr/>
          </p:nvSpPr>
          <p:spPr>
            <a:xfrm>
              <a:off x="2252472" y="198626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899F5C6-5604-4C64-4653-764922D2E0B2}"/>
                </a:ext>
              </a:extLst>
            </p:cNvPr>
            <p:cNvSpPr/>
            <p:nvPr/>
          </p:nvSpPr>
          <p:spPr>
            <a:xfrm>
              <a:off x="2832701" y="198626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CE6D30E2-FC5C-CB05-9D38-542995383C14}"/>
              </a:ext>
            </a:extLst>
          </p:cNvPr>
          <p:cNvGrpSpPr/>
          <p:nvPr/>
        </p:nvGrpSpPr>
        <p:grpSpPr>
          <a:xfrm>
            <a:off x="2534861" y="3575352"/>
            <a:ext cx="1146174" cy="1057276"/>
            <a:chOff x="2605470" y="3521578"/>
            <a:chExt cx="1146174" cy="1057276"/>
          </a:xfrm>
        </p:grpSpPr>
        <p:sp>
          <p:nvSpPr>
            <p:cNvPr id="24" name="Rectangle 23">
              <a:extLst>
                <a:ext uri="{FF2B5EF4-FFF2-40B4-BE49-F238E27FC236}">
                  <a16:creationId xmlns:a16="http://schemas.microsoft.com/office/drawing/2014/main" id="{761E1543-8F24-9CEE-3D3B-3511176AEBA5}"/>
                </a:ext>
              </a:extLst>
            </p:cNvPr>
            <p:cNvSpPr/>
            <p:nvPr/>
          </p:nvSpPr>
          <p:spPr>
            <a:xfrm>
              <a:off x="2611026" y="3521578"/>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0C468B-58DC-BDB2-ECB3-E04C9526D03A}"/>
                </a:ext>
              </a:extLst>
            </p:cNvPr>
            <p:cNvSpPr/>
            <p:nvPr/>
          </p:nvSpPr>
          <p:spPr>
            <a:xfrm>
              <a:off x="3180144" y="3521578"/>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7640D6C-6C59-55ED-F88E-FF8878E715EA}"/>
                </a:ext>
              </a:extLst>
            </p:cNvPr>
            <p:cNvSpPr/>
            <p:nvPr/>
          </p:nvSpPr>
          <p:spPr>
            <a:xfrm>
              <a:off x="2605470" y="40502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F485D96-3B5D-EDF5-CAA0-D079FE8F40D3}"/>
                </a:ext>
              </a:extLst>
            </p:cNvPr>
            <p:cNvSpPr/>
            <p:nvPr/>
          </p:nvSpPr>
          <p:spPr>
            <a:xfrm>
              <a:off x="3179769" y="405021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C46066C0-B7AA-318B-2BEB-EC4A9A4F2C61}"/>
              </a:ext>
            </a:extLst>
          </p:cNvPr>
          <p:cNvCxnSpPr>
            <a:cxnSpLocks/>
          </p:cNvCxnSpPr>
          <p:nvPr/>
        </p:nvCxnSpPr>
        <p:spPr>
          <a:xfrm flipV="1">
            <a:off x="1511124" y="1973633"/>
            <a:ext cx="924258" cy="43193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120686-9172-B6F9-F1AD-B53A49C3AF54}"/>
              </a:ext>
            </a:extLst>
          </p:cNvPr>
          <p:cNvCxnSpPr>
            <a:cxnSpLocks/>
          </p:cNvCxnSpPr>
          <p:nvPr/>
        </p:nvCxnSpPr>
        <p:spPr>
          <a:xfrm>
            <a:off x="1511124" y="3601821"/>
            <a:ext cx="924258" cy="56277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C49CD78-9DDB-9D50-B629-053568C75119}"/>
              </a:ext>
            </a:extLst>
          </p:cNvPr>
          <p:cNvSpPr txBox="1"/>
          <p:nvPr/>
        </p:nvSpPr>
        <p:spPr>
          <a:xfrm>
            <a:off x="231340" y="3521578"/>
            <a:ext cx="1263237" cy="338554"/>
          </a:xfrm>
          <a:prstGeom prst="rect">
            <a:avLst/>
          </a:prstGeom>
          <a:noFill/>
        </p:spPr>
        <p:txBody>
          <a:bodyPr wrap="square" rtlCol="0">
            <a:spAutoFit/>
          </a:bodyPr>
          <a:lstStyle/>
          <a:p>
            <a:r>
              <a:rPr lang="en-US" sz="1600"/>
              <a:t> White Pixel</a:t>
            </a:r>
          </a:p>
        </p:txBody>
      </p:sp>
      <p:sp>
        <p:nvSpPr>
          <p:cNvPr id="34" name="TextBox 33">
            <a:extLst>
              <a:ext uri="{FF2B5EF4-FFF2-40B4-BE49-F238E27FC236}">
                <a16:creationId xmlns:a16="http://schemas.microsoft.com/office/drawing/2014/main" id="{B810F176-DC16-BC7E-BF91-E56C1472DDD2}"/>
              </a:ext>
            </a:extLst>
          </p:cNvPr>
          <p:cNvSpPr txBox="1"/>
          <p:nvPr/>
        </p:nvSpPr>
        <p:spPr>
          <a:xfrm>
            <a:off x="2753672" y="2547251"/>
            <a:ext cx="881058" cy="307777"/>
          </a:xfrm>
          <a:prstGeom prst="rect">
            <a:avLst/>
          </a:prstGeom>
          <a:noFill/>
        </p:spPr>
        <p:txBody>
          <a:bodyPr wrap="square" rtlCol="0">
            <a:spAutoFit/>
          </a:bodyPr>
          <a:lstStyle/>
          <a:p>
            <a:r>
              <a:rPr lang="en-US"/>
              <a:t>Share 1</a:t>
            </a:r>
          </a:p>
        </p:txBody>
      </p:sp>
      <p:sp>
        <p:nvSpPr>
          <p:cNvPr id="35" name="TextBox 34">
            <a:extLst>
              <a:ext uri="{FF2B5EF4-FFF2-40B4-BE49-F238E27FC236}">
                <a16:creationId xmlns:a16="http://schemas.microsoft.com/office/drawing/2014/main" id="{F0C999E6-C37D-2EB6-30CD-58C7CDCC7E77}"/>
              </a:ext>
            </a:extLst>
          </p:cNvPr>
          <p:cNvSpPr txBox="1"/>
          <p:nvPr/>
        </p:nvSpPr>
        <p:spPr>
          <a:xfrm>
            <a:off x="2666418" y="4639648"/>
            <a:ext cx="879885" cy="369332"/>
          </a:xfrm>
          <a:prstGeom prst="rect">
            <a:avLst/>
          </a:prstGeom>
          <a:noFill/>
        </p:spPr>
        <p:txBody>
          <a:bodyPr wrap="square" rtlCol="0">
            <a:spAutoFit/>
          </a:bodyPr>
          <a:lstStyle/>
          <a:p>
            <a:r>
              <a:rPr lang="en-US"/>
              <a:t>Share 2</a:t>
            </a:r>
          </a:p>
        </p:txBody>
      </p:sp>
      <p:grpSp>
        <p:nvGrpSpPr>
          <p:cNvPr id="28" name="Group 27">
            <a:extLst>
              <a:ext uri="{FF2B5EF4-FFF2-40B4-BE49-F238E27FC236}">
                <a16:creationId xmlns:a16="http://schemas.microsoft.com/office/drawing/2014/main" id="{A3D05924-8DD2-D81B-0263-48F5B5BAFD05}"/>
              </a:ext>
            </a:extLst>
          </p:cNvPr>
          <p:cNvGrpSpPr/>
          <p:nvPr/>
        </p:nvGrpSpPr>
        <p:grpSpPr>
          <a:xfrm>
            <a:off x="6211053" y="2457158"/>
            <a:ext cx="1140618" cy="1057276"/>
            <a:chOff x="4816097" y="2551887"/>
            <a:chExt cx="1140618" cy="1057276"/>
          </a:xfrm>
        </p:grpSpPr>
        <p:sp>
          <p:nvSpPr>
            <p:cNvPr id="36" name="Rectangle 35">
              <a:extLst>
                <a:ext uri="{FF2B5EF4-FFF2-40B4-BE49-F238E27FC236}">
                  <a16:creationId xmlns:a16="http://schemas.microsoft.com/office/drawing/2014/main" id="{DF5E1C4D-E265-F083-71E9-E1150D2F756A}"/>
                </a:ext>
              </a:extLst>
            </p:cNvPr>
            <p:cNvSpPr/>
            <p:nvPr/>
          </p:nvSpPr>
          <p:spPr>
            <a:xfrm>
              <a:off x="4816097" y="255188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6707573-C706-198B-CF38-57E3D53FC333}"/>
                </a:ext>
              </a:extLst>
            </p:cNvPr>
            <p:cNvSpPr/>
            <p:nvPr/>
          </p:nvSpPr>
          <p:spPr>
            <a:xfrm>
              <a:off x="5385215" y="2551887"/>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E0B176C-92FB-190A-781E-20182FA0A61C}"/>
                </a:ext>
              </a:extLst>
            </p:cNvPr>
            <p:cNvSpPr/>
            <p:nvPr/>
          </p:nvSpPr>
          <p:spPr>
            <a:xfrm>
              <a:off x="4816097" y="3080525"/>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3AE4D03-87CF-2AD4-7897-F432951301BE}"/>
                </a:ext>
              </a:extLst>
            </p:cNvPr>
            <p:cNvSpPr/>
            <p:nvPr/>
          </p:nvSpPr>
          <p:spPr>
            <a:xfrm>
              <a:off x="5385214" y="3080525"/>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Arrow Connector 39">
            <a:extLst>
              <a:ext uri="{FF2B5EF4-FFF2-40B4-BE49-F238E27FC236}">
                <a16:creationId xmlns:a16="http://schemas.microsoft.com/office/drawing/2014/main" id="{EA4FAE10-7153-DAA9-63C4-4757D3253B6C}"/>
              </a:ext>
            </a:extLst>
          </p:cNvPr>
          <p:cNvCxnSpPr>
            <a:cxnSpLocks/>
          </p:cNvCxnSpPr>
          <p:nvPr/>
        </p:nvCxnSpPr>
        <p:spPr>
          <a:xfrm>
            <a:off x="5124261" y="2000741"/>
            <a:ext cx="873239" cy="4254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E7CFAAD-5960-210C-BDB4-56B4D4DEE943}"/>
              </a:ext>
            </a:extLst>
          </p:cNvPr>
          <p:cNvCxnSpPr>
            <a:cxnSpLocks/>
          </p:cNvCxnSpPr>
          <p:nvPr/>
        </p:nvCxnSpPr>
        <p:spPr>
          <a:xfrm flipV="1">
            <a:off x="5124261" y="3601821"/>
            <a:ext cx="873239" cy="4990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C4DF491-EB9C-0AD5-16DA-92505FAE09A1}"/>
              </a:ext>
            </a:extLst>
          </p:cNvPr>
          <p:cNvSpPr txBox="1"/>
          <p:nvPr/>
        </p:nvSpPr>
        <p:spPr>
          <a:xfrm>
            <a:off x="5952705" y="3690855"/>
            <a:ext cx="1398966" cy="646331"/>
          </a:xfrm>
          <a:prstGeom prst="rect">
            <a:avLst/>
          </a:prstGeom>
          <a:noFill/>
        </p:spPr>
        <p:txBody>
          <a:bodyPr wrap="square" rtlCol="0">
            <a:spAutoFit/>
          </a:bodyPr>
          <a:lstStyle/>
          <a:p>
            <a:pPr algn="ctr"/>
            <a:r>
              <a:rPr lang="en-US"/>
              <a:t>Shares 1 &amp; 2 Overlayed</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743EAD-7DBE-9A47-5F85-7AC42B65FB3E}"/>
                  </a:ext>
                </a:extLst>
              </p:cNvPr>
              <p:cNvSpPr txBox="1"/>
              <p:nvPr/>
            </p:nvSpPr>
            <p:spPr>
              <a:xfrm>
                <a:off x="3889473" y="1609675"/>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
                        </m:e>
                      </m:d>
                    </m:oMath>
                  </m:oMathPara>
                </a14:m>
                <a:endParaRPr lang="en-US" sz="2800"/>
              </a:p>
            </p:txBody>
          </p:sp>
        </mc:Choice>
        <mc:Fallback xmlns="">
          <p:sp>
            <p:nvSpPr>
              <p:cNvPr id="3" name="TextBox 2">
                <a:extLst>
                  <a:ext uri="{FF2B5EF4-FFF2-40B4-BE49-F238E27FC236}">
                    <a16:creationId xmlns:a16="http://schemas.microsoft.com/office/drawing/2014/main" id="{AD743EAD-7DBE-9A47-5F85-7AC42B65FB3E}"/>
                  </a:ext>
                </a:extLst>
              </p:cNvPr>
              <p:cNvSpPr txBox="1">
                <a:spLocks noRot="1" noChangeAspect="1" noMove="1" noResize="1" noEditPoints="1" noAdjustHandles="1" noChangeArrowheads="1" noChangeShapeType="1" noTextEdit="1"/>
              </p:cNvSpPr>
              <p:nvPr/>
            </p:nvSpPr>
            <p:spPr>
              <a:xfrm>
                <a:off x="3889473" y="1609675"/>
                <a:ext cx="1058436" cy="7184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753CA5-B283-1D1E-7EA5-E1F3D25DFFB0}"/>
                  </a:ext>
                </a:extLst>
              </p:cNvPr>
              <p:cNvSpPr txBox="1"/>
              <p:nvPr/>
            </p:nvSpPr>
            <p:spPr>
              <a:xfrm>
                <a:off x="3893867" y="3792193"/>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
                        </m:e>
                      </m:d>
                    </m:oMath>
                  </m:oMathPara>
                </a14:m>
                <a:endParaRPr lang="en-US" sz="2800"/>
              </a:p>
            </p:txBody>
          </p:sp>
        </mc:Choice>
        <mc:Fallback xmlns="">
          <p:sp>
            <p:nvSpPr>
              <p:cNvPr id="4" name="TextBox 3">
                <a:extLst>
                  <a:ext uri="{FF2B5EF4-FFF2-40B4-BE49-F238E27FC236}">
                    <a16:creationId xmlns:a16="http://schemas.microsoft.com/office/drawing/2014/main" id="{0F753CA5-B283-1D1E-7EA5-E1F3D25DFFB0}"/>
                  </a:ext>
                </a:extLst>
              </p:cNvPr>
              <p:cNvSpPr txBox="1">
                <a:spLocks noRot="1" noChangeAspect="1" noMove="1" noResize="1" noEditPoints="1" noAdjustHandles="1" noChangeArrowheads="1" noChangeShapeType="1" noTextEdit="1"/>
              </p:cNvSpPr>
              <p:nvPr/>
            </p:nvSpPr>
            <p:spPr>
              <a:xfrm>
                <a:off x="3893867" y="3792193"/>
                <a:ext cx="1058436" cy="7184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453901-966C-197E-BE65-9732EC744A21}"/>
                  </a:ext>
                </a:extLst>
              </p:cNvPr>
              <p:cNvSpPr txBox="1"/>
              <p:nvPr/>
            </p:nvSpPr>
            <p:spPr>
              <a:xfrm>
                <a:off x="7525814" y="2626563"/>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
                        </m:e>
                      </m:d>
                    </m:oMath>
                  </m:oMathPara>
                </a14:m>
                <a:endParaRPr lang="en-US" sz="2800"/>
              </a:p>
            </p:txBody>
          </p:sp>
        </mc:Choice>
        <mc:Fallback xmlns="">
          <p:sp>
            <p:nvSpPr>
              <p:cNvPr id="6" name="TextBox 5">
                <a:extLst>
                  <a:ext uri="{FF2B5EF4-FFF2-40B4-BE49-F238E27FC236}">
                    <a16:creationId xmlns:a16="http://schemas.microsoft.com/office/drawing/2014/main" id="{1E453901-966C-197E-BE65-9732EC744A21}"/>
                  </a:ext>
                </a:extLst>
              </p:cNvPr>
              <p:cNvSpPr txBox="1">
                <a:spLocks noRot="1" noChangeAspect="1" noMove="1" noResize="1" noEditPoints="1" noAdjustHandles="1" noChangeArrowheads="1" noChangeShapeType="1" noTextEdit="1"/>
              </p:cNvSpPr>
              <p:nvPr/>
            </p:nvSpPr>
            <p:spPr>
              <a:xfrm>
                <a:off x="7525814" y="2626563"/>
                <a:ext cx="1058436" cy="718466"/>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26703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Black Pixels are Handled</a:t>
            </a:r>
            <a:endParaRPr/>
          </a:p>
        </p:txBody>
      </p:sp>
      <p:sp>
        <p:nvSpPr>
          <p:cNvPr id="100" name="Google Shape;100;p20"/>
          <p:cNvSpPr txBox="1">
            <a:spLocks noGrp="1"/>
          </p:cNvSpPr>
          <p:nvPr>
            <p:ph type="body" idx="1"/>
          </p:nvPr>
        </p:nvSpPr>
        <p:spPr>
          <a:xfrm>
            <a:off x="311700" y="877656"/>
            <a:ext cx="8520600" cy="352626"/>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n"/>
              <a:t>Shares are made of reciprocal subpixel arrangements</a:t>
            </a:r>
            <a:endParaRPr/>
          </a:p>
          <a:p>
            <a:pPr marL="0" lvl="0" indent="0" algn="l" rtl="0">
              <a:spcBef>
                <a:spcPts val="1200"/>
              </a:spcBef>
              <a:spcAft>
                <a:spcPts val="1200"/>
              </a:spcAft>
              <a:buNone/>
            </a:pPr>
            <a:endParaRPr/>
          </a:p>
        </p:txBody>
      </p:sp>
      <p:sp>
        <p:nvSpPr>
          <p:cNvPr id="2" name="Rectangle 1">
            <a:extLst>
              <a:ext uri="{FF2B5EF4-FFF2-40B4-BE49-F238E27FC236}">
                <a16:creationId xmlns:a16="http://schemas.microsoft.com/office/drawing/2014/main" id="{2BC11882-B531-4F5B-88BB-241474B3C14A}"/>
              </a:ext>
            </a:extLst>
          </p:cNvPr>
          <p:cNvSpPr/>
          <p:nvPr/>
        </p:nvSpPr>
        <p:spPr>
          <a:xfrm>
            <a:off x="370007" y="2540410"/>
            <a:ext cx="1135857" cy="10715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45515EF-50D7-2BE5-3A2B-87FC4FD7BE67}"/>
              </a:ext>
            </a:extLst>
          </p:cNvPr>
          <p:cNvGrpSpPr/>
          <p:nvPr/>
        </p:nvGrpSpPr>
        <p:grpSpPr>
          <a:xfrm>
            <a:off x="2611026" y="1586823"/>
            <a:ext cx="1139029" cy="1057276"/>
            <a:chOff x="2611026" y="1586823"/>
            <a:chExt cx="1139029" cy="1057276"/>
          </a:xfrm>
        </p:grpSpPr>
        <p:sp>
          <p:nvSpPr>
            <p:cNvPr id="3" name="Rectangle 2">
              <a:extLst>
                <a:ext uri="{FF2B5EF4-FFF2-40B4-BE49-F238E27FC236}">
                  <a16:creationId xmlns:a16="http://schemas.microsoft.com/office/drawing/2014/main" id="{68EECC9B-F938-0AA8-EF39-7BE09876A3E5}"/>
                </a:ext>
              </a:extLst>
            </p:cNvPr>
            <p:cNvSpPr/>
            <p:nvPr/>
          </p:nvSpPr>
          <p:spPr>
            <a:xfrm>
              <a:off x="2611026" y="1586823"/>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BD78E74-B340-4281-A62C-480EB1CD5C03}"/>
                </a:ext>
              </a:extLst>
            </p:cNvPr>
            <p:cNvSpPr/>
            <p:nvPr/>
          </p:nvSpPr>
          <p:spPr>
            <a:xfrm>
              <a:off x="3178555" y="1586823"/>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37EC382-2987-7E61-C963-CFC8ACD6C663}"/>
                </a:ext>
              </a:extLst>
            </p:cNvPr>
            <p:cNvSpPr/>
            <p:nvPr/>
          </p:nvSpPr>
          <p:spPr>
            <a:xfrm>
              <a:off x="2611026" y="2115461"/>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BC98A6-C66F-F5E4-7245-3ABE61AE9D9A}"/>
                </a:ext>
              </a:extLst>
            </p:cNvPr>
            <p:cNvSpPr/>
            <p:nvPr/>
          </p:nvSpPr>
          <p:spPr>
            <a:xfrm>
              <a:off x="3178555" y="2115461"/>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E52CCD9-984D-91A0-2B09-6FB4B8D508E8}"/>
              </a:ext>
            </a:extLst>
          </p:cNvPr>
          <p:cNvGrpSpPr/>
          <p:nvPr/>
        </p:nvGrpSpPr>
        <p:grpSpPr>
          <a:xfrm>
            <a:off x="2611026" y="3586262"/>
            <a:ext cx="1139029" cy="1057276"/>
            <a:chOff x="2611026" y="3521578"/>
            <a:chExt cx="1139029" cy="1057276"/>
          </a:xfrm>
        </p:grpSpPr>
        <p:sp>
          <p:nvSpPr>
            <p:cNvPr id="7" name="Rectangle 6">
              <a:extLst>
                <a:ext uri="{FF2B5EF4-FFF2-40B4-BE49-F238E27FC236}">
                  <a16:creationId xmlns:a16="http://schemas.microsoft.com/office/drawing/2014/main" id="{41A5E3C3-1334-23CB-5FBA-186B41B1F572}"/>
                </a:ext>
              </a:extLst>
            </p:cNvPr>
            <p:cNvSpPr/>
            <p:nvPr/>
          </p:nvSpPr>
          <p:spPr>
            <a:xfrm>
              <a:off x="2611026" y="3521578"/>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7151CC-CFC0-2980-777F-FFC7366731C9}"/>
                </a:ext>
              </a:extLst>
            </p:cNvPr>
            <p:cNvSpPr/>
            <p:nvPr/>
          </p:nvSpPr>
          <p:spPr>
            <a:xfrm>
              <a:off x="3178555" y="3521578"/>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274704D-8F24-E6C2-0442-D25C1CCDFE80}"/>
                </a:ext>
              </a:extLst>
            </p:cNvPr>
            <p:cNvSpPr/>
            <p:nvPr/>
          </p:nvSpPr>
          <p:spPr>
            <a:xfrm>
              <a:off x="2611026" y="404386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E7B997-AEC2-5E34-579F-D1EB71EC727D}"/>
                </a:ext>
              </a:extLst>
            </p:cNvPr>
            <p:cNvSpPr/>
            <p:nvPr/>
          </p:nvSpPr>
          <p:spPr>
            <a:xfrm>
              <a:off x="3178555" y="40502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01B1278E-0E09-73B1-C6C2-4BD33EC5870C}"/>
              </a:ext>
            </a:extLst>
          </p:cNvPr>
          <p:cNvCxnSpPr>
            <a:cxnSpLocks/>
          </p:cNvCxnSpPr>
          <p:nvPr/>
        </p:nvCxnSpPr>
        <p:spPr>
          <a:xfrm flipV="1">
            <a:off x="1668038" y="2073948"/>
            <a:ext cx="848336" cy="45751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1183AA-B723-0FD4-B200-3B3FBCAABC2B}"/>
              </a:ext>
            </a:extLst>
          </p:cNvPr>
          <p:cNvCxnSpPr>
            <a:cxnSpLocks/>
          </p:cNvCxnSpPr>
          <p:nvPr/>
        </p:nvCxnSpPr>
        <p:spPr>
          <a:xfrm>
            <a:off x="1663660" y="3662663"/>
            <a:ext cx="852714" cy="54719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C1021D9-A93B-23A7-E80D-1F998EE7A429}"/>
              </a:ext>
            </a:extLst>
          </p:cNvPr>
          <p:cNvSpPr txBox="1"/>
          <p:nvPr/>
        </p:nvSpPr>
        <p:spPr>
          <a:xfrm>
            <a:off x="401028" y="3597708"/>
            <a:ext cx="1228102" cy="338554"/>
          </a:xfrm>
          <a:prstGeom prst="rect">
            <a:avLst/>
          </a:prstGeom>
          <a:noFill/>
        </p:spPr>
        <p:txBody>
          <a:bodyPr wrap="square" rtlCol="0">
            <a:spAutoFit/>
          </a:bodyPr>
          <a:lstStyle/>
          <a:p>
            <a:r>
              <a:rPr lang="en-US" sz="1600"/>
              <a:t>Black Pixel</a:t>
            </a:r>
          </a:p>
        </p:txBody>
      </p:sp>
      <p:sp>
        <p:nvSpPr>
          <p:cNvPr id="14" name="TextBox 13">
            <a:extLst>
              <a:ext uri="{FF2B5EF4-FFF2-40B4-BE49-F238E27FC236}">
                <a16:creationId xmlns:a16="http://schemas.microsoft.com/office/drawing/2014/main" id="{C9FF9177-38FB-E1CE-1FF8-EBFF44CF3ED7}"/>
              </a:ext>
            </a:extLst>
          </p:cNvPr>
          <p:cNvSpPr txBox="1"/>
          <p:nvPr/>
        </p:nvSpPr>
        <p:spPr>
          <a:xfrm>
            <a:off x="2740201" y="2644099"/>
            <a:ext cx="881058" cy="369332"/>
          </a:xfrm>
          <a:prstGeom prst="rect">
            <a:avLst/>
          </a:prstGeom>
          <a:noFill/>
        </p:spPr>
        <p:txBody>
          <a:bodyPr wrap="square" rtlCol="0">
            <a:spAutoFit/>
          </a:bodyPr>
          <a:lstStyle/>
          <a:p>
            <a:r>
              <a:rPr lang="en-US"/>
              <a:t>Share 1</a:t>
            </a:r>
          </a:p>
        </p:txBody>
      </p:sp>
      <p:sp>
        <p:nvSpPr>
          <p:cNvPr id="15" name="TextBox 14">
            <a:extLst>
              <a:ext uri="{FF2B5EF4-FFF2-40B4-BE49-F238E27FC236}">
                <a16:creationId xmlns:a16="http://schemas.microsoft.com/office/drawing/2014/main" id="{943623E1-C710-CC2F-BB7D-1D0EE965822F}"/>
              </a:ext>
            </a:extLst>
          </p:cNvPr>
          <p:cNvSpPr txBox="1"/>
          <p:nvPr/>
        </p:nvSpPr>
        <p:spPr>
          <a:xfrm>
            <a:off x="2738612" y="4633891"/>
            <a:ext cx="879885" cy="369332"/>
          </a:xfrm>
          <a:prstGeom prst="rect">
            <a:avLst/>
          </a:prstGeom>
          <a:noFill/>
        </p:spPr>
        <p:txBody>
          <a:bodyPr wrap="square" rtlCol="0">
            <a:spAutoFit/>
          </a:bodyPr>
          <a:lstStyle/>
          <a:p>
            <a:r>
              <a:rPr lang="en-US"/>
              <a:t>Share 2</a:t>
            </a:r>
          </a:p>
        </p:txBody>
      </p:sp>
      <p:grpSp>
        <p:nvGrpSpPr>
          <p:cNvPr id="25" name="Group 24">
            <a:extLst>
              <a:ext uri="{FF2B5EF4-FFF2-40B4-BE49-F238E27FC236}">
                <a16:creationId xmlns:a16="http://schemas.microsoft.com/office/drawing/2014/main" id="{BB59897F-A12B-03E4-CAD4-73FDEDC7F8D3}"/>
              </a:ext>
            </a:extLst>
          </p:cNvPr>
          <p:cNvGrpSpPr/>
          <p:nvPr/>
        </p:nvGrpSpPr>
        <p:grpSpPr>
          <a:xfrm>
            <a:off x="6383586" y="2484793"/>
            <a:ext cx="1140618" cy="1057276"/>
            <a:chOff x="4816097" y="2551887"/>
            <a:chExt cx="1140618" cy="1057276"/>
          </a:xfrm>
        </p:grpSpPr>
        <p:sp>
          <p:nvSpPr>
            <p:cNvPr id="16" name="Rectangle 15">
              <a:extLst>
                <a:ext uri="{FF2B5EF4-FFF2-40B4-BE49-F238E27FC236}">
                  <a16:creationId xmlns:a16="http://schemas.microsoft.com/office/drawing/2014/main" id="{F5D6B375-7F5C-C98B-F409-9B479F3F0C8C}"/>
                </a:ext>
              </a:extLst>
            </p:cNvPr>
            <p:cNvSpPr/>
            <p:nvPr/>
          </p:nvSpPr>
          <p:spPr>
            <a:xfrm>
              <a:off x="4816097" y="255188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AFD6EC-2192-6F8B-11B8-0A4E6FC9FCAA}"/>
                </a:ext>
              </a:extLst>
            </p:cNvPr>
            <p:cNvSpPr/>
            <p:nvPr/>
          </p:nvSpPr>
          <p:spPr>
            <a:xfrm>
              <a:off x="5385215" y="255188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B87E7E-9DCB-F3B2-6120-FAB04EE1A87C}"/>
                </a:ext>
              </a:extLst>
            </p:cNvPr>
            <p:cNvSpPr/>
            <p:nvPr/>
          </p:nvSpPr>
          <p:spPr>
            <a:xfrm>
              <a:off x="4816097" y="3080525"/>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29A517F-95F9-D2C0-EBD9-4C83BC337713}"/>
                </a:ext>
              </a:extLst>
            </p:cNvPr>
            <p:cNvSpPr/>
            <p:nvPr/>
          </p:nvSpPr>
          <p:spPr>
            <a:xfrm>
              <a:off x="5382832" y="3080525"/>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a:extLst>
              <a:ext uri="{FF2B5EF4-FFF2-40B4-BE49-F238E27FC236}">
                <a16:creationId xmlns:a16="http://schemas.microsoft.com/office/drawing/2014/main" id="{64F24781-C94D-BDE6-476E-53E3869CBDAE}"/>
              </a:ext>
            </a:extLst>
          </p:cNvPr>
          <p:cNvCxnSpPr>
            <a:cxnSpLocks/>
          </p:cNvCxnSpPr>
          <p:nvPr/>
        </p:nvCxnSpPr>
        <p:spPr>
          <a:xfrm>
            <a:off x="5304027" y="2050169"/>
            <a:ext cx="890016" cy="43462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33E568-359A-39D8-1C16-1E13D66A3484}"/>
              </a:ext>
            </a:extLst>
          </p:cNvPr>
          <p:cNvCxnSpPr>
            <a:cxnSpLocks/>
          </p:cNvCxnSpPr>
          <p:nvPr/>
        </p:nvCxnSpPr>
        <p:spPr>
          <a:xfrm flipV="1">
            <a:off x="5304027" y="3657142"/>
            <a:ext cx="890016" cy="48346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8952B84-F4F0-57C1-47FB-C2CA6ED2A7F1}"/>
              </a:ext>
            </a:extLst>
          </p:cNvPr>
          <p:cNvSpPr txBox="1"/>
          <p:nvPr/>
        </p:nvSpPr>
        <p:spPr>
          <a:xfrm>
            <a:off x="6250838" y="3586262"/>
            <a:ext cx="1398966" cy="646331"/>
          </a:xfrm>
          <a:prstGeom prst="rect">
            <a:avLst/>
          </a:prstGeom>
          <a:noFill/>
        </p:spPr>
        <p:txBody>
          <a:bodyPr wrap="square" rtlCol="0">
            <a:spAutoFit/>
          </a:bodyPr>
          <a:lstStyle/>
          <a:p>
            <a:pPr algn="ctr"/>
            <a:r>
              <a:rPr lang="en-US"/>
              <a:t>Shares 1 &amp; 2 Overlayed</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E750BBE-555A-09DD-5315-E11773AC69B0}"/>
                  </a:ext>
                </a:extLst>
              </p:cNvPr>
              <p:cNvSpPr txBox="1"/>
              <p:nvPr/>
            </p:nvSpPr>
            <p:spPr>
              <a:xfrm>
                <a:off x="3999060" y="1714715"/>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
                        </m:e>
                      </m:d>
                    </m:oMath>
                  </m:oMathPara>
                </a14:m>
                <a:endParaRPr lang="en-US" sz="2800"/>
              </a:p>
            </p:txBody>
          </p:sp>
        </mc:Choice>
        <mc:Fallback xmlns="">
          <p:sp>
            <p:nvSpPr>
              <p:cNvPr id="28" name="TextBox 27">
                <a:extLst>
                  <a:ext uri="{FF2B5EF4-FFF2-40B4-BE49-F238E27FC236}">
                    <a16:creationId xmlns:a16="http://schemas.microsoft.com/office/drawing/2014/main" id="{5E750BBE-555A-09DD-5315-E11773AC69B0}"/>
                  </a:ext>
                </a:extLst>
              </p:cNvPr>
              <p:cNvSpPr txBox="1">
                <a:spLocks noRot="1" noChangeAspect="1" noMove="1" noResize="1" noEditPoints="1" noAdjustHandles="1" noChangeArrowheads="1" noChangeShapeType="1" noTextEdit="1"/>
              </p:cNvSpPr>
              <p:nvPr/>
            </p:nvSpPr>
            <p:spPr>
              <a:xfrm>
                <a:off x="3999060" y="1714715"/>
                <a:ext cx="1058436" cy="7184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47DF340-C934-2B96-4318-D04D0E823B55}"/>
                  </a:ext>
                </a:extLst>
              </p:cNvPr>
              <p:cNvSpPr txBox="1"/>
              <p:nvPr/>
            </p:nvSpPr>
            <p:spPr>
              <a:xfrm>
                <a:off x="3999060" y="3749317"/>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1</m:t>
                                </m:r>
                              </m:e>
                            </m:mr>
                          </m:m>
                        </m:e>
                      </m:d>
                    </m:oMath>
                  </m:oMathPara>
                </a14:m>
                <a:endParaRPr lang="en-US" sz="2800"/>
              </a:p>
            </p:txBody>
          </p:sp>
        </mc:Choice>
        <mc:Fallback xmlns="">
          <p:sp>
            <p:nvSpPr>
              <p:cNvPr id="29" name="TextBox 28">
                <a:extLst>
                  <a:ext uri="{FF2B5EF4-FFF2-40B4-BE49-F238E27FC236}">
                    <a16:creationId xmlns:a16="http://schemas.microsoft.com/office/drawing/2014/main" id="{A47DF340-C934-2B96-4318-D04D0E823B55}"/>
                  </a:ext>
                </a:extLst>
              </p:cNvPr>
              <p:cNvSpPr txBox="1">
                <a:spLocks noRot="1" noChangeAspect="1" noMove="1" noResize="1" noEditPoints="1" noAdjustHandles="1" noChangeArrowheads="1" noChangeShapeType="1" noTextEdit="1"/>
              </p:cNvSpPr>
              <p:nvPr/>
            </p:nvSpPr>
            <p:spPr>
              <a:xfrm>
                <a:off x="3999060" y="3749317"/>
                <a:ext cx="1058436" cy="7184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652522F-9D90-7859-54EF-CC4BE7E26640}"/>
                  </a:ext>
                </a:extLst>
              </p:cNvPr>
              <p:cNvSpPr txBox="1"/>
              <p:nvPr/>
            </p:nvSpPr>
            <p:spPr>
              <a:xfrm>
                <a:off x="7715557" y="2654198"/>
                <a:ext cx="1058436" cy="7184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1</m:t>
                                </m:r>
                              </m:e>
                            </m:mr>
                          </m:m>
                        </m:e>
                      </m:d>
                    </m:oMath>
                  </m:oMathPara>
                </a14:m>
                <a:endParaRPr lang="en-US" sz="2800"/>
              </a:p>
            </p:txBody>
          </p:sp>
        </mc:Choice>
        <mc:Fallback xmlns="">
          <p:sp>
            <p:nvSpPr>
              <p:cNvPr id="35" name="TextBox 34">
                <a:extLst>
                  <a:ext uri="{FF2B5EF4-FFF2-40B4-BE49-F238E27FC236}">
                    <a16:creationId xmlns:a16="http://schemas.microsoft.com/office/drawing/2014/main" id="{2652522F-9D90-7859-54EF-CC4BE7E26640}"/>
                  </a:ext>
                </a:extLst>
              </p:cNvPr>
              <p:cNvSpPr txBox="1">
                <a:spLocks noRot="1" noChangeAspect="1" noMove="1" noResize="1" noEditPoints="1" noAdjustHandles="1" noChangeArrowheads="1" noChangeShapeType="1" noTextEdit="1"/>
              </p:cNvSpPr>
              <p:nvPr/>
            </p:nvSpPr>
            <p:spPr>
              <a:xfrm>
                <a:off x="7715557" y="2654198"/>
                <a:ext cx="1058436" cy="718466"/>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35451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Pixel Expansion (Black Pixel Shares)</a:t>
            </a:r>
            <a:endParaRPr/>
          </a:p>
        </p:txBody>
      </p:sp>
      <p:sp>
        <p:nvSpPr>
          <p:cNvPr id="88" name="Google Shape;88;p18"/>
          <p:cNvSpPr txBox="1">
            <a:spLocks noGrp="1"/>
          </p:cNvSpPr>
          <p:nvPr>
            <p:ph type="body" idx="1"/>
          </p:nvPr>
        </p:nvSpPr>
        <p:spPr>
          <a:xfrm>
            <a:off x="311700" y="1152476"/>
            <a:ext cx="8520600" cy="390374"/>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pixel is broken into </a:t>
            </a:r>
            <a:r>
              <a:rPr lang="en-US"/>
              <a:t>sub-pixels,</a:t>
            </a:r>
            <a:r>
              <a:rPr lang="en"/>
              <a:t> and that get encoded</a:t>
            </a:r>
            <a:endParaRPr/>
          </a:p>
        </p:txBody>
      </p:sp>
      <p:grpSp>
        <p:nvGrpSpPr>
          <p:cNvPr id="20" name="Group 19">
            <a:extLst>
              <a:ext uri="{FF2B5EF4-FFF2-40B4-BE49-F238E27FC236}">
                <a16:creationId xmlns:a16="http://schemas.microsoft.com/office/drawing/2014/main" id="{43CB90A9-6F5E-8A70-9151-094E39CE0336}"/>
              </a:ext>
            </a:extLst>
          </p:cNvPr>
          <p:cNvGrpSpPr/>
          <p:nvPr/>
        </p:nvGrpSpPr>
        <p:grpSpPr>
          <a:xfrm>
            <a:off x="3890883" y="1854036"/>
            <a:ext cx="1145379" cy="1057276"/>
            <a:chOff x="3834465" y="2141456"/>
            <a:chExt cx="1145379" cy="1057276"/>
          </a:xfrm>
        </p:grpSpPr>
        <p:sp>
          <p:nvSpPr>
            <p:cNvPr id="3" name="Rectangle 2">
              <a:extLst>
                <a:ext uri="{FF2B5EF4-FFF2-40B4-BE49-F238E27FC236}">
                  <a16:creationId xmlns:a16="http://schemas.microsoft.com/office/drawing/2014/main" id="{DFCBD392-25B4-D299-ADD8-301F8C5C78DB}"/>
                </a:ext>
              </a:extLst>
            </p:cNvPr>
            <p:cNvSpPr/>
            <p:nvPr/>
          </p:nvSpPr>
          <p:spPr>
            <a:xfrm>
              <a:off x="3834465"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A257D4-FA79-FA33-DE03-2A73879D02AF}"/>
                </a:ext>
              </a:extLst>
            </p:cNvPr>
            <p:cNvSpPr/>
            <p:nvPr/>
          </p:nvSpPr>
          <p:spPr>
            <a:xfrm>
              <a:off x="4403583" y="214145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185927F-1BDE-64B4-5647-918BCC85E901}"/>
                </a:ext>
              </a:extLst>
            </p:cNvPr>
            <p:cNvSpPr/>
            <p:nvPr/>
          </p:nvSpPr>
          <p:spPr>
            <a:xfrm>
              <a:off x="3834465"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9436011-B102-0F93-C5FC-77468F718EED}"/>
                </a:ext>
              </a:extLst>
            </p:cNvPr>
            <p:cNvSpPr/>
            <p:nvPr/>
          </p:nvSpPr>
          <p:spPr>
            <a:xfrm>
              <a:off x="4408344"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4F6AE482-C3C8-C631-B983-9EBB2EDED9AC}"/>
              </a:ext>
            </a:extLst>
          </p:cNvPr>
          <p:cNvCxnSpPr/>
          <p:nvPr/>
        </p:nvCxnSpPr>
        <p:spPr>
          <a:xfrm>
            <a:off x="2801934" y="3005990"/>
            <a:ext cx="85725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01D9A02-A222-2F8C-8434-6371C16D7E67}"/>
              </a:ext>
            </a:extLst>
          </p:cNvPr>
          <p:cNvGrpSpPr/>
          <p:nvPr/>
        </p:nvGrpSpPr>
        <p:grpSpPr>
          <a:xfrm>
            <a:off x="5222000" y="1854036"/>
            <a:ext cx="1140618" cy="1057276"/>
            <a:chOff x="5165582" y="2141456"/>
            <a:chExt cx="1140618" cy="1057276"/>
          </a:xfrm>
        </p:grpSpPr>
        <p:sp>
          <p:nvSpPr>
            <p:cNvPr id="10" name="Rectangle 9">
              <a:extLst>
                <a:ext uri="{FF2B5EF4-FFF2-40B4-BE49-F238E27FC236}">
                  <a16:creationId xmlns:a16="http://schemas.microsoft.com/office/drawing/2014/main" id="{B8F3C97E-3BA6-F941-BED1-4D1884CCB08D}"/>
                </a:ext>
              </a:extLst>
            </p:cNvPr>
            <p:cNvSpPr/>
            <p:nvPr/>
          </p:nvSpPr>
          <p:spPr>
            <a:xfrm>
              <a:off x="5165582"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F83278-19C6-9A8B-7D47-F1CED415F80B}"/>
                </a:ext>
              </a:extLst>
            </p:cNvPr>
            <p:cNvSpPr/>
            <p:nvPr/>
          </p:nvSpPr>
          <p:spPr>
            <a:xfrm>
              <a:off x="5734700" y="214145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6DE9C1-4FC2-0497-14F4-92CF61126A99}"/>
                </a:ext>
              </a:extLst>
            </p:cNvPr>
            <p:cNvSpPr/>
            <p:nvPr/>
          </p:nvSpPr>
          <p:spPr>
            <a:xfrm>
              <a:off x="5165582"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A39642-DC9E-B974-42DD-B75CF9C64260}"/>
                </a:ext>
              </a:extLst>
            </p:cNvPr>
            <p:cNvSpPr/>
            <p:nvPr/>
          </p:nvSpPr>
          <p:spPr>
            <a:xfrm>
              <a:off x="5733365" y="267009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62AE3B2-AA01-1593-FE07-955A1E226EA5}"/>
              </a:ext>
            </a:extLst>
          </p:cNvPr>
          <p:cNvGrpSpPr/>
          <p:nvPr/>
        </p:nvGrpSpPr>
        <p:grpSpPr>
          <a:xfrm>
            <a:off x="5219474" y="3097049"/>
            <a:ext cx="1140618" cy="1057276"/>
            <a:chOff x="6489806" y="2141456"/>
            <a:chExt cx="1140618" cy="1057276"/>
          </a:xfrm>
        </p:grpSpPr>
        <p:sp>
          <p:nvSpPr>
            <p:cNvPr id="14" name="Rectangle 13">
              <a:extLst>
                <a:ext uri="{FF2B5EF4-FFF2-40B4-BE49-F238E27FC236}">
                  <a16:creationId xmlns:a16="http://schemas.microsoft.com/office/drawing/2014/main" id="{D627FFBD-FE79-52A9-4F67-A1F27C989A30}"/>
                </a:ext>
              </a:extLst>
            </p:cNvPr>
            <p:cNvSpPr/>
            <p:nvPr/>
          </p:nvSpPr>
          <p:spPr>
            <a:xfrm>
              <a:off x="6496949" y="214145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25C1E9-C4EB-041B-091A-E5E67542B6A7}"/>
                </a:ext>
              </a:extLst>
            </p:cNvPr>
            <p:cNvSpPr/>
            <p:nvPr/>
          </p:nvSpPr>
          <p:spPr>
            <a:xfrm>
              <a:off x="7066067" y="2141456"/>
              <a:ext cx="557214"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DE2CF-1A1A-48BD-7F49-7C4DC11B9640}"/>
                </a:ext>
              </a:extLst>
            </p:cNvPr>
            <p:cNvSpPr/>
            <p:nvPr/>
          </p:nvSpPr>
          <p:spPr>
            <a:xfrm>
              <a:off x="6489806"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E7609DB-7B49-36A9-F37A-E63DB3FE33E0}"/>
                </a:ext>
              </a:extLst>
            </p:cNvPr>
            <p:cNvSpPr/>
            <p:nvPr/>
          </p:nvSpPr>
          <p:spPr>
            <a:xfrm>
              <a:off x="7058924" y="267009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95B649B3-2014-71E0-C7EF-AFA39FF4A5FC}"/>
              </a:ext>
            </a:extLst>
          </p:cNvPr>
          <p:cNvGrpSpPr/>
          <p:nvPr/>
        </p:nvGrpSpPr>
        <p:grpSpPr>
          <a:xfrm>
            <a:off x="3893506" y="3097049"/>
            <a:ext cx="1145379" cy="1057276"/>
            <a:chOff x="3837088" y="3384469"/>
            <a:chExt cx="1145379" cy="1057276"/>
          </a:xfrm>
        </p:grpSpPr>
        <p:sp>
          <p:nvSpPr>
            <p:cNvPr id="22" name="Rectangle 21">
              <a:extLst>
                <a:ext uri="{FF2B5EF4-FFF2-40B4-BE49-F238E27FC236}">
                  <a16:creationId xmlns:a16="http://schemas.microsoft.com/office/drawing/2014/main" id="{AE24DB55-E691-B0AA-DF6B-6C5831923BFC}"/>
                </a:ext>
              </a:extLst>
            </p:cNvPr>
            <p:cNvSpPr/>
            <p:nvPr/>
          </p:nvSpPr>
          <p:spPr>
            <a:xfrm>
              <a:off x="3837088" y="338446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54FB76-1F75-0366-6591-289A9F1199FB}"/>
                </a:ext>
              </a:extLst>
            </p:cNvPr>
            <p:cNvSpPr/>
            <p:nvPr/>
          </p:nvSpPr>
          <p:spPr>
            <a:xfrm>
              <a:off x="4406206" y="338446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EFFB13-2F51-E92A-8C29-D69F9CE50F8D}"/>
                </a:ext>
              </a:extLst>
            </p:cNvPr>
            <p:cNvSpPr/>
            <p:nvPr/>
          </p:nvSpPr>
          <p:spPr>
            <a:xfrm>
              <a:off x="3837088" y="3913107"/>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453A998-9EAD-23F3-F6D6-387285FA7C87}"/>
                </a:ext>
              </a:extLst>
            </p:cNvPr>
            <p:cNvSpPr/>
            <p:nvPr/>
          </p:nvSpPr>
          <p:spPr>
            <a:xfrm>
              <a:off x="4410967" y="3913107"/>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A00EAE19-2C6A-CA90-6948-56B592840450}"/>
              </a:ext>
            </a:extLst>
          </p:cNvPr>
          <p:cNvGrpSpPr/>
          <p:nvPr/>
        </p:nvGrpSpPr>
        <p:grpSpPr>
          <a:xfrm>
            <a:off x="6550983" y="1854036"/>
            <a:ext cx="1146714" cy="1057276"/>
            <a:chOff x="5162249" y="3369201"/>
            <a:chExt cx="1146714" cy="1057276"/>
          </a:xfrm>
        </p:grpSpPr>
        <p:sp>
          <p:nvSpPr>
            <p:cNvPr id="26" name="Rectangle 25">
              <a:extLst>
                <a:ext uri="{FF2B5EF4-FFF2-40B4-BE49-F238E27FC236}">
                  <a16:creationId xmlns:a16="http://schemas.microsoft.com/office/drawing/2014/main" id="{29FBC8A3-11F4-A4F3-E842-02F20F79900A}"/>
                </a:ext>
              </a:extLst>
            </p:cNvPr>
            <p:cNvSpPr/>
            <p:nvPr/>
          </p:nvSpPr>
          <p:spPr>
            <a:xfrm>
              <a:off x="5162249" y="3369201"/>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925913-026E-D207-B150-DB4ACAF5DC63}"/>
                </a:ext>
              </a:extLst>
            </p:cNvPr>
            <p:cNvSpPr/>
            <p:nvPr/>
          </p:nvSpPr>
          <p:spPr>
            <a:xfrm>
              <a:off x="5737463" y="3369201"/>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03B7CE-7B90-3D04-27E3-4147DCCB4D34}"/>
                </a:ext>
              </a:extLst>
            </p:cNvPr>
            <p:cNvSpPr/>
            <p:nvPr/>
          </p:nvSpPr>
          <p:spPr>
            <a:xfrm>
              <a:off x="5162249" y="3897839"/>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7B482D1-E495-88E6-C929-CDE144C786B0}"/>
                </a:ext>
              </a:extLst>
            </p:cNvPr>
            <p:cNvSpPr/>
            <p:nvPr/>
          </p:nvSpPr>
          <p:spPr>
            <a:xfrm>
              <a:off x="5736128" y="3897839"/>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BEFDDCF-CD8B-6BB9-1295-35FC22F9F6F6}"/>
              </a:ext>
            </a:extLst>
          </p:cNvPr>
          <p:cNvGrpSpPr/>
          <p:nvPr/>
        </p:nvGrpSpPr>
        <p:grpSpPr>
          <a:xfrm>
            <a:off x="6550983" y="3097049"/>
            <a:ext cx="1140618" cy="1057276"/>
            <a:chOff x="6494565" y="3343616"/>
            <a:chExt cx="1140618" cy="1057276"/>
          </a:xfrm>
        </p:grpSpPr>
        <p:sp>
          <p:nvSpPr>
            <p:cNvPr id="30" name="Rectangle 29">
              <a:extLst>
                <a:ext uri="{FF2B5EF4-FFF2-40B4-BE49-F238E27FC236}">
                  <a16:creationId xmlns:a16="http://schemas.microsoft.com/office/drawing/2014/main" id="{6EA4DED7-4B95-42BD-86B7-AB615D3A8F03}"/>
                </a:ext>
              </a:extLst>
            </p:cNvPr>
            <p:cNvSpPr/>
            <p:nvPr/>
          </p:nvSpPr>
          <p:spPr>
            <a:xfrm>
              <a:off x="6494565" y="3343616"/>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5A812CE-4124-FF8F-C128-0D0E517C1469}"/>
                </a:ext>
              </a:extLst>
            </p:cNvPr>
            <p:cNvSpPr/>
            <p:nvPr/>
          </p:nvSpPr>
          <p:spPr>
            <a:xfrm>
              <a:off x="7063683" y="3343616"/>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3181B66-9909-B470-76FA-45F788B1BA04}"/>
                </a:ext>
              </a:extLst>
            </p:cNvPr>
            <p:cNvSpPr/>
            <p:nvPr/>
          </p:nvSpPr>
          <p:spPr>
            <a:xfrm>
              <a:off x="6494658" y="3872254"/>
              <a:ext cx="571500" cy="5286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D3F3C7-274F-DC90-F39E-E8BF03C1FB32}"/>
                </a:ext>
              </a:extLst>
            </p:cNvPr>
            <p:cNvSpPr/>
            <p:nvPr/>
          </p:nvSpPr>
          <p:spPr>
            <a:xfrm>
              <a:off x="7063683" y="3872254"/>
              <a:ext cx="571500" cy="528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1B964481-5610-2025-9A30-93BD85BDA17D}"/>
              </a:ext>
            </a:extLst>
          </p:cNvPr>
          <p:cNvSpPr/>
          <p:nvPr/>
        </p:nvSpPr>
        <p:spPr>
          <a:xfrm>
            <a:off x="1381518" y="2470208"/>
            <a:ext cx="1135857" cy="10715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094350F-14D1-3221-BBE5-6564C29839FE}"/>
              </a:ext>
            </a:extLst>
          </p:cNvPr>
          <p:cNvSpPr txBox="1"/>
          <p:nvPr/>
        </p:nvSpPr>
        <p:spPr>
          <a:xfrm>
            <a:off x="3759982" y="4154325"/>
            <a:ext cx="1398966" cy="646331"/>
          </a:xfrm>
          <a:prstGeom prst="rect">
            <a:avLst/>
          </a:prstGeom>
          <a:noFill/>
        </p:spPr>
        <p:txBody>
          <a:bodyPr wrap="square" rtlCol="0">
            <a:spAutoFit/>
          </a:bodyPr>
          <a:lstStyle/>
          <a:p>
            <a:pPr algn="ctr"/>
            <a:r>
              <a:rPr lang="en-US"/>
              <a:t>Diagonal</a:t>
            </a:r>
          </a:p>
          <a:p>
            <a:pPr algn="ctr"/>
            <a:r>
              <a:rPr lang="en-US"/>
              <a:t>Shares</a:t>
            </a:r>
          </a:p>
        </p:txBody>
      </p:sp>
      <p:sp>
        <p:nvSpPr>
          <p:cNvPr id="35" name="TextBox 34">
            <a:extLst>
              <a:ext uri="{FF2B5EF4-FFF2-40B4-BE49-F238E27FC236}">
                <a16:creationId xmlns:a16="http://schemas.microsoft.com/office/drawing/2014/main" id="{990D2533-899A-C43A-D46C-21C438606D9B}"/>
              </a:ext>
            </a:extLst>
          </p:cNvPr>
          <p:cNvSpPr txBox="1"/>
          <p:nvPr/>
        </p:nvSpPr>
        <p:spPr>
          <a:xfrm>
            <a:off x="5031501" y="4154325"/>
            <a:ext cx="1398966" cy="646331"/>
          </a:xfrm>
          <a:prstGeom prst="rect">
            <a:avLst/>
          </a:prstGeom>
          <a:noFill/>
        </p:spPr>
        <p:txBody>
          <a:bodyPr wrap="square" rtlCol="0">
            <a:spAutoFit/>
          </a:bodyPr>
          <a:lstStyle/>
          <a:p>
            <a:pPr algn="ctr"/>
            <a:r>
              <a:rPr lang="en-US"/>
              <a:t>Horizontal</a:t>
            </a:r>
          </a:p>
          <a:p>
            <a:pPr algn="ctr"/>
            <a:r>
              <a:rPr lang="en-US"/>
              <a:t>Shares</a:t>
            </a:r>
          </a:p>
        </p:txBody>
      </p:sp>
      <p:sp>
        <p:nvSpPr>
          <p:cNvPr id="36" name="TextBox 35">
            <a:extLst>
              <a:ext uri="{FF2B5EF4-FFF2-40B4-BE49-F238E27FC236}">
                <a16:creationId xmlns:a16="http://schemas.microsoft.com/office/drawing/2014/main" id="{97D9BC1A-55CC-AA32-448C-6319CA131B41}"/>
              </a:ext>
            </a:extLst>
          </p:cNvPr>
          <p:cNvSpPr txBox="1"/>
          <p:nvPr/>
        </p:nvSpPr>
        <p:spPr>
          <a:xfrm>
            <a:off x="6420618" y="4154015"/>
            <a:ext cx="1398966" cy="646331"/>
          </a:xfrm>
          <a:prstGeom prst="rect">
            <a:avLst/>
          </a:prstGeom>
          <a:noFill/>
        </p:spPr>
        <p:txBody>
          <a:bodyPr wrap="square" rtlCol="0">
            <a:spAutoFit/>
          </a:bodyPr>
          <a:lstStyle/>
          <a:p>
            <a:pPr algn="ctr"/>
            <a:r>
              <a:rPr lang="en-US"/>
              <a:t>Vertical</a:t>
            </a:r>
          </a:p>
          <a:p>
            <a:pPr algn="ctr"/>
            <a:r>
              <a:rPr lang="en-US"/>
              <a:t>Shares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236396" y="5033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Shamir’s scheme Example (PIXEL Expansion)</a:t>
            </a:r>
            <a:endParaRPr/>
          </a:p>
        </p:txBody>
      </p:sp>
      <p:grpSp>
        <p:nvGrpSpPr>
          <p:cNvPr id="31" name="Group 30">
            <a:extLst>
              <a:ext uri="{FF2B5EF4-FFF2-40B4-BE49-F238E27FC236}">
                <a16:creationId xmlns:a16="http://schemas.microsoft.com/office/drawing/2014/main" id="{24178350-2CA1-7A18-79F0-5A0E55E25D1D}"/>
              </a:ext>
            </a:extLst>
          </p:cNvPr>
          <p:cNvGrpSpPr/>
          <p:nvPr/>
        </p:nvGrpSpPr>
        <p:grpSpPr>
          <a:xfrm>
            <a:off x="322458" y="907866"/>
            <a:ext cx="3759516" cy="1581943"/>
            <a:chOff x="322458" y="871808"/>
            <a:chExt cx="3759516" cy="1581943"/>
          </a:xfrm>
        </p:grpSpPr>
        <p:grpSp>
          <p:nvGrpSpPr>
            <p:cNvPr id="21" name="Group 20">
              <a:extLst>
                <a:ext uri="{FF2B5EF4-FFF2-40B4-BE49-F238E27FC236}">
                  <a16:creationId xmlns:a16="http://schemas.microsoft.com/office/drawing/2014/main" id="{B2218EF6-DAB9-F37A-0D54-7C19A9F372FD}"/>
                </a:ext>
              </a:extLst>
            </p:cNvPr>
            <p:cNvGrpSpPr/>
            <p:nvPr/>
          </p:nvGrpSpPr>
          <p:grpSpPr>
            <a:xfrm>
              <a:off x="322458" y="871808"/>
              <a:ext cx="3759516" cy="1581943"/>
              <a:chOff x="231112" y="840385"/>
              <a:chExt cx="3759516" cy="1581943"/>
            </a:xfrm>
          </p:grpSpPr>
          <p:pic>
            <p:nvPicPr>
              <p:cNvPr id="3" name="Picture 2" descr="A black and white pixelated sign&#10;&#10;Description automatically generated">
                <a:extLst>
                  <a:ext uri="{FF2B5EF4-FFF2-40B4-BE49-F238E27FC236}">
                    <a16:creationId xmlns:a16="http://schemas.microsoft.com/office/drawing/2014/main" id="{0DD4B06C-ED4F-7B18-F2AF-6A468240169D}"/>
                  </a:ext>
                </a:extLst>
              </p:cNvPr>
              <p:cNvPicPr>
                <a:picLocks noChangeAspect="1"/>
              </p:cNvPicPr>
              <p:nvPr/>
            </p:nvPicPr>
            <p:blipFill>
              <a:blip r:embed="rId3"/>
              <a:stretch>
                <a:fillRect/>
              </a:stretch>
            </p:blipFill>
            <p:spPr>
              <a:xfrm>
                <a:off x="231112" y="840385"/>
                <a:ext cx="3759516" cy="1581943"/>
              </a:xfrm>
              <a:prstGeom prst="rect">
                <a:avLst/>
              </a:prstGeom>
            </p:spPr>
          </p:pic>
          <p:sp>
            <p:nvSpPr>
              <p:cNvPr id="20" name="Rectangle 19">
                <a:extLst>
                  <a:ext uri="{FF2B5EF4-FFF2-40B4-BE49-F238E27FC236}">
                    <a16:creationId xmlns:a16="http://schemas.microsoft.com/office/drawing/2014/main" id="{18815660-F17B-074D-870D-2A06235A83FD}"/>
                  </a:ext>
                </a:extLst>
              </p:cNvPr>
              <p:cNvSpPr/>
              <p:nvPr/>
            </p:nvSpPr>
            <p:spPr>
              <a:xfrm>
                <a:off x="1554277" y="943329"/>
                <a:ext cx="137160" cy="13716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BEB9BC8-DAA8-6293-6218-601E0D9B6ACC}"/>
                </a:ext>
              </a:extLst>
            </p:cNvPr>
            <p:cNvSpPr/>
            <p:nvPr/>
          </p:nvSpPr>
          <p:spPr>
            <a:xfrm>
              <a:off x="3586718" y="1953321"/>
              <a:ext cx="137160" cy="137160"/>
            </a:xfrm>
            <a:prstGeom prst="rect">
              <a:avLst/>
            </a:prstGeom>
            <a:noFill/>
            <a:ln w="2857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E37C4721-8E88-BFCD-6804-E3CA4AA2BCB7}"/>
              </a:ext>
            </a:extLst>
          </p:cNvPr>
          <p:cNvGrpSpPr/>
          <p:nvPr/>
        </p:nvGrpSpPr>
        <p:grpSpPr>
          <a:xfrm>
            <a:off x="322458" y="3330204"/>
            <a:ext cx="3759516" cy="1644789"/>
            <a:chOff x="322458" y="3235181"/>
            <a:chExt cx="3759516" cy="1644789"/>
          </a:xfrm>
        </p:grpSpPr>
        <p:grpSp>
          <p:nvGrpSpPr>
            <p:cNvPr id="23" name="Group 22">
              <a:extLst>
                <a:ext uri="{FF2B5EF4-FFF2-40B4-BE49-F238E27FC236}">
                  <a16:creationId xmlns:a16="http://schemas.microsoft.com/office/drawing/2014/main" id="{20DEC45F-B911-A6A2-925A-1CB25FEF44EE}"/>
                </a:ext>
              </a:extLst>
            </p:cNvPr>
            <p:cNvGrpSpPr/>
            <p:nvPr/>
          </p:nvGrpSpPr>
          <p:grpSpPr>
            <a:xfrm>
              <a:off x="322458" y="3235181"/>
              <a:ext cx="3759516" cy="1644789"/>
              <a:chOff x="180299" y="3249849"/>
              <a:chExt cx="3759516" cy="1644789"/>
            </a:xfrm>
          </p:grpSpPr>
          <p:pic>
            <p:nvPicPr>
              <p:cNvPr id="15" name="Picture 14" descr="A black and white checkered pattern&#10;&#10;Description automatically generated">
                <a:extLst>
                  <a:ext uri="{FF2B5EF4-FFF2-40B4-BE49-F238E27FC236}">
                    <a16:creationId xmlns:a16="http://schemas.microsoft.com/office/drawing/2014/main" id="{190E9779-55AE-45BF-EE10-9CB26DEB0E63}"/>
                  </a:ext>
                </a:extLst>
              </p:cNvPr>
              <p:cNvPicPr>
                <a:picLocks noChangeAspect="1"/>
              </p:cNvPicPr>
              <p:nvPr/>
            </p:nvPicPr>
            <p:blipFill>
              <a:blip r:embed="rId4"/>
              <a:stretch>
                <a:fillRect/>
              </a:stretch>
            </p:blipFill>
            <p:spPr>
              <a:xfrm>
                <a:off x="180299" y="3249849"/>
                <a:ext cx="3759516" cy="1644789"/>
              </a:xfrm>
              <a:prstGeom prst="rect">
                <a:avLst/>
              </a:prstGeom>
            </p:spPr>
          </p:pic>
          <p:sp>
            <p:nvSpPr>
              <p:cNvPr id="22" name="Rectangle 21">
                <a:extLst>
                  <a:ext uri="{FF2B5EF4-FFF2-40B4-BE49-F238E27FC236}">
                    <a16:creationId xmlns:a16="http://schemas.microsoft.com/office/drawing/2014/main" id="{312AC836-3840-D881-3791-2C0EABDF99EA}"/>
                  </a:ext>
                </a:extLst>
              </p:cNvPr>
              <p:cNvSpPr/>
              <p:nvPr/>
            </p:nvSpPr>
            <p:spPr>
              <a:xfrm>
                <a:off x="1534257" y="3363937"/>
                <a:ext cx="111365" cy="12808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  </a:t>
                </a:r>
              </a:p>
            </p:txBody>
          </p:sp>
        </p:grpSp>
        <p:sp>
          <p:nvSpPr>
            <p:cNvPr id="28" name="Rectangle 27">
              <a:extLst>
                <a:ext uri="{FF2B5EF4-FFF2-40B4-BE49-F238E27FC236}">
                  <a16:creationId xmlns:a16="http://schemas.microsoft.com/office/drawing/2014/main" id="{A4F4367B-3E77-352C-A55B-70DAFABE3285}"/>
                </a:ext>
              </a:extLst>
            </p:cNvPr>
            <p:cNvSpPr/>
            <p:nvPr/>
          </p:nvSpPr>
          <p:spPr>
            <a:xfrm>
              <a:off x="3558475" y="4343880"/>
              <a:ext cx="111365" cy="128089"/>
            </a:xfrm>
            <a:prstGeom prst="rect">
              <a:avLst/>
            </a:prstGeom>
            <a:noFill/>
            <a:ln w="2857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  </a:t>
              </a:r>
            </a:p>
          </p:txBody>
        </p:sp>
      </p:grpSp>
      <p:grpSp>
        <p:nvGrpSpPr>
          <p:cNvPr id="32" name="Group 31">
            <a:extLst>
              <a:ext uri="{FF2B5EF4-FFF2-40B4-BE49-F238E27FC236}">
                <a16:creationId xmlns:a16="http://schemas.microsoft.com/office/drawing/2014/main" id="{384900B6-2FA2-DABA-0289-41F253BFB02F}"/>
              </a:ext>
            </a:extLst>
          </p:cNvPr>
          <p:cNvGrpSpPr/>
          <p:nvPr/>
        </p:nvGrpSpPr>
        <p:grpSpPr>
          <a:xfrm>
            <a:off x="5159723" y="840384"/>
            <a:ext cx="3759516" cy="1644788"/>
            <a:chOff x="5159723" y="840385"/>
            <a:chExt cx="3759516" cy="1644788"/>
          </a:xfrm>
        </p:grpSpPr>
        <p:pic>
          <p:nvPicPr>
            <p:cNvPr id="13" name="Picture 12" descr="A black and white qr code&#10;&#10;Description automatically generated">
              <a:extLst>
                <a:ext uri="{FF2B5EF4-FFF2-40B4-BE49-F238E27FC236}">
                  <a16:creationId xmlns:a16="http://schemas.microsoft.com/office/drawing/2014/main" id="{8BD90B43-2F56-C63C-865F-34E048E90F23}"/>
                </a:ext>
              </a:extLst>
            </p:cNvPr>
            <p:cNvPicPr>
              <a:picLocks noChangeAspect="1"/>
            </p:cNvPicPr>
            <p:nvPr/>
          </p:nvPicPr>
          <p:blipFill>
            <a:blip r:embed="rId5"/>
            <a:stretch>
              <a:fillRect/>
            </a:stretch>
          </p:blipFill>
          <p:spPr>
            <a:xfrm>
              <a:off x="5159723" y="840385"/>
              <a:ext cx="3759516" cy="1644788"/>
            </a:xfrm>
            <a:prstGeom prst="rect">
              <a:avLst/>
            </a:prstGeom>
          </p:spPr>
        </p:pic>
        <p:sp>
          <p:nvSpPr>
            <p:cNvPr id="24" name="Rectangle 23">
              <a:extLst>
                <a:ext uri="{FF2B5EF4-FFF2-40B4-BE49-F238E27FC236}">
                  <a16:creationId xmlns:a16="http://schemas.microsoft.com/office/drawing/2014/main" id="{502D548D-EBF6-78A5-841F-7390F45FC6D6}"/>
                </a:ext>
              </a:extLst>
            </p:cNvPr>
            <p:cNvSpPr/>
            <p:nvPr/>
          </p:nvSpPr>
          <p:spPr>
            <a:xfrm>
              <a:off x="6438900" y="1000125"/>
              <a:ext cx="139700" cy="1365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  </a:t>
              </a:r>
            </a:p>
          </p:txBody>
        </p:sp>
        <p:sp>
          <p:nvSpPr>
            <p:cNvPr id="29" name="Rectangle 28">
              <a:extLst>
                <a:ext uri="{FF2B5EF4-FFF2-40B4-BE49-F238E27FC236}">
                  <a16:creationId xmlns:a16="http://schemas.microsoft.com/office/drawing/2014/main" id="{F0DCAE68-5F96-BF85-F6E2-D7E88969C6A2}"/>
                </a:ext>
              </a:extLst>
            </p:cNvPr>
            <p:cNvSpPr/>
            <p:nvPr/>
          </p:nvSpPr>
          <p:spPr>
            <a:xfrm>
              <a:off x="8451318" y="1997074"/>
              <a:ext cx="111657" cy="130811"/>
            </a:xfrm>
            <a:prstGeom prst="rect">
              <a:avLst/>
            </a:prstGeom>
            <a:noFill/>
            <a:ln w="2857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t>  </a:t>
              </a:r>
            </a:p>
          </p:txBody>
        </p:sp>
      </p:grpSp>
      <p:grpSp>
        <p:nvGrpSpPr>
          <p:cNvPr id="33" name="Group 32">
            <a:extLst>
              <a:ext uri="{FF2B5EF4-FFF2-40B4-BE49-F238E27FC236}">
                <a16:creationId xmlns:a16="http://schemas.microsoft.com/office/drawing/2014/main" id="{883140A1-254F-B411-C784-03B2A0BF017F}"/>
              </a:ext>
            </a:extLst>
          </p:cNvPr>
          <p:cNvGrpSpPr/>
          <p:nvPr/>
        </p:nvGrpSpPr>
        <p:grpSpPr>
          <a:xfrm>
            <a:off x="5159723" y="3284574"/>
            <a:ext cx="3759516" cy="1584151"/>
            <a:chOff x="4997480" y="3243910"/>
            <a:chExt cx="3759516" cy="1584151"/>
          </a:xfrm>
        </p:grpSpPr>
        <p:grpSp>
          <p:nvGrpSpPr>
            <p:cNvPr id="26" name="Group 25">
              <a:extLst>
                <a:ext uri="{FF2B5EF4-FFF2-40B4-BE49-F238E27FC236}">
                  <a16:creationId xmlns:a16="http://schemas.microsoft.com/office/drawing/2014/main" id="{89A5D568-1638-F582-419F-36F6F992AF1E}"/>
                </a:ext>
              </a:extLst>
            </p:cNvPr>
            <p:cNvGrpSpPr/>
            <p:nvPr/>
          </p:nvGrpSpPr>
          <p:grpSpPr>
            <a:xfrm>
              <a:off x="4997480" y="3243910"/>
              <a:ext cx="3759516" cy="1584151"/>
              <a:chOff x="5153373" y="3235181"/>
              <a:chExt cx="3759516" cy="1584151"/>
            </a:xfrm>
          </p:grpSpPr>
          <p:pic>
            <p:nvPicPr>
              <p:cNvPr id="11" name="Picture 10" descr="A black and white pixelated text&#10;&#10;Description automatically generated">
                <a:extLst>
                  <a:ext uri="{FF2B5EF4-FFF2-40B4-BE49-F238E27FC236}">
                    <a16:creationId xmlns:a16="http://schemas.microsoft.com/office/drawing/2014/main" id="{06F76B76-E5A1-7B59-9701-8235FDECBF72}"/>
                  </a:ext>
                </a:extLst>
              </p:cNvPr>
              <p:cNvPicPr>
                <a:picLocks noChangeAspect="1"/>
              </p:cNvPicPr>
              <p:nvPr/>
            </p:nvPicPr>
            <p:blipFill>
              <a:blip r:embed="rId6"/>
              <a:stretch>
                <a:fillRect/>
              </a:stretch>
            </p:blipFill>
            <p:spPr>
              <a:xfrm>
                <a:off x="5153373" y="3235181"/>
                <a:ext cx="3759516" cy="1584151"/>
              </a:xfrm>
              <a:prstGeom prst="rect">
                <a:avLst/>
              </a:prstGeom>
            </p:spPr>
          </p:pic>
          <p:sp>
            <p:nvSpPr>
              <p:cNvPr id="25" name="Rectangle 24">
                <a:extLst>
                  <a:ext uri="{FF2B5EF4-FFF2-40B4-BE49-F238E27FC236}">
                    <a16:creationId xmlns:a16="http://schemas.microsoft.com/office/drawing/2014/main" id="{1BD772D7-2FA1-CE37-3794-C5A124AC0B11}"/>
                  </a:ext>
                </a:extLst>
              </p:cNvPr>
              <p:cNvSpPr/>
              <p:nvPr/>
            </p:nvSpPr>
            <p:spPr>
              <a:xfrm>
                <a:off x="6497486" y="3357923"/>
                <a:ext cx="125641" cy="12897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444B206B-FB68-ED6F-5B87-FBC4BE8706E6}"/>
                </a:ext>
              </a:extLst>
            </p:cNvPr>
            <p:cNvSpPr/>
            <p:nvPr/>
          </p:nvSpPr>
          <p:spPr>
            <a:xfrm>
              <a:off x="8319911" y="4391378"/>
              <a:ext cx="131407" cy="140082"/>
            </a:xfrm>
            <a:prstGeom prst="rect">
              <a:avLst/>
            </a:prstGeom>
            <a:noFill/>
            <a:ln w="2857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3F245F06-D53E-4806-1241-7E654561A545}"/>
              </a:ext>
            </a:extLst>
          </p:cNvPr>
          <p:cNvCxnSpPr>
            <a:cxnSpLocks/>
          </p:cNvCxnSpPr>
          <p:nvPr/>
        </p:nvCxnSpPr>
        <p:spPr>
          <a:xfrm>
            <a:off x="1867640" y="1066688"/>
            <a:ext cx="4497301" cy="0"/>
          </a:xfrm>
          <a:prstGeom prst="straightConnector1">
            <a:avLst/>
          </a:prstGeom>
          <a:ln>
            <a:solidFill>
              <a:srgbClr val="FF0000"/>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40" name="Straight Arrow Connector 39">
            <a:extLst>
              <a:ext uri="{FF2B5EF4-FFF2-40B4-BE49-F238E27FC236}">
                <a16:creationId xmlns:a16="http://schemas.microsoft.com/office/drawing/2014/main" id="{54E45B61-C99A-2010-B640-7E21F3927989}"/>
              </a:ext>
            </a:extLst>
          </p:cNvPr>
          <p:cNvCxnSpPr>
            <a:cxnSpLocks/>
          </p:cNvCxnSpPr>
          <p:nvPr/>
        </p:nvCxnSpPr>
        <p:spPr>
          <a:xfrm>
            <a:off x="3723878" y="4512261"/>
            <a:ext cx="4657922" cy="0"/>
          </a:xfrm>
          <a:prstGeom prst="straightConnector1">
            <a:avLst/>
          </a:prstGeom>
          <a:ln>
            <a:solidFill>
              <a:schemeClr val="bg2">
                <a:lumMod val="60000"/>
                <a:lumOff val="40000"/>
              </a:schemeClr>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E331FFF5-17B1-B4F8-227C-305561096E93}"/>
              </a:ext>
            </a:extLst>
          </p:cNvPr>
          <p:cNvCxnSpPr>
            <a:cxnSpLocks/>
          </p:cNvCxnSpPr>
          <p:nvPr/>
        </p:nvCxnSpPr>
        <p:spPr>
          <a:xfrm>
            <a:off x="1714203" y="1210123"/>
            <a:ext cx="17895" cy="2197193"/>
          </a:xfrm>
          <a:prstGeom prst="straightConnector1">
            <a:avLst/>
          </a:prstGeom>
          <a:ln>
            <a:solidFill>
              <a:srgbClr val="FF0000"/>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95B10D4A-C6A4-F6F1-BDCD-B7B166633619}"/>
              </a:ext>
            </a:extLst>
          </p:cNvPr>
          <p:cNvCxnSpPr>
            <a:cxnSpLocks/>
          </p:cNvCxnSpPr>
          <p:nvPr/>
        </p:nvCxnSpPr>
        <p:spPr>
          <a:xfrm flipV="1">
            <a:off x="1867640" y="3471801"/>
            <a:ext cx="4571260" cy="36535"/>
          </a:xfrm>
          <a:prstGeom prst="straightConnector1">
            <a:avLst/>
          </a:prstGeom>
          <a:ln>
            <a:solidFill>
              <a:srgbClr val="FF0000"/>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33C671E2-9014-9DE4-6E86-3B1C48D83056}"/>
              </a:ext>
            </a:extLst>
          </p:cNvPr>
          <p:cNvCxnSpPr>
            <a:cxnSpLocks/>
          </p:cNvCxnSpPr>
          <p:nvPr/>
        </p:nvCxnSpPr>
        <p:spPr>
          <a:xfrm>
            <a:off x="6503836" y="1210123"/>
            <a:ext cx="62820" cy="2120081"/>
          </a:xfrm>
          <a:prstGeom prst="straightConnector1">
            <a:avLst/>
          </a:prstGeom>
          <a:ln>
            <a:solidFill>
              <a:srgbClr val="FF0000"/>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016B095B-1CF6-928C-C2C2-AFE3EE4A7BB8}"/>
              </a:ext>
            </a:extLst>
          </p:cNvPr>
          <p:cNvCxnSpPr>
            <a:cxnSpLocks/>
          </p:cNvCxnSpPr>
          <p:nvPr/>
        </p:nvCxnSpPr>
        <p:spPr>
          <a:xfrm>
            <a:off x="3792071" y="2042664"/>
            <a:ext cx="4589729" cy="36576"/>
          </a:xfrm>
          <a:prstGeom prst="straightConnector1">
            <a:avLst/>
          </a:prstGeom>
          <a:ln>
            <a:solidFill>
              <a:schemeClr val="bg2">
                <a:lumMod val="60000"/>
                <a:lumOff val="40000"/>
              </a:schemeClr>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62" name="Straight Arrow Connector 61">
            <a:extLst>
              <a:ext uri="{FF2B5EF4-FFF2-40B4-BE49-F238E27FC236}">
                <a16:creationId xmlns:a16="http://schemas.microsoft.com/office/drawing/2014/main" id="{28535EC4-D1DF-0B70-F489-9BD9BD255B92}"/>
              </a:ext>
            </a:extLst>
          </p:cNvPr>
          <p:cNvCxnSpPr>
            <a:cxnSpLocks/>
          </p:cNvCxnSpPr>
          <p:nvPr/>
        </p:nvCxnSpPr>
        <p:spPr>
          <a:xfrm flipH="1">
            <a:off x="3641337" y="2185216"/>
            <a:ext cx="29588" cy="2198716"/>
          </a:xfrm>
          <a:prstGeom prst="straightConnector1">
            <a:avLst/>
          </a:prstGeom>
          <a:ln>
            <a:solidFill>
              <a:schemeClr val="bg2">
                <a:lumMod val="60000"/>
                <a:lumOff val="40000"/>
              </a:schemeClr>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3DA581D0-8D5A-C0F7-2749-3AF7802386B8}"/>
              </a:ext>
            </a:extLst>
          </p:cNvPr>
          <p:cNvCxnSpPr>
            <a:cxnSpLocks/>
          </p:cNvCxnSpPr>
          <p:nvPr/>
        </p:nvCxnSpPr>
        <p:spPr>
          <a:xfrm>
            <a:off x="8507146" y="2173957"/>
            <a:ext cx="40711" cy="2191855"/>
          </a:xfrm>
          <a:prstGeom prst="straightConnector1">
            <a:avLst/>
          </a:prstGeom>
          <a:ln>
            <a:solidFill>
              <a:schemeClr val="bg2">
                <a:lumMod val="60000"/>
                <a:lumOff val="40000"/>
              </a:schemeClr>
            </a:solidFill>
            <a:prstDash val="solid"/>
            <a:tailEnd type="triangle"/>
          </a:ln>
          <a:effectLst>
            <a:outerShdw blurRad="63500" sx="102000" sy="102000" algn="ct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93C6AE40-FFD8-3CDB-C190-75AABE826E8C}"/>
              </a:ext>
            </a:extLst>
          </p:cNvPr>
          <p:cNvSpPr txBox="1"/>
          <p:nvPr/>
        </p:nvSpPr>
        <p:spPr>
          <a:xfrm>
            <a:off x="-19277" y="2973546"/>
            <a:ext cx="1398966" cy="369332"/>
          </a:xfrm>
          <a:prstGeom prst="rect">
            <a:avLst/>
          </a:prstGeom>
          <a:noFill/>
        </p:spPr>
        <p:txBody>
          <a:bodyPr wrap="square" rtlCol="0">
            <a:spAutoFit/>
          </a:bodyPr>
          <a:lstStyle/>
          <a:p>
            <a:pPr algn="ctr"/>
            <a:r>
              <a:rPr lang="en-US"/>
              <a:t>Share 1</a:t>
            </a:r>
          </a:p>
        </p:txBody>
      </p:sp>
      <p:sp>
        <p:nvSpPr>
          <p:cNvPr id="4" name="TextBox 3">
            <a:extLst>
              <a:ext uri="{FF2B5EF4-FFF2-40B4-BE49-F238E27FC236}">
                <a16:creationId xmlns:a16="http://schemas.microsoft.com/office/drawing/2014/main" id="{B178BD8A-FBAC-5B76-C22F-96BC4A64A8EC}"/>
              </a:ext>
            </a:extLst>
          </p:cNvPr>
          <p:cNvSpPr txBox="1"/>
          <p:nvPr/>
        </p:nvSpPr>
        <p:spPr>
          <a:xfrm>
            <a:off x="7848374" y="471479"/>
            <a:ext cx="1398966" cy="369332"/>
          </a:xfrm>
          <a:prstGeom prst="rect">
            <a:avLst/>
          </a:prstGeom>
          <a:noFill/>
        </p:spPr>
        <p:txBody>
          <a:bodyPr wrap="square" rtlCol="0">
            <a:spAutoFit/>
          </a:bodyPr>
          <a:lstStyle/>
          <a:p>
            <a:pPr algn="ctr"/>
            <a:r>
              <a:rPr lang="en-US"/>
              <a:t>Share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50F1-1B84-DFA3-3C0A-986DEC13B1F3}"/>
              </a:ext>
            </a:extLst>
          </p:cNvPr>
          <p:cNvSpPr>
            <a:spLocks noGrp="1"/>
          </p:cNvSpPr>
          <p:nvPr>
            <p:ph type="title"/>
          </p:nvPr>
        </p:nvSpPr>
        <p:spPr>
          <a:xfrm>
            <a:off x="311700" y="119884"/>
            <a:ext cx="8520600" cy="572700"/>
          </a:xfrm>
        </p:spPr>
        <p:txBody>
          <a:bodyPr>
            <a:normAutofit/>
          </a:bodyPr>
          <a:lstStyle/>
          <a:p>
            <a:r>
              <a:rPr lang="en-US" sz="2200"/>
              <a:t>General Pixel encoding MATRIX (for 2 shares)</a:t>
            </a:r>
          </a:p>
        </p:txBody>
      </p:sp>
      <p:sp>
        <p:nvSpPr>
          <p:cNvPr id="4" name="Rectangle 3">
            <a:extLst>
              <a:ext uri="{FF2B5EF4-FFF2-40B4-BE49-F238E27FC236}">
                <a16:creationId xmlns:a16="http://schemas.microsoft.com/office/drawing/2014/main" id="{BA7EB7A2-E562-1BC2-57A7-E1248EB47C8C}"/>
              </a:ext>
            </a:extLst>
          </p:cNvPr>
          <p:cNvSpPr/>
          <p:nvPr/>
        </p:nvSpPr>
        <p:spPr>
          <a:xfrm>
            <a:off x="517646" y="1471257"/>
            <a:ext cx="470404" cy="46634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611F1E4C-C2FB-1F0F-85DB-24EC2BFE62FB}"/>
              </a:ext>
            </a:extLst>
          </p:cNvPr>
          <p:cNvGrpSpPr/>
          <p:nvPr/>
        </p:nvGrpSpPr>
        <p:grpSpPr>
          <a:xfrm>
            <a:off x="1621016" y="1076195"/>
            <a:ext cx="466316" cy="464191"/>
            <a:chOff x="1621016" y="1076195"/>
            <a:chExt cx="466316" cy="464191"/>
          </a:xfrm>
        </p:grpSpPr>
        <p:sp>
          <p:nvSpPr>
            <p:cNvPr id="6" name="Rectangle 5">
              <a:extLst>
                <a:ext uri="{FF2B5EF4-FFF2-40B4-BE49-F238E27FC236}">
                  <a16:creationId xmlns:a16="http://schemas.microsoft.com/office/drawing/2014/main" id="{B7152054-CDA9-AC23-9F90-517958B368B2}"/>
                </a:ext>
              </a:extLst>
            </p:cNvPr>
            <p:cNvSpPr/>
            <p:nvPr/>
          </p:nvSpPr>
          <p:spPr>
            <a:xfrm>
              <a:off x="1624434" y="1076195"/>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315F15-1E31-8C82-61EA-D2B34BF06D37}"/>
                </a:ext>
              </a:extLst>
            </p:cNvPr>
            <p:cNvSpPr/>
            <p:nvPr/>
          </p:nvSpPr>
          <p:spPr>
            <a:xfrm>
              <a:off x="1621016" y="1309643"/>
              <a:ext cx="233420" cy="2307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35C5F9-4ACA-E0E9-793A-FD558B645316}"/>
                </a:ext>
              </a:extLst>
            </p:cNvPr>
            <p:cNvSpPr/>
            <p:nvPr/>
          </p:nvSpPr>
          <p:spPr>
            <a:xfrm>
              <a:off x="1853912" y="1077310"/>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4B96A6-6F6D-3F17-1E35-FEFD9F003B8C}"/>
                </a:ext>
              </a:extLst>
            </p:cNvPr>
            <p:cNvSpPr/>
            <p:nvPr/>
          </p:nvSpPr>
          <p:spPr>
            <a:xfrm>
              <a:off x="1852465" y="1306840"/>
              <a:ext cx="233420" cy="2335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556728FC-7B27-D33E-A224-EED1E56579AA}"/>
              </a:ext>
            </a:extLst>
          </p:cNvPr>
          <p:cNvCxnSpPr>
            <a:cxnSpLocks/>
          </p:cNvCxnSpPr>
          <p:nvPr/>
        </p:nvCxnSpPr>
        <p:spPr>
          <a:xfrm flipV="1">
            <a:off x="1165649" y="1327617"/>
            <a:ext cx="355334" cy="1950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C8124DC-74B1-FAB7-5E44-B2610B24101D}"/>
              </a:ext>
            </a:extLst>
          </p:cNvPr>
          <p:cNvCxnSpPr>
            <a:cxnSpLocks/>
          </p:cNvCxnSpPr>
          <p:nvPr/>
        </p:nvCxnSpPr>
        <p:spPr>
          <a:xfrm>
            <a:off x="1165649" y="1786278"/>
            <a:ext cx="355334" cy="1535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B7CFA9-F019-B70A-E152-6B33EFA8E9BB}"/>
              </a:ext>
            </a:extLst>
          </p:cNvPr>
          <p:cNvSpPr txBox="1"/>
          <p:nvPr/>
        </p:nvSpPr>
        <p:spPr>
          <a:xfrm>
            <a:off x="311700" y="1939842"/>
            <a:ext cx="914697" cy="276999"/>
          </a:xfrm>
          <a:prstGeom prst="rect">
            <a:avLst/>
          </a:prstGeom>
          <a:noFill/>
        </p:spPr>
        <p:txBody>
          <a:bodyPr wrap="square" rtlCol="0">
            <a:spAutoFit/>
          </a:bodyPr>
          <a:lstStyle/>
          <a:p>
            <a:r>
              <a:rPr lang="en-US" sz="1200"/>
              <a:t>White Pixel</a:t>
            </a:r>
          </a:p>
        </p:txBody>
      </p:sp>
      <p:sp>
        <p:nvSpPr>
          <p:cNvPr id="18" name="TextBox 17">
            <a:extLst>
              <a:ext uri="{FF2B5EF4-FFF2-40B4-BE49-F238E27FC236}">
                <a16:creationId xmlns:a16="http://schemas.microsoft.com/office/drawing/2014/main" id="{3FFD8444-6E42-99E4-FCDE-374812FCA35D}"/>
              </a:ext>
            </a:extLst>
          </p:cNvPr>
          <p:cNvSpPr txBox="1"/>
          <p:nvPr/>
        </p:nvSpPr>
        <p:spPr>
          <a:xfrm>
            <a:off x="1582117" y="854495"/>
            <a:ext cx="599741" cy="246221"/>
          </a:xfrm>
          <a:prstGeom prst="rect">
            <a:avLst/>
          </a:prstGeom>
          <a:noFill/>
        </p:spPr>
        <p:txBody>
          <a:bodyPr wrap="square" rtlCol="0">
            <a:spAutoFit/>
          </a:bodyPr>
          <a:lstStyle/>
          <a:p>
            <a:r>
              <a:rPr lang="en-US" sz="1000"/>
              <a:t>Share 1</a:t>
            </a:r>
          </a:p>
        </p:txBody>
      </p:sp>
      <p:sp>
        <p:nvSpPr>
          <p:cNvPr id="19" name="TextBox 18">
            <a:extLst>
              <a:ext uri="{FF2B5EF4-FFF2-40B4-BE49-F238E27FC236}">
                <a16:creationId xmlns:a16="http://schemas.microsoft.com/office/drawing/2014/main" id="{37F4F096-B28D-3FC5-DE34-9C044E6EEBEB}"/>
              </a:ext>
            </a:extLst>
          </p:cNvPr>
          <p:cNvSpPr txBox="1"/>
          <p:nvPr/>
        </p:nvSpPr>
        <p:spPr>
          <a:xfrm>
            <a:off x="1582117" y="2199960"/>
            <a:ext cx="637645" cy="246221"/>
          </a:xfrm>
          <a:prstGeom prst="rect">
            <a:avLst/>
          </a:prstGeom>
          <a:noFill/>
        </p:spPr>
        <p:txBody>
          <a:bodyPr wrap="square" rtlCol="0">
            <a:spAutoFit/>
          </a:bodyPr>
          <a:lstStyle/>
          <a:p>
            <a:r>
              <a:rPr lang="en-US" sz="1000"/>
              <a:t>Share 2</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112747B-8C1F-E4E7-D36D-385EAE6B184E}"/>
                  </a:ext>
                </a:extLst>
              </p:cNvPr>
              <p:cNvSpPr txBox="1"/>
              <p:nvPr/>
            </p:nvSpPr>
            <p:spPr>
              <a:xfrm>
                <a:off x="1981324" y="1089101"/>
                <a:ext cx="1058436" cy="4106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d>
                    </m:oMath>
                  </m:oMathPara>
                </a14:m>
                <a:endParaRPr lang="en-US" sz="1600"/>
              </a:p>
            </p:txBody>
          </p:sp>
        </mc:Choice>
        <mc:Fallback xmlns="">
          <p:sp>
            <p:nvSpPr>
              <p:cNvPr id="20" name="TextBox 19">
                <a:extLst>
                  <a:ext uri="{FF2B5EF4-FFF2-40B4-BE49-F238E27FC236}">
                    <a16:creationId xmlns:a16="http://schemas.microsoft.com/office/drawing/2014/main" id="{0112747B-8C1F-E4E7-D36D-385EAE6B184E}"/>
                  </a:ext>
                </a:extLst>
              </p:cNvPr>
              <p:cNvSpPr txBox="1">
                <a:spLocks noRot="1" noChangeAspect="1" noMove="1" noResize="1" noEditPoints="1" noAdjustHandles="1" noChangeArrowheads="1" noChangeShapeType="1" noTextEdit="1"/>
              </p:cNvSpPr>
              <p:nvPr/>
            </p:nvSpPr>
            <p:spPr>
              <a:xfrm>
                <a:off x="1981324" y="1089101"/>
                <a:ext cx="1058436" cy="410625"/>
              </a:xfrm>
              <a:prstGeom prst="rect">
                <a:avLst/>
              </a:prstGeom>
              <a:blipFill>
                <a:blip r:embed="rId3"/>
                <a:stretch>
                  <a:fillRect t="-1493"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6301D1A-3224-97ED-8F67-C1C537BE00DF}"/>
                  </a:ext>
                </a:extLst>
              </p:cNvPr>
              <p:cNvSpPr txBox="1"/>
              <p:nvPr/>
            </p:nvSpPr>
            <p:spPr>
              <a:xfrm>
                <a:off x="1981324" y="1790376"/>
                <a:ext cx="1058436" cy="4106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d>
                    </m:oMath>
                  </m:oMathPara>
                </a14:m>
                <a:endParaRPr lang="en-US" sz="1600"/>
              </a:p>
            </p:txBody>
          </p:sp>
        </mc:Choice>
        <mc:Fallback xmlns="">
          <p:sp>
            <p:nvSpPr>
              <p:cNvPr id="27" name="TextBox 26">
                <a:extLst>
                  <a:ext uri="{FF2B5EF4-FFF2-40B4-BE49-F238E27FC236}">
                    <a16:creationId xmlns:a16="http://schemas.microsoft.com/office/drawing/2014/main" id="{86301D1A-3224-97ED-8F67-C1C537BE00DF}"/>
                  </a:ext>
                </a:extLst>
              </p:cNvPr>
              <p:cNvSpPr txBox="1">
                <a:spLocks noRot="1" noChangeAspect="1" noMove="1" noResize="1" noEditPoints="1" noAdjustHandles="1" noChangeArrowheads="1" noChangeShapeType="1" noTextEdit="1"/>
              </p:cNvSpPr>
              <p:nvPr/>
            </p:nvSpPr>
            <p:spPr>
              <a:xfrm>
                <a:off x="1981324" y="1790376"/>
                <a:ext cx="1058436" cy="410625"/>
              </a:xfrm>
              <a:prstGeom prst="rect">
                <a:avLst/>
              </a:prstGeom>
              <a:blipFill>
                <a:blip r:embed="rId3"/>
                <a:stretch>
                  <a:fillRect t="-1493" b="-14925"/>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AE2FB8E-BC54-CE6B-2D2E-88FFB57F8A13}"/>
              </a:ext>
            </a:extLst>
          </p:cNvPr>
          <p:cNvCxnSpPr>
            <a:cxnSpLocks/>
          </p:cNvCxnSpPr>
          <p:nvPr/>
        </p:nvCxnSpPr>
        <p:spPr>
          <a:xfrm>
            <a:off x="2933810" y="1293074"/>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B0AD5AE-8D24-72CA-1E8F-BB7CE2EBDC38}"/>
              </a:ext>
            </a:extLst>
          </p:cNvPr>
          <p:cNvCxnSpPr>
            <a:cxnSpLocks/>
          </p:cNvCxnSpPr>
          <p:nvPr/>
        </p:nvCxnSpPr>
        <p:spPr>
          <a:xfrm>
            <a:off x="2933809" y="1995688"/>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B4CF0B34-4873-E74B-A46D-3684EF474E2D}"/>
              </a:ext>
            </a:extLst>
          </p:cNvPr>
          <p:cNvGrpSpPr/>
          <p:nvPr/>
        </p:nvGrpSpPr>
        <p:grpSpPr>
          <a:xfrm>
            <a:off x="3503142" y="1047516"/>
            <a:ext cx="956671" cy="235721"/>
            <a:chOff x="3503142" y="1047516"/>
            <a:chExt cx="956671" cy="235721"/>
          </a:xfrm>
        </p:grpSpPr>
        <p:sp>
          <p:nvSpPr>
            <p:cNvPr id="33" name="Rectangle 32">
              <a:extLst>
                <a:ext uri="{FF2B5EF4-FFF2-40B4-BE49-F238E27FC236}">
                  <a16:creationId xmlns:a16="http://schemas.microsoft.com/office/drawing/2014/main" id="{DA4BEAE3-0B1E-D21C-53E4-1E27F1FF5B75}"/>
                </a:ext>
              </a:extLst>
            </p:cNvPr>
            <p:cNvSpPr/>
            <p:nvPr/>
          </p:nvSpPr>
          <p:spPr>
            <a:xfrm>
              <a:off x="3503142" y="1047518"/>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239ABE-747F-32D9-39DF-183776BBC32D}"/>
                </a:ext>
              </a:extLst>
            </p:cNvPr>
            <p:cNvSpPr/>
            <p:nvPr/>
          </p:nvSpPr>
          <p:spPr>
            <a:xfrm>
              <a:off x="4199944" y="1048944"/>
              <a:ext cx="259869"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26CC99-C761-1B80-E882-E65C9D1E5750}"/>
                </a:ext>
              </a:extLst>
            </p:cNvPr>
            <p:cNvSpPr/>
            <p:nvPr/>
          </p:nvSpPr>
          <p:spPr>
            <a:xfrm>
              <a:off x="3737046" y="1047516"/>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A763543-4711-45F6-D568-1A8E762754A9}"/>
                </a:ext>
              </a:extLst>
            </p:cNvPr>
            <p:cNvSpPr/>
            <p:nvPr/>
          </p:nvSpPr>
          <p:spPr>
            <a:xfrm>
              <a:off x="3988312" y="1047516"/>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13AF697-A638-D7CD-A4CF-0D19CB627402}"/>
                  </a:ext>
                </a:extLst>
              </p:cNvPr>
              <p:cNvSpPr txBox="1"/>
              <p:nvPr/>
            </p:nvSpPr>
            <p:spPr>
              <a:xfrm>
                <a:off x="3492785" y="1310488"/>
                <a:ext cx="94448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1</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
                        </m:e>
                      </m:d>
                    </m:oMath>
                  </m:oMathPara>
                </a14:m>
                <a:endParaRPr lang="en-US" sz="1200"/>
              </a:p>
            </p:txBody>
          </p:sp>
        </mc:Choice>
        <mc:Fallback xmlns="">
          <p:sp>
            <p:nvSpPr>
              <p:cNvPr id="43" name="TextBox 42">
                <a:extLst>
                  <a:ext uri="{FF2B5EF4-FFF2-40B4-BE49-F238E27FC236}">
                    <a16:creationId xmlns:a16="http://schemas.microsoft.com/office/drawing/2014/main" id="{513AF697-A638-D7CD-A4CF-0D19CB627402}"/>
                  </a:ext>
                </a:extLst>
              </p:cNvPr>
              <p:cNvSpPr txBox="1">
                <a:spLocks noRot="1" noChangeAspect="1" noMove="1" noResize="1" noEditPoints="1" noAdjustHandles="1" noChangeArrowheads="1" noChangeShapeType="1" noTextEdit="1"/>
              </p:cNvSpPr>
              <p:nvPr/>
            </p:nvSpPr>
            <p:spPr>
              <a:xfrm>
                <a:off x="3492785" y="1310488"/>
                <a:ext cx="944489" cy="184666"/>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5A00D9D-FB79-2108-F555-FBE39DF51168}"/>
                  </a:ext>
                </a:extLst>
              </p:cNvPr>
              <p:cNvSpPr txBox="1"/>
              <p:nvPr/>
            </p:nvSpPr>
            <p:spPr>
              <a:xfrm>
                <a:off x="3492786" y="2016335"/>
                <a:ext cx="94448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1</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
                        </m:e>
                      </m:d>
                    </m:oMath>
                  </m:oMathPara>
                </a14:m>
                <a:endParaRPr lang="en-US" sz="1200"/>
              </a:p>
            </p:txBody>
          </p:sp>
        </mc:Choice>
        <mc:Fallback xmlns="">
          <p:sp>
            <p:nvSpPr>
              <p:cNvPr id="44" name="TextBox 43">
                <a:extLst>
                  <a:ext uri="{FF2B5EF4-FFF2-40B4-BE49-F238E27FC236}">
                    <a16:creationId xmlns:a16="http://schemas.microsoft.com/office/drawing/2014/main" id="{25A00D9D-FB79-2108-F555-FBE39DF51168}"/>
                  </a:ext>
                </a:extLst>
              </p:cNvPr>
              <p:cNvSpPr txBox="1">
                <a:spLocks noRot="1" noChangeAspect="1" noMove="1" noResize="1" noEditPoints="1" noAdjustHandles="1" noChangeArrowheads="1" noChangeShapeType="1" noTextEdit="1"/>
              </p:cNvSpPr>
              <p:nvPr/>
            </p:nvSpPr>
            <p:spPr>
              <a:xfrm>
                <a:off x="3492786" y="2016335"/>
                <a:ext cx="944489" cy="184666"/>
              </a:xfrm>
              <a:prstGeom prst="rect">
                <a:avLst/>
              </a:prstGeom>
              <a:blipFill>
                <a:blip r:embed="rId5"/>
                <a:stretch>
                  <a:fillRect b="-10000"/>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38402519-958F-633F-33F5-465E0FF55CA6}"/>
              </a:ext>
            </a:extLst>
          </p:cNvPr>
          <p:cNvCxnSpPr>
            <a:cxnSpLocks/>
          </p:cNvCxnSpPr>
          <p:nvPr/>
        </p:nvCxnSpPr>
        <p:spPr>
          <a:xfrm>
            <a:off x="4640184" y="1284118"/>
            <a:ext cx="355334" cy="1535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BE61F8D-66CF-C671-D436-C37AAEA0CB8F}"/>
              </a:ext>
            </a:extLst>
          </p:cNvPr>
          <p:cNvCxnSpPr>
            <a:cxnSpLocks/>
          </p:cNvCxnSpPr>
          <p:nvPr/>
        </p:nvCxnSpPr>
        <p:spPr>
          <a:xfrm flipV="1">
            <a:off x="4640184" y="1785142"/>
            <a:ext cx="355334" cy="1950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2070192-93BB-ADD2-07EC-14DA2B738504}"/>
                  </a:ext>
                </a:extLst>
              </p:cNvPr>
              <p:cNvSpPr txBox="1"/>
              <p:nvPr/>
            </p:nvSpPr>
            <p:spPr>
              <a:xfrm>
                <a:off x="5116844" y="1437682"/>
                <a:ext cx="1152303" cy="3592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4"/>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
                        </m:e>
                      </m:d>
                      <m:r>
                        <a:rPr lang="en-US" sz="1400" b="0" i="1" smtClean="0">
                          <a:latin typeface="Cambria Math" panose="02040503050406030204" pitchFamily="18" charset="0"/>
                        </a:rPr>
                        <m:t> </m:t>
                      </m:r>
                    </m:oMath>
                  </m:oMathPara>
                </a14:m>
                <a:endParaRPr lang="en-US" sz="1400" b="0" i="1">
                  <a:latin typeface="Times New Roman" panose="02020603050405020304" pitchFamily="18" charset="0"/>
                  <a:cs typeface="Times New Roman" panose="02020603050405020304" pitchFamily="18" charset="0"/>
                </a:endParaRPr>
              </a:p>
            </p:txBody>
          </p:sp>
        </mc:Choice>
        <mc:Fallback xmlns="">
          <p:sp>
            <p:nvSpPr>
              <p:cNvPr id="47" name="TextBox 46">
                <a:extLst>
                  <a:ext uri="{FF2B5EF4-FFF2-40B4-BE49-F238E27FC236}">
                    <a16:creationId xmlns:a16="http://schemas.microsoft.com/office/drawing/2014/main" id="{92070192-93BB-ADD2-07EC-14DA2B738504}"/>
                  </a:ext>
                </a:extLst>
              </p:cNvPr>
              <p:cNvSpPr txBox="1">
                <a:spLocks noRot="1" noChangeAspect="1" noMove="1" noResize="1" noEditPoints="1" noAdjustHandles="1" noChangeArrowheads="1" noChangeShapeType="1" noTextEdit="1"/>
              </p:cNvSpPr>
              <p:nvPr/>
            </p:nvSpPr>
            <p:spPr>
              <a:xfrm>
                <a:off x="5116844" y="1437682"/>
                <a:ext cx="1152303" cy="359266"/>
              </a:xfrm>
              <a:prstGeom prst="rect">
                <a:avLst/>
              </a:prstGeom>
              <a:blipFill>
                <a:blip r:embed="rId6"/>
                <a:stretch>
                  <a:fillRect b="-15254"/>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359D035E-4652-4955-6ECC-B76F34E588F0}"/>
              </a:ext>
            </a:extLst>
          </p:cNvPr>
          <p:cNvSpPr txBox="1"/>
          <p:nvPr/>
        </p:nvSpPr>
        <p:spPr>
          <a:xfrm>
            <a:off x="6514358" y="1434555"/>
            <a:ext cx="2491512" cy="461665"/>
          </a:xfrm>
          <a:prstGeom prst="rect">
            <a:avLst/>
          </a:prstGeom>
          <a:noFill/>
        </p:spPr>
        <p:txBody>
          <a:bodyPr wrap="square" rtlCol="0">
            <a:spAutoFit/>
          </a:bodyPr>
          <a:lstStyle/>
          <a:p>
            <a:r>
              <a:rPr lang="en-US" sz="1200" i="1"/>
              <a:t>C</a:t>
            </a:r>
            <a:r>
              <a:rPr lang="en-US" sz="1200" i="1" baseline="-25000"/>
              <a:t>0 </a:t>
            </a:r>
            <a:r>
              <a:rPr lang="en-US" sz="1200"/>
              <a:t> = all the matrices obtained by permuting the columns of this matrix </a:t>
            </a:r>
          </a:p>
        </p:txBody>
      </p:sp>
      <p:sp>
        <p:nvSpPr>
          <p:cNvPr id="49" name="Right Brace 48">
            <a:extLst>
              <a:ext uri="{FF2B5EF4-FFF2-40B4-BE49-F238E27FC236}">
                <a16:creationId xmlns:a16="http://schemas.microsoft.com/office/drawing/2014/main" id="{14D15F53-3FA2-62C2-EC00-18B0DD599001}"/>
              </a:ext>
            </a:extLst>
          </p:cNvPr>
          <p:cNvSpPr/>
          <p:nvPr/>
        </p:nvSpPr>
        <p:spPr>
          <a:xfrm>
            <a:off x="6292253" y="1299833"/>
            <a:ext cx="222105" cy="671421"/>
          </a:xfrm>
          <a:prstGeom prst="rightBrace">
            <a:avLst>
              <a:gd name="adj1" fmla="val 75575"/>
              <a:gd name="adj2" fmla="val 50000"/>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0" name="Rectangle 49">
            <a:extLst>
              <a:ext uri="{FF2B5EF4-FFF2-40B4-BE49-F238E27FC236}">
                <a16:creationId xmlns:a16="http://schemas.microsoft.com/office/drawing/2014/main" id="{6A064C9C-72D4-6F1B-E666-93CCE620F938}"/>
              </a:ext>
            </a:extLst>
          </p:cNvPr>
          <p:cNvSpPr/>
          <p:nvPr/>
        </p:nvSpPr>
        <p:spPr>
          <a:xfrm>
            <a:off x="508059" y="3446926"/>
            <a:ext cx="466344" cy="4663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D80F7716-D4A5-9F53-4A22-E78275B5A5BF}"/>
              </a:ext>
            </a:extLst>
          </p:cNvPr>
          <p:cNvGrpSpPr/>
          <p:nvPr/>
        </p:nvGrpSpPr>
        <p:grpSpPr>
          <a:xfrm>
            <a:off x="1626194" y="3813575"/>
            <a:ext cx="465571" cy="466344"/>
            <a:chOff x="1626194" y="3813575"/>
            <a:chExt cx="465571" cy="466344"/>
          </a:xfrm>
        </p:grpSpPr>
        <p:sp>
          <p:nvSpPr>
            <p:cNvPr id="57" name="Rectangle 56">
              <a:extLst>
                <a:ext uri="{FF2B5EF4-FFF2-40B4-BE49-F238E27FC236}">
                  <a16:creationId xmlns:a16="http://schemas.microsoft.com/office/drawing/2014/main" id="{96C42A44-BB82-F093-1519-53D7475508E1}"/>
                </a:ext>
              </a:extLst>
            </p:cNvPr>
            <p:cNvSpPr/>
            <p:nvPr/>
          </p:nvSpPr>
          <p:spPr>
            <a:xfrm>
              <a:off x="1626194" y="3813575"/>
              <a:ext cx="233985" cy="23317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0C76821-41A0-209F-A5A6-A852F24D4C66}"/>
                </a:ext>
              </a:extLst>
            </p:cNvPr>
            <p:cNvSpPr/>
            <p:nvPr/>
          </p:nvSpPr>
          <p:spPr>
            <a:xfrm>
              <a:off x="1626223" y="4046747"/>
              <a:ext cx="233985" cy="2331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8FDF3D4-6BB0-2F71-D228-4E0581C60A19}"/>
                </a:ext>
              </a:extLst>
            </p:cNvPr>
            <p:cNvSpPr/>
            <p:nvPr/>
          </p:nvSpPr>
          <p:spPr>
            <a:xfrm>
              <a:off x="1857780" y="3813575"/>
              <a:ext cx="233985" cy="23317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A3E4AC0-63ED-9BF4-CC98-E129D20EEAA9}"/>
                </a:ext>
              </a:extLst>
            </p:cNvPr>
            <p:cNvSpPr/>
            <p:nvPr/>
          </p:nvSpPr>
          <p:spPr>
            <a:xfrm>
              <a:off x="1857780" y="4051871"/>
              <a:ext cx="233985" cy="2252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a:extLst>
              <a:ext uri="{FF2B5EF4-FFF2-40B4-BE49-F238E27FC236}">
                <a16:creationId xmlns:a16="http://schemas.microsoft.com/office/drawing/2014/main" id="{77BD0F30-D4BE-94A7-2197-BED0384237A4}"/>
              </a:ext>
            </a:extLst>
          </p:cNvPr>
          <p:cNvSpPr txBox="1"/>
          <p:nvPr/>
        </p:nvSpPr>
        <p:spPr>
          <a:xfrm>
            <a:off x="333157" y="3896763"/>
            <a:ext cx="852607" cy="276999"/>
          </a:xfrm>
          <a:prstGeom prst="rect">
            <a:avLst/>
          </a:prstGeom>
          <a:noFill/>
        </p:spPr>
        <p:txBody>
          <a:bodyPr wrap="square" rtlCol="0">
            <a:spAutoFit/>
          </a:bodyPr>
          <a:lstStyle/>
          <a:p>
            <a:r>
              <a:rPr lang="en-US" sz="1200"/>
              <a:t>Black Pixel</a:t>
            </a:r>
          </a:p>
        </p:txBody>
      </p:sp>
      <p:sp>
        <p:nvSpPr>
          <p:cNvPr id="64" name="TextBox 63">
            <a:extLst>
              <a:ext uri="{FF2B5EF4-FFF2-40B4-BE49-F238E27FC236}">
                <a16:creationId xmlns:a16="http://schemas.microsoft.com/office/drawing/2014/main" id="{B642E86B-C52F-FDDB-C891-EDFC563B743C}"/>
              </a:ext>
            </a:extLst>
          </p:cNvPr>
          <p:cNvSpPr txBox="1"/>
          <p:nvPr/>
        </p:nvSpPr>
        <p:spPr>
          <a:xfrm>
            <a:off x="1567645" y="2936381"/>
            <a:ext cx="572891" cy="246221"/>
          </a:xfrm>
          <a:prstGeom prst="rect">
            <a:avLst/>
          </a:prstGeom>
          <a:noFill/>
        </p:spPr>
        <p:txBody>
          <a:bodyPr wrap="square" rtlCol="0">
            <a:spAutoFit/>
          </a:bodyPr>
          <a:lstStyle/>
          <a:p>
            <a:r>
              <a:rPr lang="en-US" sz="1000"/>
              <a:t>Share 1</a:t>
            </a:r>
          </a:p>
        </p:txBody>
      </p:sp>
      <p:cxnSp>
        <p:nvCxnSpPr>
          <p:cNvPr id="70" name="Straight Arrow Connector 69">
            <a:extLst>
              <a:ext uri="{FF2B5EF4-FFF2-40B4-BE49-F238E27FC236}">
                <a16:creationId xmlns:a16="http://schemas.microsoft.com/office/drawing/2014/main" id="{4AE6D84E-11A1-2AF3-B376-3E139793974E}"/>
              </a:ext>
            </a:extLst>
          </p:cNvPr>
          <p:cNvCxnSpPr>
            <a:cxnSpLocks/>
          </p:cNvCxnSpPr>
          <p:nvPr/>
        </p:nvCxnSpPr>
        <p:spPr>
          <a:xfrm flipV="1">
            <a:off x="1182999" y="3377827"/>
            <a:ext cx="355334" cy="1950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B267A23-13EF-4DA3-57BD-A960B77A92C7}"/>
              </a:ext>
            </a:extLst>
          </p:cNvPr>
          <p:cNvCxnSpPr>
            <a:cxnSpLocks/>
          </p:cNvCxnSpPr>
          <p:nvPr/>
        </p:nvCxnSpPr>
        <p:spPr>
          <a:xfrm>
            <a:off x="1182999" y="3836488"/>
            <a:ext cx="355334" cy="1535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303FEA4-867F-0DC2-444B-4962F9B2B0B6}"/>
              </a:ext>
            </a:extLst>
          </p:cNvPr>
          <p:cNvSpPr txBox="1"/>
          <p:nvPr/>
        </p:nvSpPr>
        <p:spPr>
          <a:xfrm>
            <a:off x="1582117" y="4277118"/>
            <a:ext cx="637645" cy="246221"/>
          </a:xfrm>
          <a:prstGeom prst="rect">
            <a:avLst/>
          </a:prstGeom>
          <a:noFill/>
        </p:spPr>
        <p:txBody>
          <a:bodyPr wrap="square" rtlCol="0">
            <a:spAutoFit/>
          </a:bodyPr>
          <a:lstStyle/>
          <a:p>
            <a:r>
              <a:rPr lang="en-US" sz="1000"/>
              <a:t>Share 2</a:t>
            </a: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AC010BE1-BF9E-A968-7FAA-88CDAE697308}"/>
                  </a:ext>
                </a:extLst>
              </p:cNvPr>
              <p:cNvSpPr txBox="1"/>
              <p:nvPr/>
            </p:nvSpPr>
            <p:spPr>
              <a:xfrm>
                <a:off x="1972514" y="3157770"/>
                <a:ext cx="1058436" cy="4106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d>
                    </m:oMath>
                  </m:oMathPara>
                </a14:m>
                <a:endParaRPr lang="en-US" sz="1600"/>
              </a:p>
            </p:txBody>
          </p:sp>
        </mc:Choice>
        <mc:Fallback xmlns="">
          <p:sp>
            <p:nvSpPr>
              <p:cNvPr id="73" name="TextBox 72">
                <a:extLst>
                  <a:ext uri="{FF2B5EF4-FFF2-40B4-BE49-F238E27FC236}">
                    <a16:creationId xmlns:a16="http://schemas.microsoft.com/office/drawing/2014/main" id="{AC010BE1-BF9E-A968-7FAA-88CDAE697308}"/>
                  </a:ext>
                </a:extLst>
              </p:cNvPr>
              <p:cNvSpPr txBox="1">
                <a:spLocks noRot="1" noChangeAspect="1" noMove="1" noResize="1" noEditPoints="1" noAdjustHandles="1" noChangeArrowheads="1" noChangeShapeType="1" noTextEdit="1"/>
              </p:cNvSpPr>
              <p:nvPr/>
            </p:nvSpPr>
            <p:spPr>
              <a:xfrm>
                <a:off x="1972514" y="3157770"/>
                <a:ext cx="1058436" cy="410625"/>
              </a:xfrm>
              <a:prstGeom prst="rect">
                <a:avLst/>
              </a:prstGeom>
              <a:blipFill>
                <a:blip r:embed="rId7"/>
                <a:stretch>
                  <a:fillRect t="-1493" b="-16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AD48112-40D7-23B7-2546-D46602CDE689}"/>
                  </a:ext>
                </a:extLst>
              </p:cNvPr>
              <p:cNvSpPr txBox="1"/>
              <p:nvPr/>
            </p:nvSpPr>
            <p:spPr>
              <a:xfrm>
                <a:off x="1972514" y="3838698"/>
                <a:ext cx="1058436" cy="4090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0</m:t>
                                </m:r>
                              </m:e>
                            </m:mr>
                            <m:mr>
                              <m:e>
                                <m: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d>
                    </m:oMath>
                  </m:oMathPara>
                </a14:m>
                <a:endParaRPr lang="en-US" sz="1600"/>
              </a:p>
            </p:txBody>
          </p:sp>
        </mc:Choice>
        <mc:Fallback xmlns="">
          <p:sp>
            <p:nvSpPr>
              <p:cNvPr id="74" name="TextBox 73">
                <a:extLst>
                  <a:ext uri="{FF2B5EF4-FFF2-40B4-BE49-F238E27FC236}">
                    <a16:creationId xmlns:a16="http://schemas.microsoft.com/office/drawing/2014/main" id="{9AD48112-40D7-23B7-2546-D46602CDE689}"/>
                  </a:ext>
                </a:extLst>
              </p:cNvPr>
              <p:cNvSpPr txBox="1">
                <a:spLocks noRot="1" noChangeAspect="1" noMove="1" noResize="1" noEditPoints="1" noAdjustHandles="1" noChangeArrowheads="1" noChangeShapeType="1" noTextEdit="1"/>
              </p:cNvSpPr>
              <p:nvPr/>
            </p:nvSpPr>
            <p:spPr>
              <a:xfrm>
                <a:off x="1972514" y="3838698"/>
                <a:ext cx="1058436" cy="409023"/>
              </a:xfrm>
              <a:prstGeom prst="rect">
                <a:avLst/>
              </a:prstGeom>
              <a:blipFill>
                <a:blip r:embed="rId8"/>
                <a:stretch>
                  <a:fillRect t="-1493" b="-14925"/>
                </a:stretch>
              </a:blipFill>
            </p:spPr>
            <p:txBody>
              <a:bodyPr/>
              <a:lstStyle/>
              <a:p>
                <a:r>
                  <a:rPr lang="en-US">
                    <a:noFill/>
                  </a:rPr>
                  <a:t> </a:t>
                </a:r>
              </a:p>
            </p:txBody>
          </p:sp>
        </mc:Fallback>
      </mc:AlternateContent>
      <p:cxnSp>
        <p:nvCxnSpPr>
          <p:cNvPr id="80" name="Straight Arrow Connector 79">
            <a:extLst>
              <a:ext uri="{FF2B5EF4-FFF2-40B4-BE49-F238E27FC236}">
                <a16:creationId xmlns:a16="http://schemas.microsoft.com/office/drawing/2014/main" id="{B34BE3F9-7370-1EBD-BD05-97272606DB80}"/>
              </a:ext>
            </a:extLst>
          </p:cNvPr>
          <p:cNvCxnSpPr>
            <a:cxnSpLocks/>
          </p:cNvCxnSpPr>
          <p:nvPr/>
        </p:nvCxnSpPr>
        <p:spPr>
          <a:xfrm>
            <a:off x="2960086" y="3362758"/>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A919081-7755-E905-F20A-1003224B985E}"/>
              </a:ext>
            </a:extLst>
          </p:cNvPr>
          <p:cNvCxnSpPr>
            <a:cxnSpLocks/>
          </p:cNvCxnSpPr>
          <p:nvPr/>
        </p:nvCxnSpPr>
        <p:spPr>
          <a:xfrm>
            <a:off x="2960085" y="4065372"/>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0FDC3D94-001B-D40A-2057-D43FFD0242B9}"/>
              </a:ext>
            </a:extLst>
          </p:cNvPr>
          <p:cNvGrpSpPr/>
          <p:nvPr/>
        </p:nvGrpSpPr>
        <p:grpSpPr>
          <a:xfrm>
            <a:off x="3529418" y="3113544"/>
            <a:ext cx="924744" cy="237951"/>
            <a:chOff x="3529418" y="3113544"/>
            <a:chExt cx="924744" cy="237951"/>
          </a:xfrm>
        </p:grpSpPr>
        <p:sp>
          <p:nvSpPr>
            <p:cNvPr id="83" name="Rectangle 82">
              <a:extLst>
                <a:ext uri="{FF2B5EF4-FFF2-40B4-BE49-F238E27FC236}">
                  <a16:creationId xmlns:a16="http://schemas.microsoft.com/office/drawing/2014/main" id="{626602DC-A982-9A79-4A3F-7D1A72514D4F}"/>
                </a:ext>
              </a:extLst>
            </p:cNvPr>
            <p:cNvSpPr/>
            <p:nvPr/>
          </p:nvSpPr>
          <p:spPr>
            <a:xfrm>
              <a:off x="3529418" y="3117202"/>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53ECA4B-D47B-0943-71EC-3EDC365F3A6B}"/>
                </a:ext>
              </a:extLst>
            </p:cNvPr>
            <p:cNvSpPr/>
            <p:nvPr/>
          </p:nvSpPr>
          <p:spPr>
            <a:xfrm>
              <a:off x="3996258" y="3113544"/>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56E9D3E-88F6-8B66-5931-D6159A6676F5}"/>
                </a:ext>
              </a:extLst>
            </p:cNvPr>
            <p:cNvSpPr/>
            <p:nvPr/>
          </p:nvSpPr>
          <p:spPr>
            <a:xfrm>
              <a:off x="3762838" y="3113546"/>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B5FCDDF-930A-2097-3AE5-6C133F36CF90}"/>
                </a:ext>
              </a:extLst>
            </p:cNvPr>
            <p:cNvSpPr/>
            <p:nvPr/>
          </p:nvSpPr>
          <p:spPr>
            <a:xfrm>
              <a:off x="4220742" y="3113545"/>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411E625-696B-CB01-3DE6-89BCCCC09E35}"/>
              </a:ext>
            </a:extLst>
          </p:cNvPr>
          <p:cNvGrpSpPr/>
          <p:nvPr/>
        </p:nvGrpSpPr>
        <p:grpSpPr>
          <a:xfrm>
            <a:off x="3538834" y="3823048"/>
            <a:ext cx="942151" cy="234294"/>
            <a:chOff x="3538834" y="3823048"/>
            <a:chExt cx="942151" cy="234294"/>
          </a:xfrm>
        </p:grpSpPr>
        <p:sp>
          <p:nvSpPr>
            <p:cNvPr id="88" name="Rectangle 87">
              <a:extLst>
                <a:ext uri="{FF2B5EF4-FFF2-40B4-BE49-F238E27FC236}">
                  <a16:creationId xmlns:a16="http://schemas.microsoft.com/office/drawing/2014/main" id="{29E69F4B-7453-2DB1-00BD-A52719D1BB50}"/>
                </a:ext>
              </a:extLst>
            </p:cNvPr>
            <p:cNvSpPr/>
            <p:nvPr/>
          </p:nvSpPr>
          <p:spPr>
            <a:xfrm>
              <a:off x="4014145" y="3823048"/>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C21EEF2-AFD7-3665-75ED-E008F7D7B24A}"/>
                </a:ext>
              </a:extLst>
            </p:cNvPr>
            <p:cNvSpPr/>
            <p:nvPr/>
          </p:nvSpPr>
          <p:spPr>
            <a:xfrm>
              <a:off x="3538834" y="3823049"/>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0290A1C-1D07-96CB-3DA9-7BAA671B2EB3}"/>
                </a:ext>
              </a:extLst>
            </p:cNvPr>
            <p:cNvSpPr/>
            <p:nvPr/>
          </p:nvSpPr>
          <p:spPr>
            <a:xfrm>
              <a:off x="4247565" y="3823048"/>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F77C4FA2-8E76-6BBF-7C31-487CCC5B5F2A}"/>
                </a:ext>
              </a:extLst>
            </p:cNvPr>
            <p:cNvSpPr/>
            <p:nvPr/>
          </p:nvSpPr>
          <p:spPr>
            <a:xfrm>
              <a:off x="3772254" y="3823048"/>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7442EF75-21AD-9086-E04A-E4D2B4FD0E53}"/>
                  </a:ext>
                </a:extLst>
              </p:cNvPr>
              <p:cNvSpPr txBox="1"/>
              <p:nvPr/>
            </p:nvSpPr>
            <p:spPr>
              <a:xfrm>
                <a:off x="3519061" y="3380172"/>
                <a:ext cx="94448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1</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
                        </m:e>
                      </m:d>
                    </m:oMath>
                  </m:oMathPara>
                </a14:m>
                <a:endParaRPr lang="en-US" sz="1200"/>
              </a:p>
            </p:txBody>
          </p:sp>
        </mc:Choice>
        <mc:Fallback xmlns="">
          <p:sp>
            <p:nvSpPr>
              <p:cNvPr id="92" name="TextBox 91">
                <a:extLst>
                  <a:ext uri="{FF2B5EF4-FFF2-40B4-BE49-F238E27FC236}">
                    <a16:creationId xmlns:a16="http://schemas.microsoft.com/office/drawing/2014/main" id="{7442EF75-21AD-9086-E04A-E4D2B4FD0E53}"/>
                  </a:ext>
                </a:extLst>
              </p:cNvPr>
              <p:cNvSpPr txBox="1">
                <a:spLocks noRot="1" noChangeAspect="1" noMove="1" noResize="1" noEditPoints="1" noAdjustHandles="1" noChangeArrowheads="1" noChangeShapeType="1" noTextEdit="1"/>
              </p:cNvSpPr>
              <p:nvPr/>
            </p:nvSpPr>
            <p:spPr>
              <a:xfrm>
                <a:off x="3519061" y="3380172"/>
                <a:ext cx="944489" cy="184666"/>
              </a:xfrm>
              <a:prstGeom prst="rect">
                <a:avLst/>
              </a:prstGeom>
              <a:blipFill>
                <a:blip r:embed="rId9"/>
                <a:stretch>
                  <a:fillRect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B8677604-D367-D96E-924E-3B932066EC6B}"/>
                  </a:ext>
                </a:extLst>
              </p:cNvPr>
              <p:cNvSpPr txBox="1"/>
              <p:nvPr/>
            </p:nvSpPr>
            <p:spPr>
              <a:xfrm>
                <a:off x="3519062" y="4086019"/>
                <a:ext cx="94448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m>
                            <m:mPr>
                              <m:mcs>
                                <m:mc>
                                  <m:mcPr>
                                    <m:count m:val="4"/>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1</m:t>
                                </m:r>
                              </m:e>
                              <m:e>
                                <m:r>
                                  <a:rPr lang="en-US" sz="1200" b="0" i="1" smtClean="0">
                                    <a:latin typeface="Cambria Math" panose="02040503050406030204" pitchFamily="18" charset="0"/>
                                  </a:rPr>
                                  <m:t>1</m:t>
                                </m:r>
                              </m:e>
                            </m:mr>
                          </m:m>
                        </m:e>
                      </m:d>
                    </m:oMath>
                  </m:oMathPara>
                </a14:m>
                <a:endParaRPr lang="en-US" sz="1200"/>
              </a:p>
            </p:txBody>
          </p:sp>
        </mc:Choice>
        <mc:Fallback xmlns="">
          <p:sp>
            <p:nvSpPr>
              <p:cNvPr id="93" name="TextBox 92">
                <a:extLst>
                  <a:ext uri="{FF2B5EF4-FFF2-40B4-BE49-F238E27FC236}">
                    <a16:creationId xmlns:a16="http://schemas.microsoft.com/office/drawing/2014/main" id="{B8677604-D367-D96E-924E-3B932066EC6B}"/>
                  </a:ext>
                </a:extLst>
              </p:cNvPr>
              <p:cNvSpPr txBox="1">
                <a:spLocks noRot="1" noChangeAspect="1" noMove="1" noResize="1" noEditPoints="1" noAdjustHandles="1" noChangeArrowheads="1" noChangeShapeType="1" noTextEdit="1"/>
              </p:cNvSpPr>
              <p:nvPr/>
            </p:nvSpPr>
            <p:spPr>
              <a:xfrm>
                <a:off x="3519062" y="4086019"/>
                <a:ext cx="944489" cy="184666"/>
              </a:xfrm>
              <a:prstGeom prst="rect">
                <a:avLst/>
              </a:prstGeom>
              <a:blipFill>
                <a:blip r:embed="rId10"/>
                <a:stretch>
                  <a:fillRect b="-6452"/>
                </a:stretch>
              </a:blipFill>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061AA3EC-C30C-BAC9-7DA6-E166B1E338E7}"/>
              </a:ext>
            </a:extLst>
          </p:cNvPr>
          <p:cNvCxnSpPr>
            <a:cxnSpLocks/>
          </p:cNvCxnSpPr>
          <p:nvPr/>
        </p:nvCxnSpPr>
        <p:spPr>
          <a:xfrm>
            <a:off x="4666460" y="3353802"/>
            <a:ext cx="355334" cy="1535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4410110-E644-6F78-F035-B88F1926A5C5}"/>
              </a:ext>
            </a:extLst>
          </p:cNvPr>
          <p:cNvCxnSpPr>
            <a:cxnSpLocks/>
          </p:cNvCxnSpPr>
          <p:nvPr/>
        </p:nvCxnSpPr>
        <p:spPr>
          <a:xfrm flipV="1">
            <a:off x="4666460" y="3854826"/>
            <a:ext cx="355334" cy="1950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48A3C975-14CA-D0B5-DEA4-9C7D2176DFE0}"/>
                  </a:ext>
                </a:extLst>
              </p:cNvPr>
              <p:cNvSpPr txBox="1"/>
              <p:nvPr/>
            </p:nvSpPr>
            <p:spPr>
              <a:xfrm>
                <a:off x="5143120" y="3507366"/>
                <a:ext cx="1152303" cy="3592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4"/>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r>
                        <a:rPr lang="en-US" sz="1400" b="0" i="1" smtClean="0">
                          <a:latin typeface="Cambria Math" panose="02040503050406030204" pitchFamily="18" charset="0"/>
                        </a:rPr>
                        <m:t> </m:t>
                      </m:r>
                    </m:oMath>
                  </m:oMathPara>
                </a14:m>
                <a:endParaRPr lang="en-US" sz="1400" b="0" i="1">
                  <a:latin typeface="Times New Roman" panose="02020603050405020304" pitchFamily="18" charset="0"/>
                  <a:cs typeface="Times New Roman" panose="02020603050405020304" pitchFamily="18" charset="0"/>
                </a:endParaRPr>
              </a:p>
            </p:txBody>
          </p:sp>
        </mc:Choice>
        <mc:Fallback xmlns="">
          <p:sp>
            <p:nvSpPr>
              <p:cNvPr id="96" name="TextBox 95">
                <a:extLst>
                  <a:ext uri="{FF2B5EF4-FFF2-40B4-BE49-F238E27FC236}">
                    <a16:creationId xmlns:a16="http://schemas.microsoft.com/office/drawing/2014/main" id="{48A3C975-14CA-D0B5-DEA4-9C7D2176DFE0}"/>
                  </a:ext>
                </a:extLst>
              </p:cNvPr>
              <p:cNvSpPr txBox="1">
                <a:spLocks noRot="1" noChangeAspect="1" noMove="1" noResize="1" noEditPoints="1" noAdjustHandles="1" noChangeArrowheads="1" noChangeShapeType="1" noTextEdit="1"/>
              </p:cNvSpPr>
              <p:nvPr/>
            </p:nvSpPr>
            <p:spPr>
              <a:xfrm>
                <a:off x="5143120" y="3507366"/>
                <a:ext cx="1152303" cy="359266"/>
              </a:xfrm>
              <a:prstGeom prst="rect">
                <a:avLst/>
              </a:prstGeom>
              <a:blipFill>
                <a:blip r:embed="rId11"/>
                <a:stretch>
                  <a:fillRect b="-15254"/>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6455430-3B39-15F6-A931-062D71F72F09}"/>
              </a:ext>
            </a:extLst>
          </p:cNvPr>
          <p:cNvSpPr txBox="1"/>
          <p:nvPr/>
        </p:nvSpPr>
        <p:spPr>
          <a:xfrm>
            <a:off x="6540634" y="3504239"/>
            <a:ext cx="2491512" cy="461665"/>
          </a:xfrm>
          <a:prstGeom prst="rect">
            <a:avLst/>
          </a:prstGeom>
          <a:noFill/>
        </p:spPr>
        <p:txBody>
          <a:bodyPr wrap="square" rtlCol="0">
            <a:spAutoFit/>
          </a:bodyPr>
          <a:lstStyle/>
          <a:p>
            <a:r>
              <a:rPr lang="en-US" sz="1200" i="1"/>
              <a:t>C</a:t>
            </a:r>
            <a:r>
              <a:rPr lang="en-US" sz="1200" i="1" baseline="-25000"/>
              <a:t>1 </a:t>
            </a:r>
            <a:r>
              <a:rPr lang="en-US" sz="1200"/>
              <a:t> = all the matrices obtained by permuting the columns of this matrix </a:t>
            </a:r>
          </a:p>
        </p:txBody>
      </p:sp>
      <p:sp>
        <p:nvSpPr>
          <p:cNvPr id="98" name="Right Brace 97">
            <a:extLst>
              <a:ext uri="{FF2B5EF4-FFF2-40B4-BE49-F238E27FC236}">
                <a16:creationId xmlns:a16="http://schemas.microsoft.com/office/drawing/2014/main" id="{5ECCB63F-4EDA-488E-E56B-009B89961283}"/>
              </a:ext>
            </a:extLst>
          </p:cNvPr>
          <p:cNvSpPr/>
          <p:nvPr/>
        </p:nvSpPr>
        <p:spPr>
          <a:xfrm>
            <a:off x="6318529" y="3369517"/>
            <a:ext cx="222105" cy="671421"/>
          </a:xfrm>
          <a:prstGeom prst="rightBrace">
            <a:avLst>
              <a:gd name="adj1" fmla="val 75575"/>
              <a:gd name="adj2" fmla="val 50000"/>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nvGrpSpPr>
          <p:cNvPr id="105" name="Group 104">
            <a:extLst>
              <a:ext uri="{FF2B5EF4-FFF2-40B4-BE49-F238E27FC236}">
                <a16:creationId xmlns:a16="http://schemas.microsoft.com/office/drawing/2014/main" id="{5DEA74B2-C734-E8E3-B6F0-D16F80C8AB6E}"/>
              </a:ext>
            </a:extLst>
          </p:cNvPr>
          <p:cNvGrpSpPr/>
          <p:nvPr/>
        </p:nvGrpSpPr>
        <p:grpSpPr>
          <a:xfrm>
            <a:off x="1621016" y="1759282"/>
            <a:ext cx="466316" cy="464191"/>
            <a:chOff x="1621016" y="1076196"/>
            <a:chExt cx="466316" cy="464191"/>
          </a:xfrm>
        </p:grpSpPr>
        <p:sp>
          <p:nvSpPr>
            <p:cNvPr id="106" name="Rectangle 105">
              <a:extLst>
                <a:ext uri="{FF2B5EF4-FFF2-40B4-BE49-F238E27FC236}">
                  <a16:creationId xmlns:a16="http://schemas.microsoft.com/office/drawing/2014/main" id="{DA0B9BAE-4381-AB38-60E9-EE4703B068BC}"/>
                </a:ext>
              </a:extLst>
            </p:cNvPr>
            <p:cNvSpPr/>
            <p:nvPr/>
          </p:nvSpPr>
          <p:spPr>
            <a:xfrm>
              <a:off x="1624434" y="1076196"/>
              <a:ext cx="229478" cy="2278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B24FEBA8-F65C-EA52-B0DE-953ECF594B79}"/>
                </a:ext>
              </a:extLst>
            </p:cNvPr>
            <p:cNvSpPr/>
            <p:nvPr/>
          </p:nvSpPr>
          <p:spPr>
            <a:xfrm>
              <a:off x="1621016" y="1311603"/>
              <a:ext cx="233420" cy="22878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F23DDD19-6CBD-EEBF-53C1-C01331BD0A2D}"/>
                </a:ext>
              </a:extLst>
            </p:cNvPr>
            <p:cNvSpPr/>
            <p:nvPr/>
          </p:nvSpPr>
          <p:spPr>
            <a:xfrm>
              <a:off x="1853912" y="1077310"/>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831B3219-1262-C3E3-BE3F-DF09CCD4DDBE}"/>
                </a:ext>
              </a:extLst>
            </p:cNvPr>
            <p:cNvSpPr/>
            <p:nvPr/>
          </p:nvSpPr>
          <p:spPr>
            <a:xfrm>
              <a:off x="1852465" y="1306840"/>
              <a:ext cx="233420" cy="2335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D9AC8792-6E96-8644-1C42-9F0F3ED34C99}"/>
              </a:ext>
            </a:extLst>
          </p:cNvPr>
          <p:cNvGrpSpPr/>
          <p:nvPr/>
        </p:nvGrpSpPr>
        <p:grpSpPr>
          <a:xfrm>
            <a:off x="1624360" y="3143954"/>
            <a:ext cx="466316" cy="464191"/>
            <a:chOff x="1621016" y="1076195"/>
            <a:chExt cx="466316" cy="464191"/>
          </a:xfrm>
        </p:grpSpPr>
        <p:sp>
          <p:nvSpPr>
            <p:cNvPr id="111" name="Rectangle 110">
              <a:extLst>
                <a:ext uri="{FF2B5EF4-FFF2-40B4-BE49-F238E27FC236}">
                  <a16:creationId xmlns:a16="http://schemas.microsoft.com/office/drawing/2014/main" id="{BE5FFA66-5036-1E93-67AA-A76371E7704F}"/>
                </a:ext>
              </a:extLst>
            </p:cNvPr>
            <p:cNvSpPr/>
            <p:nvPr/>
          </p:nvSpPr>
          <p:spPr>
            <a:xfrm>
              <a:off x="1624434" y="1076195"/>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A622A11-53D0-BD58-8B3E-005561F855C3}"/>
                </a:ext>
              </a:extLst>
            </p:cNvPr>
            <p:cNvSpPr/>
            <p:nvPr/>
          </p:nvSpPr>
          <p:spPr>
            <a:xfrm>
              <a:off x="1621016" y="1309643"/>
              <a:ext cx="233420" cy="2307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7EB7B23-0E55-CAF0-99F3-3FE7BCCA54EE}"/>
                </a:ext>
              </a:extLst>
            </p:cNvPr>
            <p:cNvSpPr/>
            <p:nvPr/>
          </p:nvSpPr>
          <p:spPr>
            <a:xfrm>
              <a:off x="1853912" y="1077310"/>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FAD31F9-13FC-1075-05CB-E881D49BC1A8}"/>
                </a:ext>
              </a:extLst>
            </p:cNvPr>
            <p:cNvSpPr/>
            <p:nvPr/>
          </p:nvSpPr>
          <p:spPr>
            <a:xfrm>
              <a:off x="1852465" y="1306840"/>
              <a:ext cx="233420" cy="2335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EAD3C5A7-FE09-761F-0246-F1088CEE1163}"/>
              </a:ext>
            </a:extLst>
          </p:cNvPr>
          <p:cNvGrpSpPr/>
          <p:nvPr/>
        </p:nvGrpSpPr>
        <p:grpSpPr>
          <a:xfrm>
            <a:off x="3492785" y="1745199"/>
            <a:ext cx="956671" cy="235721"/>
            <a:chOff x="3503142" y="1047516"/>
            <a:chExt cx="956671" cy="235721"/>
          </a:xfrm>
        </p:grpSpPr>
        <p:sp>
          <p:nvSpPr>
            <p:cNvPr id="120" name="Rectangle 119">
              <a:extLst>
                <a:ext uri="{FF2B5EF4-FFF2-40B4-BE49-F238E27FC236}">
                  <a16:creationId xmlns:a16="http://schemas.microsoft.com/office/drawing/2014/main" id="{6C67ECB7-819E-A468-D9D8-93C54408980C}"/>
                </a:ext>
              </a:extLst>
            </p:cNvPr>
            <p:cNvSpPr/>
            <p:nvPr/>
          </p:nvSpPr>
          <p:spPr>
            <a:xfrm>
              <a:off x="3503142" y="1047518"/>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C0542CFB-9C08-7B5A-0F93-A5ACD3CDB699}"/>
                </a:ext>
              </a:extLst>
            </p:cNvPr>
            <p:cNvSpPr/>
            <p:nvPr/>
          </p:nvSpPr>
          <p:spPr>
            <a:xfrm>
              <a:off x="4206852" y="1048944"/>
              <a:ext cx="252961"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5A4804E3-1671-B929-2722-AC0063162902}"/>
                </a:ext>
              </a:extLst>
            </p:cNvPr>
            <p:cNvSpPr/>
            <p:nvPr/>
          </p:nvSpPr>
          <p:spPr>
            <a:xfrm>
              <a:off x="3737046" y="1047516"/>
              <a:ext cx="233420" cy="234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6C229F1-C961-E382-6DDA-AD783BC39A96}"/>
                </a:ext>
              </a:extLst>
            </p:cNvPr>
            <p:cNvSpPr/>
            <p:nvPr/>
          </p:nvSpPr>
          <p:spPr>
            <a:xfrm>
              <a:off x="3988312" y="1047516"/>
              <a:ext cx="233420" cy="2342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326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5E70-6157-4844-0C8A-A9D7B7823031}"/>
              </a:ext>
            </a:extLst>
          </p:cNvPr>
          <p:cNvSpPr>
            <a:spLocks noGrp="1"/>
          </p:cNvSpPr>
          <p:nvPr>
            <p:ph type="title"/>
          </p:nvPr>
        </p:nvSpPr>
        <p:spPr>
          <a:xfrm>
            <a:off x="311700" y="158675"/>
            <a:ext cx="8520600" cy="572700"/>
          </a:xfrm>
        </p:spPr>
        <p:txBody>
          <a:bodyPr>
            <a:normAutofit fontScale="90000"/>
          </a:bodyPr>
          <a:lstStyle/>
          <a:p>
            <a:r>
              <a:rPr lang="en-US"/>
              <a:t>k out of n scheme – Decoding Shares</a:t>
            </a:r>
          </a:p>
        </p:txBody>
      </p:sp>
      <p:pic>
        <p:nvPicPr>
          <p:cNvPr id="4" name="Picture 3" descr="A black and white checkered pattern&#10;&#10;Description automatically generated">
            <a:extLst>
              <a:ext uri="{FF2B5EF4-FFF2-40B4-BE49-F238E27FC236}">
                <a16:creationId xmlns:a16="http://schemas.microsoft.com/office/drawing/2014/main" id="{E7686DBB-1460-1289-7175-5038EA41BCF0}"/>
              </a:ext>
            </a:extLst>
          </p:cNvPr>
          <p:cNvPicPr>
            <a:picLocks noChangeAspect="1"/>
          </p:cNvPicPr>
          <p:nvPr/>
        </p:nvPicPr>
        <p:blipFill>
          <a:blip r:embed="rId3"/>
          <a:stretch>
            <a:fillRect/>
          </a:stretch>
        </p:blipFill>
        <p:spPr>
          <a:xfrm>
            <a:off x="903370" y="1697553"/>
            <a:ext cx="862677" cy="377421"/>
          </a:xfrm>
          <a:prstGeom prst="rect">
            <a:avLst/>
          </a:prstGeom>
        </p:spPr>
      </p:pic>
      <p:pic>
        <p:nvPicPr>
          <p:cNvPr id="9" name="Picture 8" descr="A black and white qr code&#10;&#10;Description automatically generated">
            <a:extLst>
              <a:ext uri="{FF2B5EF4-FFF2-40B4-BE49-F238E27FC236}">
                <a16:creationId xmlns:a16="http://schemas.microsoft.com/office/drawing/2014/main" id="{29CE9629-E95E-61BA-5DDA-AFE24C1157B5}"/>
              </a:ext>
            </a:extLst>
          </p:cNvPr>
          <p:cNvPicPr>
            <a:picLocks noChangeAspect="1"/>
          </p:cNvPicPr>
          <p:nvPr/>
        </p:nvPicPr>
        <p:blipFill>
          <a:blip r:embed="rId4"/>
          <a:stretch>
            <a:fillRect/>
          </a:stretch>
        </p:blipFill>
        <p:spPr>
          <a:xfrm>
            <a:off x="903371" y="1185201"/>
            <a:ext cx="862676" cy="37742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A39FDE9-9946-9FDF-9231-187B916D05B5}"/>
                  </a:ext>
                </a:extLst>
              </p:cNvPr>
              <p:cNvSpPr txBox="1"/>
              <p:nvPr/>
            </p:nvSpPr>
            <p:spPr>
              <a:xfrm>
                <a:off x="1106108" y="2728566"/>
                <a:ext cx="4572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oMath>
                  </m:oMathPara>
                </a14:m>
                <a:endParaRPr lang="en-US" sz="2800"/>
              </a:p>
            </p:txBody>
          </p:sp>
        </mc:Choice>
        <mc:Fallback xmlns="">
          <p:sp>
            <p:nvSpPr>
              <p:cNvPr id="10" name="TextBox 9">
                <a:extLst>
                  <a:ext uri="{FF2B5EF4-FFF2-40B4-BE49-F238E27FC236}">
                    <a16:creationId xmlns:a16="http://schemas.microsoft.com/office/drawing/2014/main" id="{DA39FDE9-9946-9FDF-9231-187B916D05B5}"/>
                  </a:ext>
                </a:extLst>
              </p:cNvPr>
              <p:cNvSpPr txBox="1">
                <a:spLocks noRot="1" noChangeAspect="1" noMove="1" noResize="1" noEditPoints="1" noAdjustHandles="1" noChangeArrowheads="1" noChangeShapeType="1" noTextEdit="1"/>
              </p:cNvSpPr>
              <p:nvPr/>
            </p:nvSpPr>
            <p:spPr>
              <a:xfrm>
                <a:off x="1106108" y="2728566"/>
                <a:ext cx="457200" cy="430887"/>
              </a:xfrm>
              <a:prstGeom prst="rect">
                <a:avLst/>
              </a:prstGeom>
              <a:blipFill>
                <a:blip r:embed="rId5"/>
                <a:stretch>
                  <a:fillRect/>
                </a:stretch>
              </a:blipFill>
            </p:spPr>
            <p:txBody>
              <a:bodyPr/>
              <a:lstStyle/>
              <a:p>
                <a:r>
                  <a:rPr lang="en-US">
                    <a:noFill/>
                  </a:rPr>
                  <a:t> </a:t>
                </a:r>
              </a:p>
            </p:txBody>
          </p:sp>
        </mc:Fallback>
      </mc:AlternateContent>
      <p:pic>
        <p:nvPicPr>
          <p:cNvPr id="11" name="Picture 10" descr="A black and white checkered pattern&#10;&#10;Description automatically generated">
            <a:extLst>
              <a:ext uri="{FF2B5EF4-FFF2-40B4-BE49-F238E27FC236}">
                <a16:creationId xmlns:a16="http://schemas.microsoft.com/office/drawing/2014/main" id="{4B4ECA42-6DE5-8462-3F53-925FFBFCF930}"/>
              </a:ext>
            </a:extLst>
          </p:cNvPr>
          <p:cNvPicPr>
            <a:picLocks noChangeAspect="1"/>
          </p:cNvPicPr>
          <p:nvPr/>
        </p:nvPicPr>
        <p:blipFill>
          <a:blip r:embed="rId3"/>
          <a:stretch>
            <a:fillRect/>
          </a:stretch>
        </p:blipFill>
        <p:spPr>
          <a:xfrm>
            <a:off x="903369" y="3286921"/>
            <a:ext cx="862677" cy="377421"/>
          </a:xfrm>
          <a:prstGeom prst="rect">
            <a:avLst/>
          </a:prstGeom>
        </p:spPr>
      </p:pic>
      <p:pic>
        <p:nvPicPr>
          <p:cNvPr id="12" name="Picture 11" descr="A black and white qr code&#10;&#10;Description automatically generated">
            <a:extLst>
              <a:ext uri="{FF2B5EF4-FFF2-40B4-BE49-F238E27FC236}">
                <a16:creationId xmlns:a16="http://schemas.microsoft.com/office/drawing/2014/main" id="{FDC114D0-4BED-3271-88E6-34F30949B1D8}"/>
              </a:ext>
            </a:extLst>
          </p:cNvPr>
          <p:cNvPicPr>
            <a:picLocks noChangeAspect="1"/>
          </p:cNvPicPr>
          <p:nvPr/>
        </p:nvPicPr>
        <p:blipFill>
          <a:blip r:embed="rId4"/>
          <a:stretch>
            <a:fillRect/>
          </a:stretch>
        </p:blipFill>
        <p:spPr>
          <a:xfrm>
            <a:off x="903371" y="2223677"/>
            <a:ext cx="862676" cy="377421"/>
          </a:xfrm>
          <a:prstGeom prst="rect">
            <a:avLst/>
          </a:prstGeom>
        </p:spPr>
      </p:pic>
      <p:pic>
        <p:nvPicPr>
          <p:cNvPr id="13" name="Picture 12" descr="A black and white checkered pattern&#10;&#10;Description automatically generated">
            <a:extLst>
              <a:ext uri="{FF2B5EF4-FFF2-40B4-BE49-F238E27FC236}">
                <a16:creationId xmlns:a16="http://schemas.microsoft.com/office/drawing/2014/main" id="{8D15DE61-BEB2-48BF-D259-E9AE6AE26BF1}"/>
              </a:ext>
            </a:extLst>
          </p:cNvPr>
          <p:cNvPicPr>
            <a:picLocks noChangeAspect="1"/>
          </p:cNvPicPr>
          <p:nvPr/>
        </p:nvPicPr>
        <p:blipFill>
          <a:blip r:embed="rId3"/>
          <a:stretch>
            <a:fillRect/>
          </a:stretch>
        </p:blipFill>
        <p:spPr>
          <a:xfrm>
            <a:off x="903369" y="3799273"/>
            <a:ext cx="862677" cy="377421"/>
          </a:xfrm>
          <a:prstGeom prst="rect">
            <a:avLst/>
          </a:prstGeom>
        </p:spPr>
      </p:pic>
      <p:cxnSp>
        <p:nvCxnSpPr>
          <p:cNvPr id="14" name="Straight Arrow Connector 13">
            <a:extLst>
              <a:ext uri="{FF2B5EF4-FFF2-40B4-BE49-F238E27FC236}">
                <a16:creationId xmlns:a16="http://schemas.microsoft.com/office/drawing/2014/main" id="{618C25E7-2D45-45E7-7ACF-6A5D69995F0C}"/>
              </a:ext>
            </a:extLst>
          </p:cNvPr>
          <p:cNvCxnSpPr>
            <a:cxnSpLocks/>
          </p:cNvCxnSpPr>
          <p:nvPr/>
        </p:nvCxnSpPr>
        <p:spPr>
          <a:xfrm>
            <a:off x="1938727" y="1378434"/>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93B10E0-4023-A735-6B41-DE89A01F6E71}"/>
              </a:ext>
            </a:extLst>
          </p:cNvPr>
          <p:cNvCxnSpPr>
            <a:cxnSpLocks/>
          </p:cNvCxnSpPr>
          <p:nvPr/>
        </p:nvCxnSpPr>
        <p:spPr>
          <a:xfrm>
            <a:off x="1938727" y="1880458"/>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6B14CA-B41A-F717-CA2E-1C77152A425D}"/>
              </a:ext>
            </a:extLst>
          </p:cNvPr>
          <p:cNvCxnSpPr>
            <a:cxnSpLocks/>
          </p:cNvCxnSpPr>
          <p:nvPr/>
        </p:nvCxnSpPr>
        <p:spPr>
          <a:xfrm>
            <a:off x="1938727" y="2409376"/>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A541C0-DBE9-516D-2D6E-390251528343}"/>
              </a:ext>
            </a:extLst>
          </p:cNvPr>
          <p:cNvCxnSpPr>
            <a:cxnSpLocks/>
          </p:cNvCxnSpPr>
          <p:nvPr/>
        </p:nvCxnSpPr>
        <p:spPr>
          <a:xfrm>
            <a:off x="1938727" y="3458247"/>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D7B5171-8A4D-2FD5-3FB4-BAC679438301}"/>
              </a:ext>
            </a:extLst>
          </p:cNvPr>
          <p:cNvCxnSpPr>
            <a:cxnSpLocks/>
          </p:cNvCxnSpPr>
          <p:nvPr/>
        </p:nvCxnSpPr>
        <p:spPr>
          <a:xfrm>
            <a:off x="1938727" y="4005094"/>
            <a:ext cx="3792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514541C-A9DB-DC40-7C3E-830E1D9436CE}"/>
              </a:ext>
            </a:extLst>
          </p:cNvPr>
          <p:cNvPicPr>
            <a:picLocks noChangeAspect="1"/>
          </p:cNvPicPr>
          <p:nvPr/>
        </p:nvPicPr>
        <p:blipFill>
          <a:blip r:embed="rId6"/>
          <a:stretch>
            <a:fillRect/>
          </a:stretch>
        </p:blipFill>
        <p:spPr>
          <a:xfrm>
            <a:off x="2481725" y="1244103"/>
            <a:ext cx="2962656" cy="39068"/>
          </a:xfrm>
          <a:prstGeom prst="rect">
            <a:avLst/>
          </a:prstGeom>
        </p:spPr>
      </p:pic>
      <p:pic>
        <p:nvPicPr>
          <p:cNvPr id="24" name="Picture 23">
            <a:extLst>
              <a:ext uri="{FF2B5EF4-FFF2-40B4-BE49-F238E27FC236}">
                <a16:creationId xmlns:a16="http://schemas.microsoft.com/office/drawing/2014/main" id="{E5D5F2ED-1067-7471-A411-9C926A160606}"/>
              </a:ext>
            </a:extLst>
          </p:cNvPr>
          <p:cNvPicPr>
            <a:picLocks noChangeAspect="1"/>
          </p:cNvPicPr>
          <p:nvPr/>
        </p:nvPicPr>
        <p:blipFill>
          <a:blip r:embed="rId7"/>
          <a:stretch>
            <a:fillRect/>
          </a:stretch>
        </p:blipFill>
        <p:spPr>
          <a:xfrm flipV="1">
            <a:off x="2490690" y="1762842"/>
            <a:ext cx="2958672" cy="45719"/>
          </a:xfrm>
          <a:prstGeom prst="rect">
            <a:avLst/>
          </a:prstGeom>
        </p:spPr>
      </p:pic>
      <p:pic>
        <p:nvPicPr>
          <p:cNvPr id="25" name="Picture 24">
            <a:extLst>
              <a:ext uri="{FF2B5EF4-FFF2-40B4-BE49-F238E27FC236}">
                <a16:creationId xmlns:a16="http://schemas.microsoft.com/office/drawing/2014/main" id="{5BABFEF0-EA1D-EC15-DC2B-50BAA061BCDD}"/>
              </a:ext>
            </a:extLst>
          </p:cNvPr>
          <p:cNvPicPr>
            <a:picLocks noChangeAspect="1"/>
          </p:cNvPicPr>
          <p:nvPr/>
        </p:nvPicPr>
        <p:blipFill>
          <a:blip r:embed="rId6"/>
          <a:stretch>
            <a:fillRect/>
          </a:stretch>
        </p:blipFill>
        <p:spPr>
          <a:xfrm>
            <a:off x="2490690" y="2293711"/>
            <a:ext cx="2962656" cy="39068"/>
          </a:xfrm>
          <a:prstGeom prst="rect">
            <a:avLst/>
          </a:prstGeom>
        </p:spPr>
      </p:pic>
      <p:pic>
        <p:nvPicPr>
          <p:cNvPr id="26" name="Picture 25">
            <a:extLst>
              <a:ext uri="{FF2B5EF4-FFF2-40B4-BE49-F238E27FC236}">
                <a16:creationId xmlns:a16="http://schemas.microsoft.com/office/drawing/2014/main" id="{C4C7D1EA-C736-67D4-3B8E-4D279A7770D4}"/>
              </a:ext>
            </a:extLst>
          </p:cNvPr>
          <p:cNvPicPr>
            <a:picLocks noChangeAspect="1"/>
          </p:cNvPicPr>
          <p:nvPr/>
        </p:nvPicPr>
        <p:blipFill>
          <a:blip r:embed="rId7"/>
          <a:stretch>
            <a:fillRect/>
          </a:stretch>
        </p:blipFill>
        <p:spPr>
          <a:xfrm flipV="1">
            <a:off x="2490690" y="3264061"/>
            <a:ext cx="2958672" cy="45719"/>
          </a:xfrm>
          <a:prstGeom prst="rect">
            <a:avLst/>
          </a:prstGeom>
        </p:spPr>
      </p:pic>
      <p:pic>
        <p:nvPicPr>
          <p:cNvPr id="27" name="Picture 26">
            <a:extLst>
              <a:ext uri="{FF2B5EF4-FFF2-40B4-BE49-F238E27FC236}">
                <a16:creationId xmlns:a16="http://schemas.microsoft.com/office/drawing/2014/main" id="{85A6C7E4-118E-4233-FB35-B21F596FB925}"/>
              </a:ext>
            </a:extLst>
          </p:cNvPr>
          <p:cNvPicPr>
            <a:picLocks noChangeAspect="1"/>
          </p:cNvPicPr>
          <p:nvPr/>
        </p:nvPicPr>
        <p:blipFill>
          <a:blip r:embed="rId6"/>
          <a:stretch>
            <a:fillRect/>
          </a:stretch>
        </p:blipFill>
        <p:spPr>
          <a:xfrm>
            <a:off x="2490690" y="3804685"/>
            <a:ext cx="2962656" cy="39068"/>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9FD30C6-E49F-84D6-EA96-AC928EFEB4CC}"/>
                  </a:ext>
                </a:extLst>
              </p:cNvPr>
              <p:cNvSpPr txBox="1"/>
              <p:nvPr/>
            </p:nvSpPr>
            <p:spPr>
              <a:xfrm>
                <a:off x="2481725" y="1335147"/>
                <a:ext cx="295867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a:p>
            </p:txBody>
          </p:sp>
        </mc:Choice>
        <mc:Fallback xmlns="">
          <p:sp>
            <p:nvSpPr>
              <p:cNvPr id="28" name="TextBox 27">
                <a:extLst>
                  <a:ext uri="{FF2B5EF4-FFF2-40B4-BE49-F238E27FC236}">
                    <a16:creationId xmlns:a16="http://schemas.microsoft.com/office/drawing/2014/main" id="{C9FD30C6-E49F-84D6-EA96-AC928EFEB4CC}"/>
                  </a:ext>
                </a:extLst>
              </p:cNvPr>
              <p:cNvSpPr txBox="1">
                <a:spLocks noRot="1" noChangeAspect="1" noMove="1" noResize="1" noEditPoints="1" noAdjustHandles="1" noChangeArrowheads="1" noChangeShapeType="1" noTextEdit="1"/>
              </p:cNvSpPr>
              <p:nvPr/>
            </p:nvSpPr>
            <p:spPr>
              <a:xfrm>
                <a:off x="2481725" y="1335147"/>
                <a:ext cx="2958672" cy="169277"/>
              </a:xfrm>
              <a:prstGeom prst="rect">
                <a:avLst/>
              </a:prstGeom>
              <a:blipFill>
                <a:blip r:embed="rId8"/>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2276FC2-3AC8-3F8B-4426-B6213B03D9FA}"/>
                  </a:ext>
                </a:extLst>
              </p:cNvPr>
              <p:cNvSpPr txBox="1"/>
              <p:nvPr/>
            </p:nvSpPr>
            <p:spPr>
              <a:xfrm>
                <a:off x="2490690" y="2402473"/>
                <a:ext cx="295867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a:p>
            </p:txBody>
          </p:sp>
        </mc:Choice>
        <mc:Fallback xmlns="">
          <p:sp>
            <p:nvSpPr>
              <p:cNvPr id="29" name="TextBox 28">
                <a:extLst>
                  <a:ext uri="{FF2B5EF4-FFF2-40B4-BE49-F238E27FC236}">
                    <a16:creationId xmlns:a16="http://schemas.microsoft.com/office/drawing/2014/main" id="{22276FC2-3AC8-3F8B-4426-B6213B03D9FA}"/>
                  </a:ext>
                </a:extLst>
              </p:cNvPr>
              <p:cNvSpPr txBox="1">
                <a:spLocks noRot="1" noChangeAspect="1" noMove="1" noResize="1" noEditPoints="1" noAdjustHandles="1" noChangeArrowheads="1" noChangeShapeType="1" noTextEdit="1"/>
              </p:cNvSpPr>
              <p:nvPr/>
            </p:nvSpPr>
            <p:spPr>
              <a:xfrm>
                <a:off x="2490690" y="2402473"/>
                <a:ext cx="2958672" cy="169277"/>
              </a:xfrm>
              <a:prstGeom prst="rect">
                <a:avLst/>
              </a:prstGeom>
              <a:blipFill>
                <a:blip r:embed="rId9"/>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C6F0EAD-F711-F644-B133-BD0B5CF9FC14}"/>
                  </a:ext>
                </a:extLst>
              </p:cNvPr>
              <p:cNvSpPr txBox="1"/>
              <p:nvPr/>
            </p:nvSpPr>
            <p:spPr>
              <a:xfrm>
                <a:off x="2486706" y="1868810"/>
                <a:ext cx="295867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a:p>
            </p:txBody>
          </p:sp>
        </mc:Choice>
        <mc:Fallback xmlns="">
          <p:sp>
            <p:nvSpPr>
              <p:cNvPr id="30" name="TextBox 29">
                <a:extLst>
                  <a:ext uri="{FF2B5EF4-FFF2-40B4-BE49-F238E27FC236}">
                    <a16:creationId xmlns:a16="http://schemas.microsoft.com/office/drawing/2014/main" id="{FC6F0EAD-F711-F644-B133-BD0B5CF9FC14}"/>
                  </a:ext>
                </a:extLst>
              </p:cNvPr>
              <p:cNvSpPr txBox="1">
                <a:spLocks noRot="1" noChangeAspect="1" noMove="1" noResize="1" noEditPoints="1" noAdjustHandles="1" noChangeArrowheads="1" noChangeShapeType="1" noTextEdit="1"/>
              </p:cNvSpPr>
              <p:nvPr/>
            </p:nvSpPr>
            <p:spPr>
              <a:xfrm>
                <a:off x="2486706" y="1868810"/>
                <a:ext cx="2958672" cy="169277"/>
              </a:xfrm>
              <a:prstGeom prst="rect">
                <a:avLst/>
              </a:prstGeom>
              <a:blipFill>
                <a:blip r:embed="rId10"/>
                <a:stretch>
                  <a:fillRect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4D9B788-B607-E757-3540-BE2497B85366}"/>
                  </a:ext>
                </a:extLst>
              </p:cNvPr>
              <p:cNvSpPr txBox="1"/>
              <p:nvPr/>
            </p:nvSpPr>
            <p:spPr>
              <a:xfrm>
                <a:off x="2481725" y="3373608"/>
                <a:ext cx="295867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a:p>
            </p:txBody>
          </p:sp>
        </mc:Choice>
        <mc:Fallback xmlns="">
          <p:sp>
            <p:nvSpPr>
              <p:cNvPr id="31" name="TextBox 30">
                <a:extLst>
                  <a:ext uri="{FF2B5EF4-FFF2-40B4-BE49-F238E27FC236}">
                    <a16:creationId xmlns:a16="http://schemas.microsoft.com/office/drawing/2014/main" id="{D4D9B788-B607-E757-3540-BE2497B85366}"/>
                  </a:ext>
                </a:extLst>
              </p:cNvPr>
              <p:cNvSpPr txBox="1">
                <a:spLocks noRot="1" noChangeAspect="1" noMove="1" noResize="1" noEditPoints="1" noAdjustHandles="1" noChangeArrowheads="1" noChangeShapeType="1" noTextEdit="1"/>
              </p:cNvSpPr>
              <p:nvPr/>
            </p:nvSpPr>
            <p:spPr>
              <a:xfrm>
                <a:off x="2481725" y="3373608"/>
                <a:ext cx="2958672" cy="169277"/>
              </a:xfrm>
              <a:prstGeom prst="rect">
                <a:avLst/>
              </a:prstGeom>
              <a:blipFill>
                <a:blip r:embed="rId11"/>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F207D5B-3D36-1E87-5769-8339B1BE6E2E}"/>
                  </a:ext>
                </a:extLst>
              </p:cNvPr>
              <p:cNvSpPr txBox="1"/>
              <p:nvPr/>
            </p:nvSpPr>
            <p:spPr>
              <a:xfrm>
                <a:off x="2481725" y="3903344"/>
                <a:ext cx="295867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i="1" smtClean="0">
                              <a:latin typeface="Cambria Math" panose="02040503050406030204" pitchFamily="18" charset="0"/>
                            </a:rPr>
                          </m:ctrlPr>
                        </m:dPr>
                        <m:e>
                          <m:m>
                            <m:mPr>
                              <m:mcs>
                                <m:mc>
                                  <m:mcPr>
                                    <m:count m:val="14"/>
                                    <m:mcJc m:val="center"/>
                                  </m:mcPr>
                                </m:mc>
                              </m:mcs>
                              <m:ctrlPr>
                                <a:rPr lang="en-US" sz="1100" b="0" i="1" smtClean="0">
                                  <a:latin typeface="Cambria Math" panose="02040503050406030204" pitchFamily="18" charset="0"/>
                                </a:rPr>
                              </m:ctrlPr>
                            </m:mPr>
                            <m:mr>
                              <m:e>
                                <m:r>
                                  <m:rPr>
                                    <m:brk m:alnAt="7"/>
                                  </m:rP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1</m:t>
                                </m:r>
                              </m:e>
                              <m:e>
                                <m:r>
                                  <a:rPr lang="en-US" sz="1100" b="0" i="1" smtClean="0">
                                    <a:latin typeface="Cambria Math" panose="02040503050406030204" pitchFamily="18" charset="0"/>
                                  </a:rPr>
                                  <m:t>0</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e>
                                <m:r>
                                  <a:rPr lang="en-US" sz="1100" b="0" i="1" smtClean="0">
                                    <a:latin typeface="Cambria Math" panose="02040503050406030204" pitchFamily="18" charset="0"/>
                                  </a:rPr>
                                  <m:t>.</m:t>
                                </m:r>
                              </m:e>
                            </m:mr>
                          </m:m>
                        </m:e>
                      </m:d>
                    </m:oMath>
                  </m:oMathPara>
                </a14:m>
                <a:endParaRPr lang="en-US" sz="1100"/>
              </a:p>
            </p:txBody>
          </p:sp>
        </mc:Choice>
        <mc:Fallback xmlns="">
          <p:sp>
            <p:nvSpPr>
              <p:cNvPr id="32" name="TextBox 31">
                <a:extLst>
                  <a:ext uri="{FF2B5EF4-FFF2-40B4-BE49-F238E27FC236}">
                    <a16:creationId xmlns:a16="http://schemas.microsoft.com/office/drawing/2014/main" id="{6F207D5B-3D36-1E87-5769-8339B1BE6E2E}"/>
                  </a:ext>
                </a:extLst>
              </p:cNvPr>
              <p:cNvSpPr txBox="1">
                <a:spLocks noRot="1" noChangeAspect="1" noMove="1" noResize="1" noEditPoints="1" noAdjustHandles="1" noChangeArrowheads="1" noChangeShapeType="1" noTextEdit="1"/>
              </p:cNvSpPr>
              <p:nvPr/>
            </p:nvSpPr>
            <p:spPr>
              <a:xfrm>
                <a:off x="2481725" y="3903344"/>
                <a:ext cx="2958672" cy="169277"/>
              </a:xfrm>
              <a:prstGeom prst="rect">
                <a:avLst/>
              </a:prstGeom>
              <a:blipFill>
                <a:blip r:embed="rId12"/>
                <a:stretch>
                  <a:fillRect b="-10714"/>
                </a:stretch>
              </a:blipFill>
            </p:spPr>
            <p:txBody>
              <a:bodyPr/>
              <a:lstStyle/>
              <a:p>
                <a:r>
                  <a:rPr lang="en-US">
                    <a:noFill/>
                  </a:rPr>
                  <a:t> </a:t>
                </a:r>
              </a:p>
            </p:txBody>
          </p:sp>
        </mc:Fallback>
      </mc:AlternateContent>
      <p:sp>
        <p:nvSpPr>
          <p:cNvPr id="34" name="Right Brace 33">
            <a:extLst>
              <a:ext uri="{FF2B5EF4-FFF2-40B4-BE49-F238E27FC236}">
                <a16:creationId xmlns:a16="http://schemas.microsoft.com/office/drawing/2014/main" id="{0EDFF808-1488-BC71-66E6-20FC0E2EE1BF}"/>
              </a:ext>
            </a:extLst>
          </p:cNvPr>
          <p:cNvSpPr/>
          <p:nvPr/>
        </p:nvSpPr>
        <p:spPr>
          <a:xfrm rot="5400000">
            <a:off x="3885388" y="2914941"/>
            <a:ext cx="169275" cy="2976602"/>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23BD4726-541C-5D90-1073-B9512FE36D69}"/>
              </a:ext>
            </a:extLst>
          </p:cNvPr>
          <p:cNvSpPr/>
          <p:nvPr/>
        </p:nvSpPr>
        <p:spPr>
          <a:xfrm rot="5400000">
            <a:off x="1265851" y="3987685"/>
            <a:ext cx="137714" cy="862677"/>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6D178AB9-5A7E-E34A-7181-F85A5F7EFEF8}"/>
              </a:ext>
            </a:extLst>
          </p:cNvPr>
          <p:cNvSpPr txBox="1"/>
          <p:nvPr/>
        </p:nvSpPr>
        <p:spPr>
          <a:xfrm>
            <a:off x="1021016" y="4522853"/>
            <a:ext cx="852607" cy="276999"/>
          </a:xfrm>
          <a:prstGeom prst="rect">
            <a:avLst/>
          </a:prstGeom>
          <a:noFill/>
        </p:spPr>
        <p:txBody>
          <a:bodyPr wrap="square" rtlCol="0">
            <a:spAutoFit/>
          </a:bodyPr>
          <a:lstStyle/>
          <a:p>
            <a:r>
              <a:rPr lang="en-US" sz="1200" i="1"/>
              <a:t>n </a:t>
            </a:r>
            <a:r>
              <a:rPr lang="en-US" sz="1200"/>
              <a:t>shares</a:t>
            </a:r>
            <a:endParaRPr lang="en-US" sz="1200" i="1"/>
          </a:p>
        </p:txBody>
      </p:sp>
      <p:sp>
        <p:nvSpPr>
          <p:cNvPr id="38" name="TextBox 37">
            <a:extLst>
              <a:ext uri="{FF2B5EF4-FFF2-40B4-BE49-F238E27FC236}">
                <a16:creationId xmlns:a16="http://schemas.microsoft.com/office/drawing/2014/main" id="{F2CFF29B-0A7D-40FA-67C6-BB0A63CDB205}"/>
              </a:ext>
            </a:extLst>
          </p:cNvPr>
          <p:cNvSpPr txBox="1"/>
          <p:nvPr/>
        </p:nvSpPr>
        <p:spPr>
          <a:xfrm>
            <a:off x="2477741" y="4522852"/>
            <a:ext cx="2962656" cy="276999"/>
          </a:xfrm>
          <a:prstGeom prst="rect">
            <a:avLst/>
          </a:prstGeom>
          <a:noFill/>
        </p:spPr>
        <p:txBody>
          <a:bodyPr wrap="square" rtlCol="0">
            <a:spAutoFit/>
          </a:bodyPr>
          <a:lstStyle/>
          <a:p>
            <a:pPr algn="ctr"/>
            <a:r>
              <a:rPr lang="en-US" sz="1200"/>
              <a:t>Each share has </a:t>
            </a:r>
            <a:r>
              <a:rPr lang="en-US" sz="1200" i="1"/>
              <a:t>m </a:t>
            </a:r>
            <a:r>
              <a:rPr lang="en-US" sz="1200"/>
              <a:t>pixels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D0160DA-957F-1F4C-BBB0-A7ABA3860A59}"/>
                  </a:ext>
                </a:extLst>
              </p:cNvPr>
              <p:cNvSpPr txBox="1"/>
              <p:nvPr/>
            </p:nvSpPr>
            <p:spPr>
              <a:xfrm>
                <a:off x="3730469" y="2728566"/>
                <a:ext cx="4572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oMath>
                  </m:oMathPara>
                </a14:m>
                <a:endParaRPr lang="en-US" sz="2800"/>
              </a:p>
            </p:txBody>
          </p:sp>
        </mc:Choice>
        <mc:Fallback xmlns="">
          <p:sp>
            <p:nvSpPr>
              <p:cNvPr id="39" name="TextBox 38">
                <a:extLst>
                  <a:ext uri="{FF2B5EF4-FFF2-40B4-BE49-F238E27FC236}">
                    <a16:creationId xmlns:a16="http://schemas.microsoft.com/office/drawing/2014/main" id="{AD0160DA-957F-1F4C-BBB0-A7ABA3860A59}"/>
                  </a:ext>
                </a:extLst>
              </p:cNvPr>
              <p:cNvSpPr txBox="1">
                <a:spLocks noRot="1" noChangeAspect="1" noMove="1" noResize="1" noEditPoints="1" noAdjustHandles="1" noChangeArrowheads="1" noChangeShapeType="1" noTextEdit="1"/>
              </p:cNvSpPr>
              <p:nvPr/>
            </p:nvSpPr>
            <p:spPr>
              <a:xfrm>
                <a:off x="3730469" y="2728566"/>
                <a:ext cx="457200" cy="430887"/>
              </a:xfrm>
              <a:prstGeom prst="rect">
                <a:avLst/>
              </a:prstGeom>
              <a:blipFill>
                <a:blip r:embed="rId13"/>
                <a:stretch>
                  <a:fillRect/>
                </a:stretch>
              </a:blipFill>
            </p:spPr>
            <p:txBody>
              <a:bodyPr/>
              <a:lstStyle/>
              <a:p>
                <a:r>
                  <a:rPr lang="en-US">
                    <a:noFill/>
                  </a:rPr>
                  <a:t> </a:t>
                </a:r>
              </a:p>
            </p:txBody>
          </p:sp>
        </mc:Fallback>
      </mc:AlternateContent>
      <p:sp>
        <p:nvSpPr>
          <p:cNvPr id="50" name="Right Brace 49">
            <a:extLst>
              <a:ext uri="{FF2B5EF4-FFF2-40B4-BE49-F238E27FC236}">
                <a16:creationId xmlns:a16="http://schemas.microsoft.com/office/drawing/2014/main" id="{4524BBCE-276D-43EB-E760-1CFAFCD6B826}"/>
              </a:ext>
            </a:extLst>
          </p:cNvPr>
          <p:cNvSpPr/>
          <p:nvPr/>
        </p:nvSpPr>
        <p:spPr>
          <a:xfrm>
            <a:off x="5613077" y="1133673"/>
            <a:ext cx="235879" cy="2964885"/>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83C55E0-E6DE-5C92-B51B-6FC8759CB4B3}"/>
                  </a:ext>
                </a:extLst>
              </p:cNvPr>
              <p:cNvSpPr txBox="1">
                <a:spLocks/>
              </p:cNvSpPr>
              <p:nvPr/>
            </p:nvSpPr>
            <p:spPr>
              <a:xfrm>
                <a:off x="6256435" y="2045989"/>
                <a:ext cx="1897675" cy="11578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000" i="1" smtClean="0">
                              <a:latin typeface="Cambria Math" panose="02040503050406030204" pitchFamily="18" charset="0"/>
                            </a:rPr>
                          </m:ctrlPr>
                        </m:dPr>
                        <m:e>
                          <m:m>
                            <m:mPr>
                              <m:mcs>
                                <m:mc>
                                  <m:mcPr>
                                    <m:count m:val="9"/>
                                    <m:mcJc m:val="center"/>
                                  </m:mcPr>
                                </m:mc>
                              </m:mcs>
                              <m:ctrlPr>
                                <a:rPr lang="en-US" sz="1000" b="0" i="1" smtClean="0">
                                  <a:latin typeface="Cambria Math" panose="02040503050406030204" pitchFamily="18" charset="0"/>
                                </a:rPr>
                              </m:ctrlPr>
                            </m:mPr>
                            <m:mr>
                              <m:e>
                                <m:r>
                                  <m:rPr>
                                    <m:brk m:alnAt="7"/>
                                  </m:rP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1</m:t>
                                </m:r>
                              </m:e>
                              <m:e>
                                <m:r>
                                  <a:rPr lang="en-US" sz="1000" b="0" i="1" smtClean="0">
                                    <a:latin typeface="Cambria Math" panose="02040503050406030204" pitchFamily="18" charset="0"/>
                                  </a:rPr>
                                  <m:t>0</m:t>
                                </m:r>
                              </m:e>
                              <m:e>
                                <m:r>
                                  <a:rPr lang="en-US" sz="1000" b="0" i="1" smtClean="0">
                                    <a:latin typeface="Cambria Math" panose="02040503050406030204" pitchFamily="18" charset="0"/>
                                  </a:rPr>
                                  <m:t>0</m:t>
                                </m:r>
                              </m:e>
                              <m:e>
                                <m:r>
                                  <a:rPr lang="en-US" sz="1000" b="0" i="1" smtClean="0">
                                    <a:latin typeface="Cambria Math" panose="02040503050406030204" pitchFamily="18" charset="0"/>
                                  </a:rPr>
                                  <m:t>1</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r>
                                  <a:rPr lang="en-US" sz="1000" b="0" i="1" smtClean="0">
                                    <a:latin typeface="Cambria Math" panose="02040503050406030204" pitchFamily="18" charset="0"/>
                                  </a:rPr>
                                  <m:t>.</m:t>
                                </m:r>
                              </m:e>
                              <m:e/>
                            </m:mr>
                            <m:mr>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r>
                                  <a:rPr lang="en-US" sz="1000" b="0" i="1" smtClean="0">
                                    <a:latin typeface="Cambria Math" panose="02040503050406030204" pitchFamily="18" charset="0"/>
                                  </a:rPr>
                                  <m:t>.</m:t>
                                </m:r>
                              </m:e>
                              <m:e/>
                              <m:e/>
                              <m:e>
                                <m:r>
                                  <a:rPr lang="en-US" sz="1000" b="0" i="1" smtClean="0">
                                    <a:latin typeface="Cambria Math" panose="02040503050406030204" pitchFamily="18" charset="0"/>
                                  </a:rPr>
                                  <m:t>.</m:t>
                                </m:r>
                              </m:e>
                            </m:mr>
                          </m:m>
                        </m:e>
                      </m:d>
                    </m:oMath>
                  </m:oMathPara>
                </a14:m>
                <a:endParaRPr lang="en-US" sz="1400"/>
              </a:p>
            </p:txBody>
          </p:sp>
        </mc:Choice>
        <mc:Fallback xmlns="">
          <p:sp>
            <p:nvSpPr>
              <p:cNvPr id="51" name="TextBox 50">
                <a:extLst>
                  <a:ext uri="{FF2B5EF4-FFF2-40B4-BE49-F238E27FC236}">
                    <a16:creationId xmlns:a16="http://schemas.microsoft.com/office/drawing/2014/main" id="{E83C55E0-E6DE-5C92-B51B-6FC8759CB4B3}"/>
                  </a:ext>
                </a:extLst>
              </p:cNvPr>
              <p:cNvSpPr txBox="1">
                <a:spLocks noRot="1" noChangeAspect="1" noMove="1" noResize="1" noEditPoints="1" noAdjustHandles="1" noChangeArrowheads="1" noChangeShapeType="1" noTextEdit="1"/>
              </p:cNvSpPr>
              <p:nvPr/>
            </p:nvSpPr>
            <p:spPr>
              <a:xfrm>
                <a:off x="6256435" y="2045989"/>
                <a:ext cx="1897675" cy="1157817"/>
              </a:xfrm>
              <a:prstGeom prst="rect">
                <a:avLst/>
              </a:prstGeom>
              <a:blipFill>
                <a:blip r:embed="rId14"/>
                <a:stretch>
                  <a:fillRect/>
                </a:stretch>
              </a:blipFill>
            </p:spPr>
            <p:txBody>
              <a:bodyPr/>
              <a:lstStyle/>
              <a:p>
                <a:r>
                  <a:rPr lang="en-US">
                    <a:noFill/>
                  </a:rPr>
                  <a:t> </a:t>
                </a:r>
              </a:p>
            </p:txBody>
          </p:sp>
        </mc:Fallback>
      </mc:AlternateContent>
      <p:sp>
        <p:nvSpPr>
          <p:cNvPr id="52" name="Right Brace 51">
            <a:extLst>
              <a:ext uri="{FF2B5EF4-FFF2-40B4-BE49-F238E27FC236}">
                <a16:creationId xmlns:a16="http://schemas.microsoft.com/office/drawing/2014/main" id="{217D9085-F1E4-CDE7-0215-FF7D8805D5C5}"/>
              </a:ext>
            </a:extLst>
          </p:cNvPr>
          <p:cNvSpPr/>
          <p:nvPr/>
        </p:nvSpPr>
        <p:spPr>
          <a:xfrm rot="5400000">
            <a:off x="7129326" y="2511931"/>
            <a:ext cx="151892" cy="1897675"/>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574EBE28-9167-2929-EF9F-6EC99292645D}"/>
              </a:ext>
            </a:extLst>
          </p:cNvPr>
          <p:cNvSpPr txBox="1"/>
          <p:nvPr/>
        </p:nvSpPr>
        <p:spPr>
          <a:xfrm>
            <a:off x="6768367" y="3525842"/>
            <a:ext cx="866804" cy="276999"/>
          </a:xfrm>
          <a:prstGeom prst="rect">
            <a:avLst/>
          </a:prstGeom>
          <a:noFill/>
        </p:spPr>
        <p:txBody>
          <a:bodyPr wrap="square" rtlCol="0">
            <a:spAutoFit/>
          </a:bodyPr>
          <a:lstStyle/>
          <a:p>
            <a:pPr algn="ctr"/>
            <a:r>
              <a:rPr lang="en-US" sz="1200" i="1"/>
              <a:t>m </a:t>
            </a:r>
            <a:r>
              <a:rPr lang="en-US" sz="1200"/>
              <a:t>pixels</a:t>
            </a:r>
          </a:p>
        </p:txBody>
      </p:sp>
      <p:sp>
        <p:nvSpPr>
          <p:cNvPr id="55" name="TextBox 54">
            <a:extLst>
              <a:ext uri="{FF2B5EF4-FFF2-40B4-BE49-F238E27FC236}">
                <a16:creationId xmlns:a16="http://schemas.microsoft.com/office/drawing/2014/main" id="{A4717D7B-295B-C83E-D20D-49E213D2CD84}"/>
              </a:ext>
            </a:extLst>
          </p:cNvPr>
          <p:cNvSpPr txBox="1"/>
          <p:nvPr/>
        </p:nvSpPr>
        <p:spPr>
          <a:xfrm>
            <a:off x="8386427" y="2409376"/>
            <a:ext cx="639300" cy="461665"/>
          </a:xfrm>
          <a:prstGeom prst="rect">
            <a:avLst/>
          </a:prstGeom>
          <a:noFill/>
        </p:spPr>
        <p:txBody>
          <a:bodyPr wrap="square" rtlCol="0">
            <a:spAutoFit/>
          </a:bodyPr>
          <a:lstStyle/>
          <a:p>
            <a:pPr algn="ctr"/>
            <a:r>
              <a:rPr lang="en-US" sz="1200" i="1"/>
              <a:t>n </a:t>
            </a:r>
          </a:p>
          <a:p>
            <a:pPr algn="ctr"/>
            <a:r>
              <a:rPr lang="en-US" sz="1200"/>
              <a:t>shares</a:t>
            </a:r>
          </a:p>
        </p:txBody>
      </p:sp>
      <p:sp>
        <p:nvSpPr>
          <p:cNvPr id="56" name="Right Brace 55">
            <a:extLst>
              <a:ext uri="{FF2B5EF4-FFF2-40B4-BE49-F238E27FC236}">
                <a16:creationId xmlns:a16="http://schemas.microsoft.com/office/drawing/2014/main" id="{5D6E62A5-DDA4-5A71-B9D8-2F8CC8275FED}"/>
              </a:ext>
            </a:extLst>
          </p:cNvPr>
          <p:cNvSpPr/>
          <p:nvPr/>
        </p:nvSpPr>
        <p:spPr>
          <a:xfrm>
            <a:off x="8314241" y="2116225"/>
            <a:ext cx="144372" cy="1018433"/>
          </a:xfrm>
          <a:prstGeom prst="rightBrace">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09900C7B-DED3-45DA-5B0D-DC11EAE04202}"/>
              </a:ext>
            </a:extLst>
          </p:cNvPr>
          <p:cNvSpPr txBox="1"/>
          <p:nvPr/>
        </p:nvSpPr>
        <p:spPr>
          <a:xfrm>
            <a:off x="6368006" y="1088160"/>
            <a:ext cx="1946235" cy="369332"/>
          </a:xfrm>
          <a:prstGeom prst="rect">
            <a:avLst/>
          </a:prstGeom>
          <a:noFill/>
        </p:spPr>
        <p:txBody>
          <a:bodyPr wrap="square">
            <a:spAutoFit/>
          </a:bodyPr>
          <a:lstStyle/>
          <a:p>
            <a:r>
              <a:rPr lang="en-US" sz="1800"/>
              <a:t> </a:t>
            </a:r>
            <a:r>
              <a:rPr lang="en-US" sz="1800" i="1"/>
              <a:t>S</a:t>
            </a:r>
            <a:r>
              <a:rPr lang="en-US" sz="1800" i="1" baseline="-25000"/>
              <a:t>0</a:t>
            </a:r>
            <a:r>
              <a:rPr lang="en-US" sz="1800"/>
              <a:t> / </a:t>
            </a:r>
            <a:r>
              <a:rPr lang="en-US" sz="1800" i="1"/>
              <a:t>S</a:t>
            </a:r>
            <a:r>
              <a:rPr lang="en-US" sz="1800" i="1" baseline="-25000"/>
              <a:t>1</a:t>
            </a:r>
            <a:r>
              <a:rPr lang="en-US"/>
              <a:t> </a:t>
            </a:r>
            <a:r>
              <a:rPr lang="en-US" sz="1800"/>
              <a:t>= s</a:t>
            </a:r>
            <a:r>
              <a:rPr lang="en-US" sz="1800" baseline="-25000"/>
              <a:t>i, j</a:t>
            </a:r>
            <a:r>
              <a:rPr lang="en-US" sz="1800"/>
              <a:t> (m x n)</a:t>
            </a:r>
            <a:endParaRPr lang="en-US"/>
          </a:p>
        </p:txBody>
      </p:sp>
      <p:cxnSp>
        <p:nvCxnSpPr>
          <p:cNvPr id="59" name="Straight Arrow Connector 58">
            <a:extLst>
              <a:ext uri="{FF2B5EF4-FFF2-40B4-BE49-F238E27FC236}">
                <a16:creationId xmlns:a16="http://schemas.microsoft.com/office/drawing/2014/main" id="{FAD23C37-B760-9E01-09B7-CC612061C40F}"/>
              </a:ext>
            </a:extLst>
          </p:cNvPr>
          <p:cNvCxnSpPr>
            <a:cxnSpLocks/>
          </p:cNvCxnSpPr>
          <p:nvPr/>
        </p:nvCxnSpPr>
        <p:spPr>
          <a:xfrm>
            <a:off x="7201769" y="1548000"/>
            <a:ext cx="0" cy="418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CDDBB75-5CA1-987A-8B72-0F430A36CFEA}"/>
              </a:ext>
            </a:extLst>
          </p:cNvPr>
          <p:cNvSpPr txBox="1"/>
          <p:nvPr/>
        </p:nvSpPr>
        <p:spPr>
          <a:xfrm>
            <a:off x="6366219" y="4419023"/>
            <a:ext cx="1946235" cy="523220"/>
          </a:xfrm>
          <a:prstGeom prst="rect">
            <a:avLst/>
          </a:prstGeom>
          <a:noFill/>
          <a:ln>
            <a:solidFill>
              <a:schemeClr val="tx1">
                <a:lumMod val="95000"/>
              </a:schemeClr>
            </a:solidFill>
          </a:ln>
        </p:spPr>
        <p:txBody>
          <a:bodyPr wrap="square">
            <a:spAutoFit/>
          </a:bodyPr>
          <a:lstStyle/>
          <a:p>
            <a:r>
              <a:rPr lang="en-US" sz="1400" i="1"/>
              <a:t>S</a:t>
            </a:r>
            <a:r>
              <a:rPr lang="en-US" sz="1400" i="1" baseline="-25000"/>
              <a:t>0</a:t>
            </a:r>
            <a:r>
              <a:rPr lang="en-US" sz="1400"/>
              <a:t> =&gt; white pixel shares</a:t>
            </a:r>
          </a:p>
          <a:p>
            <a:r>
              <a:rPr lang="en-US" sz="1400" i="1"/>
              <a:t>S</a:t>
            </a:r>
            <a:r>
              <a:rPr lang="en-US" sz="1400" i="1" baseline="-25000"/>
              <a:t>1</a:t>
            </a:r>
            <a:r>
              <a:rPr lang="en-US" sz="1400"/>
              <a:t> =&gt; black pixel shares</a:t>
            </a:r>
          </a:p>
        </p:txBody>
      </p:sp>
    </p:spTree>
    <p:extLst>
      <p:ext uri="{BB962C8B-B14F-4D97-AF65-F5344CB8AC3E}">
        <p14:creationId xmlns:p14="http://schemas.microsoft.com/office/powerpoint/2010/main" val="516005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62a07fd-2ac3-4f0b-9c4e-d7d18a6fba0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00E173AAECC943AE467C7BB78C7A23" ma:contentTypeVersion="15" ma:contentTypeDescription="Create a new document." ma:contentTypeScope="" ma:versionID="31e2ec86b5f66f36354df11ae7562c58">
  <xsd:schema xmlns:xsd="http://www.w3.org/2001/XMLSchema" xmlns:xs="http://www.w3.org/2001/XMLSchema" xmlns:p="http://schemas.microsoft.com/office/2006/metadata/properties" xmlns:ns3="962a07fd-2ac3-4f0b-9c4e-d7d18a6fba01" xmlns:ns4="0e923c0c-92db-4e05-b9d9-89b1c17b581b" targetNamespace="http://schemas.microsoft.com/office/2006/metadata/properties" ma:root="true" ma:fieldsID="7dfc19889933b075b5746195282ceb23" ns3:_="" ns4:_="">
    <xsd:import namespace="962a07fd-2ac3-4f0b-9c4e-d7d18a6fba01"/>
    <xsd:import namespace="0e923c0c-92db-4e05-b9d9-89b1c17b581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2a07fd-2ac3-4f0b-9c4e-d7d18a6fba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923c0c-92db-4e05-b9d9-89b1c17b581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18602-44F1-4122-979F-EE431F3064AD}">
  <ds:schemaRefs>
    <ds:schemaRef ds:uri="http://schemas.microsoft.com/office/2006/metadata/properties"/>
    <ds:schemaRef ds:uri="http://purl.org/dc/terms/"/>
    <ds:schemaRef ds:uri="http://www.w3.org/XML/1998/namespace"/>
    <ds:schemaRef ds:uri="http://purl.org/dc/dcmitype/"/>
    <ds:schemaRef ds:uri="962a07fd-2ac3-4f0b-9c4e-d7d18a6fba01"/>
    <ds:schemaRef ds:uri="http://schemas.microsoft.com/office/2006/documentManagement/types"/>
    <ds:schemaRef ds:uri="0e923c0c-92db-4e05-b9d9-89b1c17b581b"/>
    <ds:schemaRef ds:uri="http://schemas.openxmlformats.org/package/2006/metadata/core-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79C43EF1-70B6-4491-94C8-DAD7A93DB3A5}">
  <ds:schemaRefs>
    <ds:schemaRef ds:uri="http://schemas.microsoft.com/sharepoint/v3/contenttype/forms"/>
  </ds:schemaRefs>
</ds:datastoreItem>
</file>

<file path=customXml/itemProps3.xml><?xml version="1.0" encoding="utf-8"?>
<ds:datastoreItem xmlns:ds="http://schemas.openxmlformats.org/officeDocument/2006/customXml" ds:itemID="{585C14EA-DCC5-4274-AAC5-1FA1BA81E3A1}">
  <ds:schemaRefs>
    <ds:schemaRef ds:uri="0e923c0c-92db-4e05-b9d9-89b1c17b581b"/>
    <ds:schemaRef ds:uri="962a07fd-2ac3-4f0b-9c4e-d7d18a6fba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0</TotalTime>
  <Words>1557</Words>
  <Application>Microsoft Macintosh PowerPoint</Application>
  <PresentationFormat>On-screen Show (16:9)</PresentationFormat>
  <Paragraphs>210</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Celestial</vt:lpstr>
      <vt:lpstr>Visual Cryptography</vt:lpstr>
      <vt:lpstr>PowerPoint Presentation</vt:lpstr>
      <vt:lpstr>Shamir’s Visual Cryptography Scheme</vt:lpstr>
      <vt:lpstr>How White Pixels are Handled</vt:lpstr>
      <vt:lpstr>How Black Pixels are Handled</vt:lpstr>
      <vt:lpstr>Pixel Expansion (Black Pixel Shares)</vt:lpstr>
      <vt:lpstr>Shamir’s scheme Example (PIXEL Expansion)</vt:lpstr>
      <vt:lpstr>General Pixel encoding MATRIX (for 2 shares)</vt:lpstr>
      <vt:lpstr>k out of n scheme – Decoding Shares</vt:lpstr>
      <vt:lpstr>k out of N scheme  - Decrypting Image</vt:lpstr>
      <vt:lpstr>What if we expand this algorithm for color images?</vt:lpstr>
      <vt:lpstr>Decomposing Color Images</vt:lpstr>
      <vt:lpstr>How It Works</vt:lpstr>
      <vt:lpstr>Creating the black Share</vt:lpstr>
      <vt:lpstr>Arrangement of Color Shares</vt:lpstr>
      <vt:lpstr>Colors that can be Created</vt:lpstr>
      <vt:lpstr>Red Pixel Example</vt:lpstr>
      <vt:lpstr>Color Image Visual Cryptography Example</vt:lpstr>
      <vt:lpstr>Thank you!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Cryptography</dc:title>
  <cp:lastModifiedBy>Sparsh Gupta</cp:lastModifiedBy>
  <cp:revision>1</cp:revision>
  <dcterms:modified xsi:type="dcterms:W3CDTF">2023-12-12T15:14:24Z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0x0101004700E173AAECC943AE467C7BB78C7A23</vt:lpwstr>
  </property>
</Properties>
</file>