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16"/>
  </p:notesMasterIdLst>
  <p:sldIdLst>
    <p:sldId id="256" r:id="rId2"/>
    <p:sldId id="257" r:id="rId3"/>
    <p:sldId id="258" r:id="rId4"/>
    <p:sldId id="259" r:id="rId5"/>
    <p:sldId id="260" r:id="rId6"/>
    <p:sldId id="261" r:id="rId7"/>
    <p:sldId id="262" r:id="rId8"/>
    <p:sldId id="264" r:id="rId9"/>
    <p:sldId id="280" r:id="rId10"/>
    <p:sldId id="265" r:id="rId11"/>
    <p:sldId id="263" r:id="rId12"/>
    <p:sldId id="279" r:id="rId13"/>
    <p:sldId id="266" r:id="rId14"/>
    <p:sldId id="278" r:id="rId15"/>
  </p:sldIdLst>
  <p:sldSz cx="9144000" cy="5143500" type="screen16x9"/>
  <p:notesSz cx="6858000" cy="9144000"/>
  <p:embeddedFontLst>
    <p:embeddedFont>
      <p:font typeface="Engravers MT" panose="02090707080505020304" pitchFamily="18" charset="0"/>
      <p:regular r:id="rId17"/>
    </p:embeddedFont>
    <p:embeddedFont>
      <p:font typeface="Helvetica Neue" panose="020B0604020202020204" charset="0"/>
      <p:regular r:id="rId18"/>
      <p:bold r:id="rId19"/>
      <p:italic r:id="rId20"/>
      <p:boldItalic r:id="rId21"/>
    </p:embeddedFont>
    <p:embeddedFont>
      <p:font typeface="Lato" panose="020B0604020202020204" charset="0"/>
      <p:regular r:id="rId22"/>
      <p:bold r:id="rId23"/>
      <p:italic r:id="rId24"/>
      <p:boldItalic r:id="rId25"/>
    </p:embeddedFont>
    <p:embeddedFont>
      <p:font typeface="Montserrat" panose="020B0604020202020204" charset="0"/>
      <p:regular r:id="rId26"/>
      <p:bold r:id="rId27"/>
      <p:italic r:id="rId28"/>
      <p:boldItalic r:id="rId29"/>
    </p:embeddedFont>
    <p:embeddedFont>
      <p:font typeface="Nixie One" panose="020B0604020202020204" charset="0"/>
      <p:regular r:id="rId30"/>
    </p:embeddedFont>
    <p:embeddedFont>
      <p:font typeface="Perpetua Titling MT" panose="02020502060505020804" pitchFamily="18" charset="0"/>
      <p:regular r:id="rId31"/>
      <p:bold r:id="rId32"/>
    </p:embeddedFont>
    <p:embeddedFont>
      <p:font typeface="ROG Fonts" panose="00000500000000000000" pitchFamily="50" charset="0"/>
      <p:regular r:id="rId33"/>
    </p:embeddedFont>
    <p:embeddedFont>
      <p:font typeface="Wide Latin" panose="020A0A07050505020404" pitchFamily="18"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2c80efc1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2c80efc1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2c80efc1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2c80efc1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2c80efc1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2c80efc1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ac6c7a0a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ac6c7a0a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ac6c7a0ac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ac6c7a0ac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a2c80efc1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a2c80efc1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2c80efc1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2c80efc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2c80efc1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2c80efc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2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130"/>
        <p:cNvGrpSpPr/>
        <p:nvPr/>
      </p:nvGrpSpPr>
      <p:grpSpPr>
        <a:xfrm>
          <a:off x="0" y="0"/>
          <a:ext cx="0" cy="0"/>
          <a:chOff x="0" y="0"/>
          <a:chExt cx="0" cy="0"/>
        </a:xfrm>
      </p:grpSpPr>
      <p:sp>
        <p:nvSpPr>
          <p:cNvPr id="131" name="Google Shape;131;p13"/>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13"/>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3" name="Google Shape;133;p13"/>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
        <p:nvSpPr>
          <p:cNvPr id="134" name="Google Shape;134;p13"/>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3"/>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3"/>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3"/>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8" name="Google Shape;138;p13"/>
          <p:cNvGrpSpPr/>
          <p:nvPr/>
        </p:nvGrpSpPr>
        <p:grpSpPr>
          <a:xfrm>
            <a:off x="5549158" y="1029778"/>
            <a:ext cx="404640" cy="374059"/>
            <a:chOff x="5975075" y="2327500"/>
            <a:chExt cx="420100" cy="388350"/>
          </a:xfrm>
        </p:grpSpPr>
        <p:sp>
          <p:nvSpPr>
            <p:cNvPr id="139" name="Google Shape;139;p1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13"/>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 name="Google Shape;142;p13"/>
          <p:cNvGrpSpPr/>
          <p:nvPr/>
        </p:nvGrpSpPr>
        <p:grpSpPr>
          <a:xfrm>
            <a:off x="4380533" y="515192"/>
            <a:ext cx="382958" cy="607111"/>
            <a:chOff x="6718575" y="2318625"/>
            <a:chExt cx="256950" cy="407375"/>
          </a:xfrm>
        </p:grpSpPr>
        <p:sp>
          <p:nvSpPr>
            <p:cNvPr id="143" name="Google Shape;143;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 name="Google Shape;151;p13"/>
          <p:cNvGrpSpPr/>
          <p:nvPr/>
        </p:nvGrpSpPr>
        <p:grpSpPr>
          <a:xfrm>
            <a:off x="3199464" y="902959"/>
            <a:ext cx="395018" cy="403297"/>
            <a:chOff x="3951850" y="2985350"/>
            <a:chExt cx="407950" cy="416500"/>
          </a:xfrm>
        </p:grpSpPr>
        <p:sp>
          <p:nvSpPr>
            <p:cNvPr id="152" name="Google Shape;152;p1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13"/>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3"/>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3"/>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3"/>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3"/>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 name="Google Shape;161;p13"/>
          <p:cNvGrpSpPr/>
          <p:nvPr/>
        </p:nvGrpSpPr>
        <p:grpSpPr>
          <a:xfrm>
            <a:off x="5772007" y="4056441"/>
            <a:ext cx="573943" cy="550550"/>
            <a:chOff x="5241175" y="4959100"/>
            <a:chExt cx="539775" cy="517775"/>
          </a:xfrm>
        </p:grpSpPr>
        <p:sp>
          <p:nvSpPr>
            <p:cNvPr id="162" name="Google Shape;162;p1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13"/>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69"/>
        <p:cNvGrpSpPr/>
        <p:nvPr/>
      </p:nvGrpSpPr>
      <p:grpSpPr>
        <a:xfrm>
          <a:off x="0" y="0"/>
          <a:ext cx="0" cy="0"/>
          <a:chOff x="0" y="0"/>
          <a:chExt cx="0" cy="0"/>
        </a:xfrm>
      </p:grpSpPr>
      <p:sp>
        <p:nvSpPr>
          <p:cNvPr id="170" name="Google Shape;170;p14"/>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1" name="Google Shape;171;p14"/>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4000"/>
              <a:buNone/>
              <a:defRPr/>
            </a:lvl1pPr>
            <a:lvl2pPr lvl="1" algn="l" rtl="0">
              <a:lnSpc>
                <a:spcPct val="100000"/>
              </a:lnSpc>
              <a:spcBef>
                <a:spcPts val="0"/>
              </a:spcBef>
              <a:spcAft>
                <a:spcPts val="0"/>
              </a:spcAft>
              <a:buSzPts val="4000"/>
              <a:buNone/>
              <a:defRPr/>
            </a:lvl2pPr>
            <a:lvl3pPr lvl="2" algn="l" rtl="0">
              <a:lnSpc>
                <a:spcPct val="100000"/>
              </a:lnSpc>
              <a:spcBef>
                <a:spcPts val="0"/>
              </a:spcBef>
              <a:spcAft>
                <a:spcPts val="0"/>
              </a:spcAft>
              <a:buSzPts val="4000"/>
              <a:buNone/>
              <a:defRPr/>
            </a:lvl3pPr>
            <a:lvl4pPr lvl="3" algn="l" rtl="0">
              <a:lnSpc>
                <a:spcPct val="100000"/>
              </a:lnSpc>
              <a:spcBef>
                <a:spcPts val="0"/>
              </a:spcBef>
              <a:spcAft>
                <a:spcPts val="0"/>
              </a:spcAft>
              <a:buSzPts val="4000"/>
              <a:buNone/>
              <a:defRPr/>
            </a:lvl4pPr>
            <a:lvl5pPr lvl="4" algn="l" rtl="0">
              <a:lnSpc>
                <a:spcPct val="100000"/>
              </a:lnSpc>
              <a:spcBef>
                <a:spcPts val="0"/>
              </a:spcBef>
              <a:spcAft>
                <a:spcPts val="0"/>
              </a:spcAft>
              <a:buSzPts val="4000"/>
              <a:buNone/>
              <a:defRPr/>
            </a:lvl5pPr>
            <a:lvl6pPr lvl="5" algn="l" rtl="0">
              <a:lnSpc>
                <a:spcPct val="100000"/>
              </a:lnSpc>
              <a:spcBef>
                <a:spcPts val="0"/>
              </a:spcBef>
              <a:spcAft>
                <a:spcPts val="0"/>
              </a:spcAft>
              <a:buSzPts val="4000"/>
              <a:buNone/>
              <a:defRPr/>
            </a:lvl6pPr>
            <a:lvl7pPr lvl="6" algn="l" rtl="0">
              <a:lnSpc>
                <a:spcPct val="100000"/>
              </a:lnSpc>
              <a:spcBef>
                <a:spcPts val="0"/>
              </a:spcBef>
              <a:spcAft>
                <a:spcPts val="0"/>
              </a:spcAft>
              <a:buSzPts val="4000"/>
              <a:buNone/>
              <a:defRPr/>
            </a:lvl7pPr>
            <a:lvl8pPr lvl="7" algn="l" rtl="0">
              <a:lnSpc>
                <a:spcPct val="100000"/>
              </a:lnSpc>
              <a:spcBef>
                <a:spcPts val="0"/>
              </a:spcBef>
              <a:spcAft>
                <a:spcPts val="0"/>
              </a:spcAft>
              <a:buSzPts val="4000"/>
              <a:buNone/>
              <a:defRPr/>
            </a:lvl8pPr>
            <a:lvl9pPr lvl="8" algn="l" rtl="0">
              <a:lnSpc>
                <a:spcPct val="100000"/>
              </a:lnSpc>
              <a:spcBef>
                <a:spcPts val="0"/>
              </a:spcBef>
              <a:spcAft>
                <a:spcPts val="0"/>
              </a:spcAft>
              <a:buSzPts val="4000"/>
              <a:buNone/>
              <a:defRPr/>
            </a:lvl9pPr>
          </a:lstStyle>
          <a:p>
            <a:endParaRPr/>
          </a:p>
        </p:txBody>
      </p:sp>
      <p:sp>
        <p:nvSpPr>
          <p:cNvPr id="172" name="Google Shape;172;p14"/>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600"/>
              </a:spcBef>
              <a:spcAft>
                <a:spcPts val="0"/>
              </a:spcAft>
              <a:buSzPts val="14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173" name="Google Shape;173;p14"/>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600"/>
              </a:spcBef>
              <a:spcAft>
                <a:spcPts val="0"/>
              </a:spcAft>
              <a:buSzPts val="14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174" name="Google Shape;174;p14"/>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600"/>
              </a:spcBef>
              <a:spcAft>
                <a:spcPts val="0"/>
              </a:spcAft>
              <a:buSzPts val="14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175" name="Google Shape;175;p14"/>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4"/>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9" name="Google Shape;179;p14"/>
          <p:cNvGrpSpPr/>
          <p:nvPr/>
        </p:nvGrpSpPr>
        <p:grpSpPr>
          <a:xfrm>
            <a:off x="1729778" y="61066"/>
            <a:ext cx="351204" cy="324661"/>
            <a:chOff x="5975075" y="2327500"/>
            <a:chExt cx="420100" cy="388350"/>
          </a:xfrm>
        </p:grpSpPr>
        <p:sp>
          <p:nvSpPr>
            <p:cNvPr id="180" name="Google Shape;180;p1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p14"/>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3" name="Google Shape;183;p14"/>
          <p:cNvGrpSpPr/>
          <p:nvPr/>
        </p:nvGrpSpPr>
        <p:grpSpPr>
          <a:xfrm>
            <a:off x="904284" y="515192"/>
            <a:ext cx="382958" cy="607111"/>
            <a:chOff x="6718575" y="2318625"/>
            <a:chExt cx="256950" cy="407375"/>
          </a:xfrm>
        </p:grpSpPr>
        <p:sp>
          <p:nvSpPr>
            <p:cNvPr id="184" name="Google Shape;184;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 name="Google Shape;192;p14"/>
          <p:cNvGrpSpPr/>
          <p:nvPr/>
        </p:nvGrpSpPr>
        <p:grpSpPr>
          <a:xfrm>
            <a:off x="335759" y="1840533"/>
            <a:ext cx="342882" cy="350068"/>
            <a:chOff x="3951850" y="2985350"/>
            <a:chExt cx="407950" cy="416500"/>
          </a:xfrm>
        </p:grpSpPr>
        <p:sp>
          <p:nvSpPr>
            <p:cNvPr id="193" name="Google Shape;193;p1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1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vijay.tyagi_cs18@gla.ac.in"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7"/>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b="1" i="1" dirty="0"/>
              <a:t>Quiz Time</a:t>
            </a:r>
            <a:endParaRPr b="1" i="1" dirty="0"/>
          </a:p>
        </p:txBody>
      </p:sp>
      <p:pic>
        <p:nvPicPr>
          <p:cNvPr id="285" name="Google Shape;285;p17"/>
          <p:cNvPicPr preferRelativeResize="0"/>
          <p:nvPr/>
        </p:nvPicPr>
        <p:blipFill>
          <a:blip r:embed="rId3">
            <a:alphaModFix/>
          </a:blip>
          <a:stretch>
            <a:fillRect/>
          </a:stretch>
        </p:blipFill>
        <p:spPr>
          <a:xfrm>
            <a:off x="0" y="0"/>
            <a:ext cx="2003775" cy="179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 calcmode="lin" valueType="num">
                                      <p:cBhvr additive="base">
                                        <p:cTn id="7" dur="1000"/>
                                        <p:tgtEl>
                                          <p:spTgt spid="283"/>
                                        </p:tgtEl>
                                        <p:attrNameLst>
                                          <p:attrName>ppt_w</p:attrName>
                                        </p:attrNameLst>
                                      </p:cBhvr>
                                      <p:tavLst>
                                        <p:tav tm="0">
                                          <p:val>
                                            <p:strVal val="0"/>
                                          </p:val>
                                        </p:tav>
                                        <p:tav tm="100000">
                                          <p:val>
                                            <p:strVal val="#ppt_w"/>
                                          </p:val>
                                        </p:tav>
                                      </p:tavLst>
                                    </p:anim>
                                    <p:anim calcmode="lin" valueType="num">
                                      <p:cBhvr additive="base">
                                        <p:cTn id="8" dur="1000"/>
                                        <p:tgtEl>
                                          <p:spTgt spid="28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6"/>
          <p:cNvSpPr txBox="1">
            <a:spLocks noGrp="1"/>
          </p:cNvSpPr>
          <p:nvPr>
            <p:ph type="title"/>
          </p:nvPr>
        </p:nvSpPr>
        <p:spPr>
          <a:xfrm>
            <a:off x="143355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   </a:t>
            </a:r>
            <a:endParaRPr dirty="0"/>
          </a:p>
        </p:txBody>
      </p:sp>
      <p:sp>
        <p:nvSpPr>
          <p:cNvPr id="358" name="Google Shape;35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900" b="1" dirty="0">
                <a:solidFill>
                  <a:srgbClr val="FFFFFF"/>
                </a:solidFill>
              </a:rPr>
              <a:t> </a:t>
            </a:r>
            <a:endParaRPr sz="1900" b="1" dirty="0">
              <a:solidFill>
                <a:srgbClr val="FFFFFF"/>
              </a:solidFill>
            </a:endParaRPr>
          </a:p>
          <a:p>
            <a:pPr marL="0" lvl="0" indent="0" algn="l" rtl="0">
              <a:spcBef>
                <a:spcPts val="1200"/>
              </a:spcBef>
              <a:spcAft>
                <a:spcPts val="1600"/>
              </a:spcAft>
              <a:buNone/>
            </a:pPr>
            <a:r>
              <a:rPr lang="en-IN" sz="2000" dirty="0">
                <a:solidFill>
                  <a:srgbClr val="FFFFFF"/>
                </a:solidFill>
              </a:rPr>
              <a:t>  </a:t>
            </a:r>
            <a:endParaRPr sz="2000" dirty="0">
              <a:solidFill>
                <a:srgbClr val="FFFFFF"/>
              </a:solidFill>
            </a:endParaRPr>
          </a:p>
        </p:txBody>
      </p:sp>
      <p:sp>
        <p:nvSpPr>
          <p:cNvPr id="359" name="Google Shape;35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7" name="Picture 6">
            <a:extLst>
              <a:ext uri="{FF2B5EF4-FFF2-40B4-BE49-F238E27FC236}">
                <a16:creationId xmlns:a16="http://schemas.microsoft.com/office/drawing/2014/main" id="{8038687E-1152-4E2D-84DD-8EF31DFB3E68}"/>
              </a:ext>
            </a:extLst>
          </p:cNvPr>
          <p:cNvPicPr>
            <a:picLocks noChangeAspect="1"/>
          </p:cNvPicPr>
          <p:nvPr/>
        </p:nvPicPr>
        <p:blipFill>
          <a:blip r:embed="rId3"/>
          <a:stretch>
            <a:fillRect/>
          </a:stretch>
        </p:blipFill>
        <p:spPr>
          <a:xfrm>
            <a:off x="1011836" y="664750"/>
            <a:ext cx="6937525" cy="38772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1052550" y="42967"/>
            <a:ext cx="7038900" cy="914100"/>
          </a:xfrm>
          <a:prstGeom prst="rect">
            <a:avLst/>
          </a:prstGeom>
        </p:spPr>
        <p:txBody>
          <a:bodyPr spcFirstLastPara="1" wrap="square" lIns="91425" tIns="91425" rIns="91425" bIns="91425" anchor="t" anchorCtr="0">
            <a:noAutofit/>
          </a:bodyPr>
          <a:lstStyle/>
          <a:p>
            <a:pPr lvl="0" algn="ctr"/>
            <a:r>
              <a:rPr lang="en" dirty="0">
                <a:solidFill>
                  <a:srgbClr val="000000"/>
                </a:solidFill>
                <a:highlight>
                  <a:srgbClr val="FFFFFF"/>
                </a:highlight>
                <a:latin typeface="Times New Roman"/>
                <a:ea typeface="Times New Roman"/>
                <a:cs typeface="Times New Roman"/>
                <a:sym typeface="Times New Roman"/>
              </a:rPr>
              <a:t>Screenshots </a:t>
            </a:r>
            <a:r>
              <a:rPr lang="en-IN" dirty="0">
                <a:solidFill>
                  <a:srgbClr val="000000"/>
                </a:solidFill>
                <a:highlight>
                  <a:srgbClr val="FFFFFF"/>
                </a:highlight>
                <a:latin typeface="Times New Roman"/>
                <a:ea typeface="Times New Roman"/>
                <a:cs typeface="Times New Roman"/>
                <a:sym typeface="Times New Roman"/>
              </a:rPr>
              <a:t>of code</a:t>
            </a:r>
            <a:endParaRPr dirty="0"/>
          </a:p>
        </p:txBody>
      </p:sp>
      <p:sp>
        <p:nvSpPr>
          <p:cNvPr id="342" name="Google Shape;342;p24"/>
          <p:cNvSpPr txBox="1">
            <a:spLocks noGrp="1"/>
          </p:cNvSpPr>
          <p:nvPr>
            <p:ph type="body" idx="1"/>
          </p:nvPr>
        </p:nvSpPr>
        <p:spPr>
          <a:xfrm>
            <a:off x="1297500" y="1129775"/>
            <a:ext cx="7038900" cy="3348900"/>
          </a:xfrm>
          <a:prstGeom prst="rect">
            <a:avLst/>
          </a:prstGeom>
        </p:spPr>
        <p:txBody>
          <a:bodyPr spcFirstLastPara="1" wrap="square" lIns="91425" tIns="91425" rIns="91425" bIns="91425" anchor="t" anchorCtr="0">
            <a:noAutofit/>
          </a:bodyPr>
          <a:lstStyle/>
          <a:p>
            <a:pPr marL="0" lvl="0" indent="0" algn="l" rtl="0">
              <a:spcBef>
                <a:spcPts val="1200"/>
              </a:spcBef>
              <a:spcAft>
                <a:spcPts val="1600"/>
              </a:spcAft>
              <a:buNone/>
            </a:pPr>
            <a:endParaRPr sz="2000" dirty="0">
              <a:solidFill>
                <a:srgbClr val="FFFFFF"/>
              </a:solidFill>
            </a:endParaRPr>
          </a:p>
        </p:txBody>
      </p:sp>
      <p:sp>
        <p:nvSpPr>
          <p:cNvPr id="343" name="Google Shape;34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8B2B9342-7255-4B8B-9338-62299D7E194E}"/>
              </a:ext>
            </a:extLst>
          </p:cNvPr>
          <p:cNvPicPr>
            <a:picLocks noChangeAspect="1"/>
          </p:cNvPicPr>
          <p:nvPr/>
        </p:nvPicPr>
        <p:blipFill>
          <a:blip r:embed="rId3"/>
          <a:stretch>
            <a:fillRect/>
          </a:stretch>
        </p:blipFill>
        <p:spPr>
          <a:xfrm>
            <a:off x="477565" y="724340"/>
            <a:ext cx="8188870" cy="41597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EE9463-39C5-461A-A51B-F81BD51D20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10616F9B-D790-4F6D-B04B-2362924B9DE1}"/>
              </a:ext>
            </a:extLst>
          </p:cNvPr>
          <p:cNvPicPr>
            <a:picLocks noChangeAspect="1"/>
          </p:cNvPicPr>
          <p:nvPr/>
        </p:nvPicPr>
        <p:blipFill>
          <a:blip r:embed="rId2"/>
          <a:stretch>
            <a:fillRect/>
          </a:stretch>
        </p:blipFill>
        <p:spPr>
          <a:xfrm>
            <a:off x="4639503" y="701831"/>
            <a:ext cx="4107305" cy="4158186"/>
          </a:xfrm>
          <a:prstGeom prst="rect">
            <a:avLst/>
          </a:prstGeom>
        </p:spPr>
      </p:pic>
      <p:pic>
        <p:nvPicPr>
          <p:cNvPr id="6" name="Picture 5">
            <a:extLst>
              <a:ext uri="{FF2B5EF4-FFF2-40B4-BE49-F238E27FC236}">
                <a16:creationId xmlns:a16="http://schemas.microsoft.com/office/drawing/2014/main" id="{8AFCFEB0-4E74-4623-A035-851BAFEA14C7}"/>
              </a:ext>
            </a:extLst>
          </p:cNvPr>
          <p:cNvPicPr>
            <a:picLocks noChangeAspect="1"/>
          </p:cNvPicPr>
          <p:nvPr/>
        </p:nvPicPr>
        <p:blipFill>
          <a:blip r:embed="rId3"/>
          <a:stretch>
            <a:fillRect/>
          </a:stretch>
        </p:blipFill>
        <p:spPr>
          <a:xfrm>
            <a:off x="397192" y="646191"/>
            <a:ext cx="3986358" cy="4269466"/>
          </a:xfrm>
          <a:prstGeom prst="rect">
            <a:avLst/>
          </a:prstGeom>
        </p:spPr>
      </p:pic>
    </p:spTree>
    <p:extLst>
      <p:ext uri="{BB962C8B-B14F-4D97-AF65-F5344CB8AC3E}">
        <p14:creationId xmlns:p14="http://schemas.microsoft.com/office/powerpoint/2010/main" val="56639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Benefits:-</a:t>
            </a:r>
            <a:r>
              <a:rPr lang="en" dirty="0"/>
              <a:t> </a:t>
            </a:r>
            <a:endParaRPr dirty="0"/>
          </a:p>
        </p:txBody>
      </p:sp>
      <p:sp>
        <p:nvSpPr>
          <p:cNvPr id="366" name="Google Shape;366;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342900" indent="-342900">
              <a:buFont typeface="Wingdings" panose="05000000000000000000" pitchFamily="2" charset="2"/>
              <a:buChar char="q"/>
            </a:pPr>
            <a:r>
              <a:rPr lang="en-IN" b="1" dirty="0"/>
              <a:t>No instructor needed</a:t>
            </a:r>
          </a:p>
          <a:p>
            <a:pPr marL="342900" indent="-342900">
              <a:buFont typeface="Wingdings" panose="05000000000000000000" pitchFamily="2" charset="2"/>
              <a:buChar char="q"/>
            </a:pPr>
            <a:endParaRPr lang="en-IN" b="1" dirty="0"/>
          </a:p>
          <a:p>
            <a:pPr marL="342900" indent="-342900">
              <a:buFont typeface="Wingdings" panose="05000000000000000000" pitchFamily="2" charset="2"/>
              <a:buChar char="q"/>
            </a:pPr>
            <a:r>
              <a:rPr lang="en-IN" b="1" dirty="0"/>
              <a:t>Better overview</a:t>
            </a:r>
          </a:p>
          <a:p>
            <a:pPr marL="342900" indent="-342900">
              <a:buFont typeface="Wingdings" panose="05000000000000000000" pitchFamily="2" charset="2"/>
              <a:buChar char="q"/>
            </a:pPr>
            <a:endParaRPr lang="en-IN" b="1" dirty="0"/>
          </a:p>
          <a:p>
            <a:pPr marL="342900" indent="-342900">
              <a:buFont typeface="Wingdings" panose="05000000000000000000" pitchFamily="2" charset="2"/>
              <a:buChar char="q"/>
            </a:pPr>
            <a:r>
              <a:rPr lang="en-IN" b="1" dirty="0"/>
              <a:t>Assists in Memorizing</a:t>
            </a:r>
          </a:p>
          <a:p>
            <a:pPr marL="342900" indent="-342900">
              <a:buFont typeface="Wingdings" panose="05000000000000000000" pitchFamily="2" charset="2"/>
              <a:buChar char="q"/>
            </a:pPr>
            <a:endParaRPr lang="en-IN" b="1" dirty="0"/>
          </a:p>
          <a:p>
            <a:pPr marL="342900" indent="-342900">
              <a:buFont typeface="Wingdings" panose="05000000000000000000" pitchFamily="2" charset="2"/>
              <a:buChar char="q"/>
            </a:pPr>
            <a:r>
              <a:rPr lang="en-US" b="1" dirty="0"/>
              <a:t>You can quiz large numbers of employees all at once</a:t>
            </a:r>
          </a:p>
          <a:p>
            <a:pPr marL="342900" indent="-342900">
              <a:buFont typeface="Wingdings" panose="05000000000000000000" pitchFamily="2" charset="2"/>
              <a:buChar char="q"/>
            </a:pPr>
            <a:endParaRPr lang="en-US" sz="1900" b="1" dirty="0">
              <a:solidFill>
                <a:srgbClr val="FFFFFF"/>
              </a:solidFill>
            </a:endParaRPr>
          </a:p>
          <a:p>
            <a:pPr marL="342900" indent="-342900">
              <a:buFont typeface="Wingdings" panose="05000000000000000000" pitchFamily="2" charset="2"/>
              <a:buChar char="q"/>
            </a:pPr>
            <a:r>
              <a:rPr lang="en-US" b="1" dirty="0"/>
              <a:t>Improved overview of the workforce</a:t>
            </a:r>
            <a:endParaRPr sz="1900" dirty="0">
              <a:solidFill>
                <a:srgbClr val="FFFFFF"/>
              </a:solidFill>
            </a:endParaRPr>
          </a:p>
        </p:txBody>
      </p:sp>
      <p:sp>
        <p:nvSpPr>
          <p:cNvPr id="367" name="Google Shape;36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68" name="Google Shape;368;p27"/>
          <p:cNvPicPr preferRelativeResize="0"/>
          <p:nvPr/>
        </p:nvPicPr>
        <p:blipFill>
          <a:blip r:embed="rId3">
            <a:alphaModFix/>
          </a:blip>
          <a:stretch>
            <a:fillRect/>
          </a:stretch>
        </p:blipFill>
        <p:spPr>
          <a:xfrm>
            <a:off x="617372" y="333850"/>
            <a:ext cx="954775" cy="95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9"/>
          <p:cNvSpPr/>
          <p:nvPr/>
        </p:nvSpPr>
        <p:spPr>
          <a:xfrm rot="-5400000">
            <a:off x="143550" y="-9085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9" name="Google Shape;579;p39"/>
          <p:cNvSpPr txBox="1">
            <a:spLocks noGrp="1"/>
          </p:cNvSpPr>
          <p:nvPr>
            <p:ph type="ctrTitle" idx="4294967295"/>
          </p:nvPr>
        </p:nvSpPr>
        <p:spPr>
          <a:xfrm>
            <a:off x="2842500" y="314500"/>
            <a:ext cx="456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19BBD5"/>
              </a:buClr>
              <a:buSzPts val="4000"/>
              <a:buFont typeface="Nixie One"/>
              <a:buNone/>
            </a:pPr>
            <a:r>
              <a:rPr lang="en" sz="8000" b="0" i="0" u="none" strike="noStrike" cap="none">
                <a:solidFill>
                  <a:srgbClr val="19BBD5"/>
                </a:solidFill>
                <a:latin typeface="Nixie One"/>
                <a:ea typeface="Nixie One"/>
                <a:cs typeface="Nixie One"/>
                <a:sym typeface="Nixie One"/>
              </a:rPr>
              <a:t>Thanks!</a:t>
            </a:r>
            <a:endParaRPr sz="8000" b="0" i="0" u="none" strike="noStrike" cap="none">
              <a:solidFill>
                <a:srgbClr val="19BBD5"/>
              </a:solidFill>
              <a:latin typeface="Nixie One"/>
              <a:ea typeface="Nixie One"/>
              <a:cs typeface="Nixie One"/>
              <a:sym typeface="Nixie One"/>
            </a:endParaRPr>
          </a:p>
        </p:txBody>
      </p:sp>
      <p:sp>
        <p:nvSpPr>
          <p:cNvPr id="580" name="Google Shape;580;p39"/>
          <p:cNvSpPr/>
          <p:nvPr/>
        </p:nvSpPr>
        <p:spPr>
          <a:xfrm>
            <a:off x="681669" y="590817"/>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000">
                <a:solidFill>
                  <a:schemeClr val="lt1"/>
                </a:solidFill>
                <a:latin typeface="Lato"/>
                <a:ea typeface="Lato"/>
                <a:cs typeface="Lato"/>
                <a:sym typeface="Lato"/>
              </a:rPr>
              <a:t>14</a:t>
            </a:fld>
            <a:endParaRPr sz="1000">
              <a:solidFill>
                <a:schemeClr val="lt1"/>
              </a:solidFill>
              <a:latin typeface="Lato"/>
              <a:ea typeface="Lato"/>
              <a:cs typeface="Lato"/>
              <a:sym typeface="Lato"/>
            </a:endParaRPr>
          </a:p>
        </p:txBody>
      </p:sp>
      <p:sp>
        <p:nvSpPr>
          <p:cNvPr id="582" name="Google Shape;582;p39"/>
          <p:cNvSpPr txBox="1"/>
          <p:nvPr/>
        </p:nvSpPr>
        <p:spPr>
          <a:xfrm>
            <a:off x="3015900" y="1257300"/>
            <a:ext cx="4682100" cy="3886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solidFill>
                  <a:srgbClr val="C6DAEC"/>
                </a:solidFill>
              </a:rPr>
              <a:t>Any questions?</a:t>
            </a:r>
            <a:endParaRPr dirty="0">
              <a:solidFill>
                <a:srgbClr val="C6DAEC"/>
              </a:solidFill>
            </a:endParaRPr>
          </a:p>
          <a:p>
            <a:pPr marL="0" lvl="0" indent="0" algn="l" rtl="0">
              <a:spcBef>
                <a:spcPts val="600"/>
              </a:spcBef>
              <a:spcAft>
                <a:spcPts val="0"/>
              </a:spcAft>
              <a:buNone/>
            </a:pPr>
            <a:r>
              <a:rPr lang="en" dirty="0">
                <a:solidFill>
                  <a:srgbClr val="C6DAEC"/>
                </a:solidFill>
              </a:rPr>
              <a:t>You can find us at:</a:t>
            </a:r>
            <a:endParaRPr dirty="0">
              <a:solidFill>
                <a:srgbClr val="C6DAEC"/>
              </a:solidFill>
            </a:endParaRPr>
          </a:p>
          <a:p>
            <a:pPr marL="457200" lvl="0" indent="-317500" algn="l" rtl="0">
              <a:spcBef>
                <a:spcPts val="600"/>
              </a:spcBef>
              <a:spcAft>
                <a:spcPts val="0"/>
              </a:spcAft>
              <a:buClr>
                <a:srgbClr val="19BBD5"/>
              </a:buClr>
              <a:buSzPts val="1400"/>
              <a:buChar char="◇"/>
            </a:pPr>
            <a:r>
              <a:rPr lang="en" u="sng" dirty="0">
                <a:solidFill>
                  <a:schemeClr val="hlink"/>
                </a:solidFill>
                <a:hlinkClick r:id="rId3"/>
              </a:rPr>
              <a:t>sparsh.gupta_cs18@gla.ac.in</a:t>
            </a:r>
            <a:r>
              <a:rPr lang="en" dirty="0">
                <a:solidFill>
                  <a:srgbClr val="C6DAEC"/>
                </a:solidFill>
              </a:rPr>
              <a:t> </a:t>
            </a:r>
          </a:p>
          <a:p>
            <a:pPr marL="457200" lvl="0" indent="-317500" algn="l" rtl="0">
              <a:spcBef>
                <a:spcPts val="600"/>
              </a:spcBef>
              <a:spcAft>
                <a:spcPts val="0"/>
              </a:spcAft>
              <a:buClr>
                <a:srgbClr val="19BBD5"/>
              </a:buClr>
              <a:buSzPts val="1400"/>
              <a:buChar char="◇"/>
            </a:pPr>
            <a:r>
              <a:rPr lang="en-IN" dirty="0" err="1">
                <a:solidFill>
                  <a:srgbClr val="C6DAEC"/>
                </a:solidFill>
              </a:rPr>
              <a:t>Github</a:t>
            </a:r>
            <a:r>
              <a:rPr lang="en-IN" dirty="0">
                <a:solidFill>
                  <a:srgbClr val="C6DAEC"/>
                </a:solidFill>
              </a:rPr>
              <a:t> id:-sparshgupta2212</a:t>
            </a:r>
            <a:endParaRPr dirty="0">
              <a:solidFill>
                <a:srgbClr val="C6DAE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ctrTitle" idx="4294967295"/>
          </p:nvPr>
        </p:nvSpPr>
        <p:spPr>
          <a:xfrm>
            <a:off x="3152775" y="1354750"/>
            <a:ext cx="456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19BBD5"/>
              </a:buClr>
              <a:buSzPts val="4000"/>
              <a:buFont typeface="Nixie One"/>
              <a:buNone/>
            </a:pPr>
            <a:r>
              <a:rPr lang="en" sz="12000" b="0" i="0" u="none" strike="noStrike" cap="none">
                <a:solidFill>
                  <a:srgbClr val="19BBD5"/>
                </a:solidFill>
                <a:latin typeface="Nixie One"/>
                <a:ea typeface="Nixie One"/>
                <a:cs typeface="Nixie One"/>
                <a:sym typeface="Nixie One"/>
              </a:rPr>
              <a:t>Hello!</a:t>
            </a:r>
            <a:endParaRPr sz="12000" b="0" i="0" u="none" strike="noStrike" cap="none">
              <a:solidFill>
                <a:srgbClr val="19BBD5"/>
              </a:solidFill>
              <a:latin typeface="Nixie One"/>
              <a:ea typeface="Nixie One"/>
              <a:cs typeface="Nixie One"/>
              <a:sym typeface="Nixie One"/>
            </a:endParaRPr>
          </a:p>
        </p:txBody>
      </p:sp>
      <p:sp>
        <p:nvSpPr>
          <p:cNvPr id="291" name="Google Shape;291;p18"/>
          <p:cNvSpPr txBox="1">
            <a:spLocks noGrp="1"/>
          </p:cNvSpPr>
          <p:nvPr>
            <p:ph type="body" idx="4294967295"/>
          </p:nvPr>
        </p:nvSpPr>
        <p:spPr>
          <a:xfrm>
            <a:off x="3286468" y="2400250"/>
            <a:ext cx="4562100" cy="246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r>
              <a:rPr lang="en" sz="3600" b="1" dirty="0"/>
              <a:t>Quiz Ti</a:t>
            </a:r>
            <a:r>
              <a:rPr lang="en-IN" sz="3600" b="1" dirty="0"/>
              <a:t>me</a:t>
            </a:r>
            <a:endParaRPr dirty="0"/>
          </a:p>
          <a:p>
            <a:pPr marL="0" lvl="0" indent="0" algn="l" rtl="0">
              <a:lnSpc>
                <a:spcPct val="100000"/>
              </a:lnSpc>
              <a:spcBef>
                <a:spcPts val="600"/>
              </a:spcBef>
              <a:spcAft>
                <a:spcPts val="0"/>
              </a:spcAft>
              <a:buSzPts val="1400"/>
              <a:buNone/>
            </a:pPr>
            <a:r>
              <a:rPr lang="en" dirty="0"/>
              <a:t>Submitted To:-                                                            </a:t>
            </a:r>
            <a:r>
              <a:rPr lang="en-IN" dirty="0"/>
              <a:t>Submitted By:-</a:t>
            </a:r>
          </a:p>
          <a:p>
            <a:pPr marL="0" lvl="0" indent="0" algn="l" rtl="0">
              <a:lnSpc>
                <a:spcPct val="100000"/>
              </a:lnSpc>
              <a:spcBef>
                <a:spcPts val="600"/>
              </a:spcBef>
              <a:spcAft>
                <a:spcPts val="0"/>
              </a:spcAft>
              <a:buSzPts val="1400"/>
              <a:buNone/>
            </a:pPr>
            <a:r>
              <a:rPr lang="en-IN" dirty="0" err="1"/>
              <a:t>Mr.Pankaj</a:t>
            </a:r>
            <a:r>
              <a:rPr lang="en-IN" dirty="0"/>
              <a:t> Kapoor                                                    Sparsh Gupta</a:t>
            </a:r>
            <a:endParaRPr dirty="0"/>
          </a:p>
        </p:txBody>
      </p:sp>
      <p:sp>
        <p:nvSpPr>
          <p:cNvPr id="292" name="Google Shape;29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000">
                <a:solidFill>
                  <a:schemeClr val="lt1"/>
                </a:solidFill>
                <a:latin typeface="Lato"/>
                <a:ea typeface="Lato"/>
                <a:cs typeface="Lato"/>
                <a:sym typeface="Lato"/>
              </a:rPr>
              <a:t>2</a:t>
            </a:fld>
            <a:endParaRPr sz="10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9"/>
          <p:cNvSpPr txBox="1">
            <a:spLocks noGrp="1"/>
          </p:cNvSpPr>
          <p:nvPr>
            <p:ph type="title"/>
          </p:nvPr>
        </p:nvSpPr>
        <p:spPr>
          <a:xfrm>
            <a:off x="1385450" y="480375"/>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 b="1" i="1" u="sng" dirty="0">
                <a:solidFill>
                  <a:schemeClr val="accent5">
                    <a:lumMod val="60000"/>
                    <a:lumOff val="40000"/>
                  </a:schemeClr>
                </a:solidFill>
                <a:latin typeface="Perpetua Titling MT" panose="02020502060505020804" pitchFamily="18" charset="0"/>
              </a:rPr>
              <a:t>About Quiz Time:-</a:t>
            </a:r>
            <a:endParaRPr b="1" i="1" u="sng" dirty="0">
              <a:solidFill>
                <a:schemeClr val="accent5">
                  <a:lumMod val="60000"/>
                  <a:lumOff val="40000"/>
                </a:schemeClr>
              </a:solidFill>
              <a:latin typeface="Perpetua Titling MT" panose="02020502060505020804" pitchFamily="18" charset="0"/>
            </a:endParaRPr>
          </a:p>
        </p:txBody>
      </p:sp>
      <p:sp>
        <p:nvSpPr>
          <p:cNvPr id="299" name="Google Shape;299;p19"/>
          <p:cNvSpPr txBox="1"/>
          <p:nvPr/>
        </p:nvSpPr>
        <p:spPr>
          <a:xfrm>
            <a:off x="1732700" y="3982125"/>
            <a:ext cx="6954000" cy="8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sz="1100" b="0" i="0" u="none" strike="noStrike" cap="none">
              <a:solidFill>
                <a:srgbClr val="C6DAEC"/>
              </a:solidFill>
              <a:latin typeface="Arial"/>
              <a:ea typeface="Arial"/>
              <a:cs typeface="Arial"/>
              <a:sym typeface="Arial"/>
            </a:endParaRPr>
          </a:p>
          <a:p>
            <a:pPr marL="0" marR="0" lvl="0" indent="0" algn="l" rtl="0">
              <a:lnSpc>
                <a:spcPct val="100000"/>
              </a:lnSpc>
              <a:spcBef>
                <a:spcPts val="1000"/>
              </a:spcBef>
              <a:spcAft>
                <a:spcPts val="1000"/>
              </a:spcAft>
              <a:buClr>
                <a:srgbClr val="000000"/>
              </a:buClr>
              <a:buSzPts val="1100"/>
              <a:buFont typeface="Arial"/>
              <a:buNone/>
            </a:pPr>
            <a:endParaRPr sz="1100" b="0" i="0" u="none" strike="noStrike" cap="none">
              <a:solidFill>
                <a:srgbClr val="C6DAEC"/>
              </a:solidFill>
              <a:latin typeface="Arial"/>
              <a:ea typeface="Arial"/>
              <a:cs typeface="Arial"/>
              <a:sym typeface="Arial"/>
            </a:endParaRPr>
          </a:p>
        </p:txBody>
      </p:sp>
      <p:sp>
        <p:nvSpPr>
          <p:cNvPr id="300" name="Google Shape;30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000">
                <a:solidFill>
                  <a:schemeClr val="lt1"/>
                </a:solidFill>
                <a:latin typeface="Lato"/>
                <a:ea typeface="Lato"/>
                <a:cs typeface="Lato"/>
                <a:sym typeface="Lato"/>
              </a:rPr>
              <a:t>3</a:t>
            </a:fld>
            <a:endParaRPr sz="1000">
              <a:solidFill>
                <a:schemeClr val="lt1"/>
              </a:solidFill>
              <a:latin typeface="Lato"/>
              <a:ea typeface="Lato"/>
              <a:cs typeface="Lato"/>
              <a:sym typeface="Lato"/>
            </a:endParaRPr>
          </a:p>
        </p:txBody>
      </p:sp>
      <p:sp>
        <p:nvSpPr>
          <p:cNvPr id="302" name="Google Shape;302;p19"/>
          <p:cNvSpPr txBox="1">
            <a:spLocks noGrp="1"/>
          </p:cNvSpPr>
          <p:nvPr>
            <p:ph type="body" idx="1"/>
          </p:nvPr>
        </p:nvSpPr>
        <p:spPr>
          <a:xfrm>
            <a:off x="1297500" y="1513725"/>
            <a:ext cx="7038900" cy="3149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endParaRPr sz="1100" dirty="0">
              <a:solidFill>
                <a:srgbClr val="C6DAEC"/>
              </a:solidFill>
              <a:latin typeface="Arial"/>
              <a:ea typeface="Arial"/>
              <a:cs typeface="Arial"/>
              <a:sym typeface="Arial"/>
            </a:endParaRPr>
          </a:p>
          <a:p>
            <a:pPr marL="0" lvl="0" indent="0" algn="l" rtl="0">
              <a:lnSpc>
                <a:spcPct val="100000"/>
              </a:lnSpc>
              <a:spcBef>
                <a:spcPts val="600"/>
              </a:spcBef>
              <a:spcAft>
                <a:spcPts val="0"/>
              </a:spcAft>
              <a:buClr>
                <a:schemeClr val="dk1"/>
              </a:buClr>
              <a:buSzPts val="1100"/>
              <a:buFont typeface="Arial"/>
              <a:buNone/>
            </a:pPr>
            <a:endParaRPr sz="1100" dirty="0">
              <a:solidFill>
                <a:srgbClr val="C6DAEC"/>
              </a:solidFill>
              <a:latin typeface="Arial"/>
              <a:ea typeface="Arial"/>
              <a:cs typeface="Arial"/>
              <a:sym typeface="Arial"/>
            </a:endParaRPr>
          </a:p>
          <a:p>
            <a:pPr marL="0" lvl="0" indent="0" algn="l" rtl="0">
              <a:lnSpc>
                <a:spcPct val="100000"/>
              </a:lnSpc>
              <a:spcBef>
                <a:spcPts val="600"/>
              </a:spcBef>
              <a:spcAft>
                <a:spcPts val="0"/>
              </a:spcAft>
              <a:buNone/>
            </a:pPr>
            <a:endParaRPr sz="1100" dirty="0">
              <a:solidFill>
                <a:srgbClr val="C6DAEC"/>
              </a:solidFill>
              <a:latin typeface="Arial"/>
              <a:ea typeface="Arial"/>
              <a:cs typeface="Arial"/>
              <a:sym typeface="Arial"/>
            </a:endParaRPr>
          </a:p>
          <a:p>
            <a:pPr marL="0" lvl="0" indent="0" algn="l" rtl="0">
              <a:spcBef>
                <a:spcPts val="0"/>
              </a:spcBef>
              <a:spcAft>
                <a:spcPts val="1600"/>
              </a:spcAft>
              <a:buNone/>
            </a:pPr>
            <a:endParaRPr dirty="0"/>
          </a:p>
        </p:txBody>
      </p:sp>
      <p:sp>
        <p:nvSpPr>
          <p:cNvPr id="2" name="TextBox 1">
            <a:extLst>
              <a:ext uri="{FF2B5EF4-FFF2-40B4-BE49-F238E27FC236}">
                <a16:creationId xmlns:a16="http://schemas.microsoft.com/office/drawing/2014/main" id="{E4A63BC2-7EC6-4639-BAC9-44966EC31129}"/>
              </a:ext>
            </a:extLst>
          </p:cNvPr>
          <p:cNvSpPr txBox="1"/>
          <p:nvPr/>
        </p:nvSpPr>
        <p:spPr>
          <a:xfrm>
            <a:off x="1385450" y="1671809"/>
            <a:ext cx="7515544" cy="2308324"/>
          </a:xfrm>
          <a:prstGeom prst="rect">
            <a:avLst/>
          </a:prstGeom>
          <a:noFill/>
        </p:spPr>
        <p:txBody>
          <a:bodyPr wrap="square" rtlCol="0">
            <a:spAutoFit/>
          </a:bodyPr>
          <a:lstStyle/>
          <a:p>
            <a:r>
              <a:rPr lang="en-US" sz="1800" dirty="0">
                <a:solidFill>
                  <a:schemeClr val="bg1"/>
                </a:solidFill>
              </a:rPr>
              <a:t>The purpose of On-Line Examination System is to take online examination in an efficient &amp; effective way &amp; no time wasting for checking the paper. The main objective of Online Examination System is to efficiently evaluate the candidates’ examination thoroughly through a fully administrative system that not only saves lot of time but also provides fast results in case of any consideration.</a:t>
            </a:r>
            <a:r>
              <a:rPr lang="en-US" dirty="0"/>
              <a:t> </a:t>
            </a:r>
            <a:r>
              <a:rPr lang="en-US" sz="1800" dirty="0">
                <a:solidFill>
                  <a:schemeClr val="bg1"/>
                </a:solidFill>
              </a:rPr>
              <a:t>It is cost effective and time effective . Students are provided the flexibility to choose among different types of aptitude and programming language tests.</a:t>
            </a:r>
            <a:endParaRPr lang="en-IN" sz="1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0"/>
          <p:cNvSpPr txBox="1">
            <a:spLocks noGrp="1"/>
          </p:cNvSpPr>
          <p:nvPr>
            <p:ph type="title"/>
          </p:nvPr>
        </p:nvSpPr>
        <p:spPr>
          <a:xfrm>
            <a:off x="1297500" y="478277"/>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 b="1" i="1" u="sng" dirty="0">
                <a:solidFill>
                  <a:schemeClr val="tx2">
                    <a:lumMod val="75000"/>
                  </a:schemeClr>
                </a:solidFill>
                <a:latin typeface="Perpetua Titling MT" panose="02020502060505020804" pitchFamily="18" charset="0"/>
              </a:rPr>
              <a:t>Hardware And Software Used</a:t>
            </a:r>
            <a:endParaRPr b="1" i="1" u="sng" dirty="0">
              <a:solidFill>
                <a:schemeClr val="tx2">
                  <a:lumMod val="75000"/>
                </a:schemeClr>
              </a:solidFill>
              <a:latin typeface="Perpetua Titling MT" panose="02020502060505020804" pitchFamily="18" charset="0"/>
            </a:endParaRPr>
          </a:p>
        </p:txBody>
      </p:sp>
      <p:sp>
        <p:nvSpPr>
          <p:cNvPr id="308" name="Google Shape;308;p20"/>
          <p:cNvSpPr txBox="1">
            <a:spLocks noGrp="1"/>
          </p:cNvSpPr>
          <p:nvPr>
            <p:ph type="body" idx="1"/>
          </p:nvPr>
        </p:nvSpPr>
        <p:spPr>
          <a:xfrm>
            <a:off x="1297500" y="2061425"/>
            <a:ext cx="7038900" cy="2911200"/>
          </a:xfrm>
          <a:prstGeom prst="rect">
            <a:avLst/>
          </a:prstGeom>
          <a:noFill/>
          <a:ln>
            <a:noFill/>
          </a:ln>
        </p:spPr>
        <p:txBody>
          <a:bodyPr spcFirstLastPara="1" wrap="square" lIns="91425" tIns="91425" rIns="91425" bIns="91425" anchor="t" anchorCtr="0">
            <a:noAutofit/>
          </a:bodyPr>
          <a:lstStyle/>
          <a:p>
            <a:pPr marL="457200" lvl="0" indent="-349250" algn="l" rtl="0">
              <a:lnSpc>
                <a:spcPct val="100000"/>
              </a:lnSpc>
              <a:spcBef>
                <a:spcPts val="600"/>
              </a:spcBef>
              <a:spcAft>
                <a:spcPts val="0"/>
              </a:spcAft>
              <a:buSzPts val="1900"/>
              <a:buChar char="◇"/>
            </a:pPr>
            <a:r>
              <a:rPr lang="en" sz="1800" dirty="0"/>
              <a:t>RAM:- 4.00GB</a:t>
            </a:r>
            <a:endParaRPr sz="1800" dirty="0"/>
          </a:p>
          <a:p>
            <a:pPr marL="457200" lvl="0" indent="-349250" algn="l" rtl="0">
              <a:lnSpc>
                <a:spcPct val="100000"/>
              </a:lnSpc>
              <a:spcBef>
                <a:spcPts val="0"/>
              </a:spcBef>
              <a:spcAft>
                <a:spcPts val="0"/>
              </a:spcAft>
              <a:buSzPts val="1900"/>
              <a:buChar char="◇"/>
            </a:pPr>
            <a:r>
              <a:rPr lang="en" sz="1800" dirty="0"/>
              <a:t>Processor:- Intel(R)Core(TM) i3-4005U CPU @ 1.70GHz</a:t>
            </a:r>
            <a:endParaRPr lang="en-IN" sz="1800" dirty="0"/>
          </a:p>
          <a:p>
            <a:pPr marL="457200" lvl="0" indent="-342900" algn="l" rtl="0">
              <a:lnSpc>
                <a:spcPct val="100000"/>
              </a:lnSpc>
              <a:spcBef>
                <a:spcPts val="0"/>
              </a:spcBef>
              <a:spcAft>
                <a:spcPts val="0"/>
              </a:spcAft>
              <a:buSzPts val="1800"/>
              <a:buChar char="◇"/>
            </a:pPr>
            <a:r>
              <a:rPr lang="en" sz="1800" dirty="0"/>
              <a:t>Chrome and Edge for Testing</a:t>
            </a:r>
            <a:endParaRPr sz="1800" dirty="0"/>
          </a:p>
          <a:p>
            <a:pPr marL="457200" lvl="0" indent="-349250" algn="l" rtl="0">
              <a:lnSpc>
                <a:spcPct val="100000"/>
              </a:lnSpc>
              <a:spcBef>
                <a:spcPts val="0"/>
              </a:spcBef>
              <a:spcAft>
                <a:spcPts val="0"/>
              </a:spcAft>
              <a:buSzPts val="1900"/>
              <a:buChar char="◇"/>
            </a:pPr>
            <a:r>
              <a:rPr lang="en" sz="1800" dirty="0"/>
              <a:t>VS Code text editor </a:t>
            </a:r>
            <a:endParaRPr sz="1800" dirty="0"/>
          </a:p>
          <a:p>
            <a:pPr marL="457200" lvl="0" indent="-342900" algn="l" rtl="0">
              <a:lnSpc>
                <a:spcPct val="100000"/>
              </a:lnSpc>
              <a:spcBef>
                <a:spcPts val="0"/>
              </a:spcBef>
              <a:spcAft>
                <a:spcPts val="0"/>
              </a:spcAft>
              <a:buSzPts val="1800"/>
              <a:buChar char="◇"/>
            </a:pPr>
            <a:r>
              <a:rPr lang="en-IN" sz="1800" dirty="0"/>
              <a:t>Google firebase for authentication ,hosting and storage purpose </a:t>
            </a:r>
          </a:p>
          <a:p>
            <a:pPr marL="457200" lvl="0" indent="-342900" algn="l" rtl="0">
              <a:lnSpc>
                <a:spcPct val="100000"/>
              </a:lnSpc>
              <a:spcBef>
                <a:spcPts val="0"/>
              </a:spcBef>
              <a:spcAft>
                <a:spcPts val="0"/>
              </a:spcAft>
              <a:buSzPts val="1800"/>
              <a:buChar char="◇"/>
            </a:pPr>
            <a:r>
              <a:rPr lang="en" sz="1800" dirty="0"/>
              <a:t>Github,</a:t>
            </a:r>
            <a:r>
              <a:rPr lang="en-IN" sz="1800" dirty="0"/>
              <a:t>Git bash</a:t>
            </a:r>
          </a:p>
          <a:p>
            <a:pPr marL="0" lvl="0" indent="0" algn="l" rtl="0">
              <a:lnSpc>
                <a:spcPct val="100000"/>
              </a:lnSpc>
              <a:spcBef>
                <a:spcPts val="600"/>
              </a:spcBef>
              <a:spcAft>
                <a:spcPts val="0"/>
              </a:spcAft>
              <a:buSzPts val="1400"/>
              <a:buNone/>
            </a:pPr>
            <a:r>
              <a:rPr lang="en-IN" sz="2000" dirty="0"/>
              <a:t>Technologies Used</a:t>
            </a:r>
            <a:r>
              <a:rPr lang="en-IN" sz="1800" dirty="0"/>
              <a:t>:-</a:t>
            </a:r>
            <a:r>
              <a:rPr lang="en-IN" sz="1600" dirty="0"/>
              <a:t>HTML,CSS,JAVASCRIPT</a:t>
            </a:r>
            <a:endParaRPr sz="1600" dirty="0"/>
          </a:p>
          <a:p>
            <a:pPr marL="0" lvl="0" indent="0" algn="l" rtl="0">
              <a:lnSpc>
                <a:spcPct val="100000"/>
              </a:lnSpc>
              <a:spcBef>
                <a:spcPts val="600"/>
              </a:spcBef>
              <a:spcAft>
                <a:spcPts val="0"/>
              </a:spcAft>
              <a:buSzPts val="1400"/>
              <a:buNone/>
            </a:pPr>
            <a:endParaRPr sz="1800" dirty="0"/>
          </a:p>
        </p:txBody>
      </p:sp>
      <p:sp>
        <p:nvSpPr>
          <p:cNvPr id="309" name="Google Shape;30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000">
                <a:solidFill>
                  <a:schemeClr val="lt1"/>
                </a:solidFill>
                <a:latin typeface="Lato"/>
                <a:ea typeface="Lato"/>
                <a:cs typeface="Lato"/>
                <a:sym typeface="Lato"/>
              </a:rPr>
              <a:t>4</a:t>
            </a:fld>
            <a:endParaRPr sz="1000">
              <a:solidFill>
                <a:schemeClr val="lt1"/>
              </a:solidFill>
              <a:latin typeface="Lato"/>
              <a:ea typeface="Lato"/>
              <a:cs typeface="Lato"/>
              <a:sym typeface="Lato"/>
            </a:endParaRPr>
          </a:p>
        </p:txBody>
      </p:sp>
      <p:pic>
        <p:nvPicPr>
          <p:cNvPr id="1026" name="Picture 2" descr="Visual Studio Code 2019 icon">
            <a:extLst>
              <a:ext uri="{FF2B5EF4-FFF2-40B4-BE49-F238E27FC236}">
                <a16:creationId xmlns:a16="http://schemas.microsoft.com/office/drawing/2014/main" id="{C5CDE5D6-321B-47F4-AAD9-A4FFAF9A7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26" y="1615393"/>
            <a:ext cx="1258071" cy="12580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icon">
            <a:extLst>
              <a:ext uri="{FF2B5EF4-FFF2-40B4-BE49-F238E27FC236}">
                <a16:creationId xmlns:a16="http://schemas.microsoft.com/office/drawing/2014/main" id="{6B477492-0553-483C-B295-DAD41C943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26" y="3193165"/>
            <a:ext cx="1194013" cy="1194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1"/>
          <p:cNvSpPr txBox="1">
            <a:spLocks noGrp="1"/>
          </p:cNvSpPr>
          <p:nvPr>
            <p:ph type="title"/>
          </p:nvPr>
        </p:nvSpPr>
        <p:spPr>
          <a:xfrm>
            <a:off x="1010285" y="664750"/>
            <a:ext cx="7038900" cy="12416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i="1" u="sng" dirty="0">
                <a:solidFill>
                  <a:schemeClr val="tx2"/>
                </a:solidFill>
                <a:latin typeface="Engravers MT" panose="02090707080505020304" pitchFamily="18" charset="0"/>
              </a:rPr>
              <a:t>HTML</a:t>
            </a:r>
            <a:endParaRPr b="1" i="1" u="sng" dirty="0">
              <a:solidFill>
                <a:schemeClr val="tx2"/>
              </a:solidFill>
              <a:latin typeface="Engravers MT" panose="02090707080505020304" pitchFamily="18" charset="0"/>
            </a:endParaRPr>
          </a:p>
        </p:txBody>
      </p:sp>
      <p:sp>
        <p:nvSpPr>
          <p:cNvPr id="316" name="Google Shape;316;p21"/>
          <p:cNvSpPr txBox="1">
            <a:spLocks noGrp="1"/>
          </p:cNvSpPr>
          <p:nvPr>
            <p:ph type="body" idx="1"/>
          </p:nvPr>
        </p:nvSpPr>
        <p:spPr>
          <a:xfrm>
            <a:off x="2232599" y="1227467"/>
            <a:ext cx="4941923" cy="2688565"/>
          </a:xfrm>
          <a:prstGeom prst="rect">
            <a:avLst/>
          </a:prstGeom>
        </p:spPr>
        <p:txBody>
          <a:bodyPr spcFirstLastPara="1" wrap="square" lIns="91425" tIns="91425" rIns="91425" bIns="91425" anchor="t" anchorCtr="0">
            <a:noAutofit/>
          </a:bodyPr>
          <a:lstStyle/>
          <a:p>
            <a:pPr marL="0" lvl="0" indent="0" algn="ctr">
              <a:spcBef>
                <a:spcPts val="1600"/>
              </a:spcBef>
              <a:spcAft>
                <a:spcPts val="1600"/>
              </a:spcAft>
              <a:buNone/>
            </a:pPr>
            <a:r>
              <a:rPr lang="en-US" sz="1600" dirty="0"/>
              <a:t>HTML is not a programming language; it is a </a:t>
            </a:r>
            <a:r>
              <a:rPr lang="en-US" sz="1600" i="1" dirty="0"/>
              <a:t>markup language</a:t>
            </a:r>
            <a:r>
              <a:rPr lang="en-US" sz="1600" dirty="0"/>
              <a:t> that defines the structure of your content. HTML consists of a series of </a:t>
            </a:r>
            <a:r>
              <a:rPr lang="en-US" sz="1600" b="1" dirty="0"/>
              <a:t>elements </a:t>
            </a:r>
            <a:r>
              <a:rPr lang="en-US" sz="1600" dirty="0"/>
              <a:t>, which you use to enclose, or wrap, different parts of the content to make it appear a certain way, or act a certain way. The enclosing tags can make a word or image hyperlink to somewhere else, can italicize words, can make the font bigger or smaller, and so on.</a:t>
            </a:r>
          </a:p>
        </p:txBody>
      </p:sp>
      <p:sp>
        <p:nvSpPr>
          <p:cNvPr id="317" name="Google Shape;31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chemeClr val="lt1"/>
                </a:solidFill>
                <a:latin typeface="Lato"/>
                <a:ea typeface="Lato"/>
                <a:cs typeface="Lato"/>
                <a:sym typeface="Lato"/>
              </a:rPr>
              <a:t>5</a:t>
            </a:fld>
            <a:endParaRPr sz="1000">
              <a:solidFill>
                <a:schemeClr val="lt1"/>
              </a:solidFill>
              <a:latin typeface="Lato"/>
              <a:ea typeface="Lato"/>
              <a:cs typeface="Lato"/>
              <a:sym typeface="Lato"/>
            </a:endParaRPr>
          </a:p>
        </p:txBody>
      </p:sp>
      <p:pic>
        <p:nvPicPr>
          <p:cNvPr id="2064" name="Picture 16" descr="HTML icon">
            <a:extLst>
              <a:ext uri="{FF2B5EF4-FFF2-40B4-BE49-F238E27FC236}">
                <a16:creationId xmlns:a16="http://schemas.microsoft.com/office/drawing/2014/main" id="{29046D9E-544B-4324-A1F1-326AFA5DA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65" y="1611110"/>
            <a:ext cx="16383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2"/>
          <p:cNvSpPr txBox="1">
            <a:spLocks noGrp="1"/>
          </p:cNvSpPr>
          <p:nvPr>
            <p:ph type="title"/>
          </p:nvPr>
        </p:nvSpPr>
        <p:spPr>
          <a:xfrm>
            <a:off x="1178976" y="43683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b="1" i="1" u="sng" dirty="0">
                <a:solidFill>
                  <a:schemeClr val="accent5"/>
                </a:solidFill>
                <a:latin typeface="ROG Fonts" panose="00000500000000000000" pitchFamily="50" charset="0"/>
              </a:rPr>
              <a:t>CSS</a:t>
            </a:r>
            <a:endParaRPr sz="3600" b="1" i="1" u="sng" dirty="0">
              <a:solidFill>
                <a:schemeClr val="accent5"/>
              </a:solidFill>
              <a:latin typeface="ROG Fonts" panose="00000500000000000000" pitchFamily="50" charset="0"/>
            </a:endParaRPr>
          </a:p>
        </p:txBody>
      </p:sp>
      <p:sp>
        <p:nvSpPr>
          <p:cNvPr id="324" name="Google Shape;324;p22"/>
          <p:cNvSpPr txBox="1">
            <a:spLocks noGrp="1"/>
          </p:cNvSpPr>
          <p:nvPr>
            <p:ph type="body" idx="1"/>
          </p:nvPr>
        </p:nvSpPr>
        <p:spPr>
          <a:xfrm>
            <a:off x="1590297" y="644769"/>
            <a:ext cx="6627579" cy="3604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sz="1500" dirty="0"/>
          </a:p>
          <a:p>
            <a:pPr marL="146050" indent="0">
              <a:buNone/>
            </a:pPr>
            <a:r>
              <a:rPr lang="en-US" dirty="0"/>
              <a:t>CSS is short for </a:t>
            </a:r>
            <a:r>
              <a:rPr lang="en-US" b="1" dirty="0"/>
              <a:t>C</a:t>
            </a:r>
            <a:r>
              <a:rPr lang="en-US" dirty="0"/>
              <a:t>ascading </a:t>
            </a:r>
            <a:r>
              <a:rPr lang="en-US" b="1" dirty="0"/>
              <a:t>S</a:t>
            </a:r>
            <a:r>
              <a:rPr lang="en-US" dirty="0"/>
              <a:t>tyle </a:t>
            </a:r>
            <a:r>
              <a:rPr lang="en-US" b="1" dirty="0"/>
              <a:t>S</a:t>
            </a:r>
            <a:r>
              <a:rPr lang="en-US" dirty="0"/>
              <a:t>heets, and is the preferred way for setting the look and feel of a website. Cascading Style Sheets (CSS) is a markup language responsible for how your web pages will look like. It controls the colors, fonts, and layouts of your website elements. This style sheet language also allows you to add effects or animations to your website. You can use it to display some CSS animations like click button effects, spinners or loaders, and animated backgrounds. Without CSS, your website will appear as a plain HTML page.  The cascading means that a style applied to a parent element will also apply to all children elements within the parent. For example, setting the </a:t>
            </a:r>
            <a:r>
              <a:rPr lang="en-US" dirty="0" err="1"/>
              <a:t>colour</a:t>
            </a:r>
            <a:r>
              <a:rPr lang="en-US" dirty="0"/>
              <a:t> of body text will mean all headings and paragraphs within the body will also be the same </a:t>
            </a:r>
            <a:r>
              <a:rPr lang="en-US" dirty="0" err="1"/>
              <a:t>colour</a:t>
            </a:r>
            <a:r>
              <a:rPr lang="en-US" dirty="0"/>
              <a:t>.</a:t>
            </a:r>
            <a:br>
              <a:rPr lang="en-US" sz="1400" dirty="0"/>
            </a:br>
            <a:endParaRPr lang="en-US" sz="14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325" name="Google Shape;32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074" name="Picture 2" descr="CSS Filetype icon">
            <a:extLst>
              <a:ext uri="{FF2B5EF4-FFF2-40B4-BE49-F238E27FC236}">
                <a16:creationId xmlns:a16="http://schemas.microsoft.com/office/drawing/2014/main" id="{A5F8DBDD-349A-408E-86D4-351AABC19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2159"/>
            <a:ext cx="1930066" cy="1930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3"/>
          <p:cNvSpPr txBox="1">
            <a:spLocks noGrp="1"/>
          </p:cNvSpPr>
          <p:nvPr>
            <p:ph type="title"/>
          </p:nvPr>
        </p:nvSpPr>
        <p:spPr>
          <a:xfrm>
            <a:off x="1433558" y="493693"/>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i="1" u="sng" dirty="0">
                <a:solidFill>
                  <a:schemeClr val="accent1">
                    <a:lumMod val="60000"/>
                    <a:lumOff val="40000"/>
                  </a:schemeClr>
                </a:solidFill>
                <a:latin typeface="Wide Latin" panose="020A0A07050505020404" pitchFamily="18" charset="0"/>
              </a:rPr>
              <a:t>Javascript</a:t>
            </a:r>
            <a:endParaRPr sz="3200" b="1" i="1" u="sng" dirty="0">
              <a:solidFill>
                <a:schemeClr val="accent1">
                  <a:lumMod val="60000"/>
                  <a:lumOff val="40000"/>
                </a:schemeClr>
              </a:solidFill>
              <a:latin typeface="Wide Latin" panose="020A0A07050505020404" pitchFamily="18" charset="0"/>
            </a:endParaRPr>
          </a:p>
        </p:txBody>
      </p:sp>
      <p:sp>
        <p:nvSpPr>
          <p:cNvPr id="334" name="Google Shape;33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 Placeholder 1">
            <a:extLst>
              <a:ext uri="{FF2B5EF4-FFF2-40B4-BE49-F238E27FC236}">
                <a16:creationId xmlns:a16="http://schemas.microsoft.com/office/drawing/2014/main" id="{D7301652-21B9-47B3-A140-920BA894C1BE}"/>
              </a:ext>
            </a:extLst>
          </p:cNvPr>
          <p:cNvSpPr>
            <a:spLocks noGrp="1" noChangeArrowheads="1"/>
          </p:cNvSpPr>
          <p:nvPr>
            <p:ph type="body" idx="1"/>
          </p:nvPr>
        </p:nvSpPr>
        <p:spPr bwMode="auto">
          <a:xfrm flipH="1" flipV="1">
            <a:off x="8472458" y="950743"/>
            <a:ext cx="1674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ABE11866-3085-4BCA-A01A-FCE3FC3D8466}"/>
              </a:ext>
            </a:extLst>
          </p:cNvPr>
          <p:cNvSpPr>
            <a:spLocks noChangeArrowheads="1"/>
          </p:cNvSpPr>
          <p:nvPr/>
        </p:nvSpPr>
        <p:spPr bwMode="auto">
          <a:xfrm>
            <a:off x="1828800" y="1455400"/>
            <a:ext cx="641252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JavaScript</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is a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client-side scripting language</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of web developed by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Netscape</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in 1995 with the name </a:t>
            </a:r>
            <a:r>
              <a:rPr kumimoji="0" lang="en-US" altLang="en-US" sz="1200" b="1"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LiveScript</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JavaScript</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is used to build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interactive websites</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with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dynamic</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features and to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validate form data</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JavaScript is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high-level</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dynamic</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and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browser interpreted</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programming language, supported by all modern web browsers. Apart from web browser, JavaScript is also used to build scalable web applications using Node JS. JavaScript is also being used widely in game development and Mobile </a:t>
            </a:r>
            <a:r>
              <a:rPr kumimoji="0" lang="en-US" altLang="en-US" sz="1200" b="0" i="0" u="none" strike="noStrike" cap="none" normalizeH="0" baseline="0" dirty="0">
                <a:ln>
                  <a:noFill/>
                </a:ln>
                <a:solidFill>
                  <a:schemeClr val="bg1"/>
                </a:solidFill>
                <a:effectLst/>
                <a:cs typeface="Arial" panose="020B0604020202020204" pitchFamily="34" charset="0"/>
              </a:rPr>
              <a:t>application development.</a:t>
            </a:r>
            <a:endParaRPr kumimoji="0" lang="en-US" altLang="en-US" sz="12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JavaScript</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is also known as the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Programming Language of web</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as it is the only programming language for Web browsers. JavaScript is </a:t>
            </a:r>
            <a:r>
              <a:rPr kumimoji="0" lang="en-US" altLang="en-US" sz="1200" b="0" i="1" u="none" strike="noStrike" cap="none" normalizeH="0" baseline="0" dirty="0">
                <a:ln>
                  <a:noFill/>
                </a:ln>
                <a:solidFill>
                  <a:schemeClr val="bg1"/>
                </a:solidFill>
                <a:effectLst/>
                <a:latin typeface="Arial" panose="020B0604020202020204" pitchFamily="34" charset="0"/>
                <a:cs typeface="Arial" panose="020B0604020202020204" pitchFamily="34" charset="0"/>
              </a:rPr>
              <a:t>an object-based scripting language</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which is lightweight and cross-platform. The programs in this language are called scripts. They can be written right in a web page’s HTML and run automatically as the page loads. Scripts are provided and executed as plain text. They don’t need special preparation or compilation to run. The browser has an embedded engine sometimes called a “JavaScript virtual machine”.</a:t>
            </a:r>
            <a:endParaRPr kumimoji="0" lang="en-US" altLang="en-US" sz="1200" b="0" i="0" u="none" strike="noStrike" cap="none" normalizeH="0" baseline="0" dirty="0">
              <a:ln>
                <a:noFill/>
              </a:ln>
              <a:solidFill>
                <a:schemeClr val="bg1"/>
              </a:solidFill>
              <a:effectLst/>
              <a:latin typeface="Arial" panose="020B0604020202020204" pitchFamily="34" charset="0"/>
            </a:endParaRPr>
          </a:p>
        </p:txBody>
      </p:sp>
      <p:pic>
        <p:nvPicPr>
          <p:cNvPr id="4098" name="Picture 2" descr="JavaScript icon">
            <a:extLst>
              <a:ext uri="{FF2B5EF4-FFF2-40B4-BE49-F238E27FC236}">
                <a16:creationId xmlns:a16="http://schemas.microsoft.com/office/drawing/2014/main" id="{3D52EBDB-DEB1-443E-8EC9-352BF0973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8" y="1821367"/>
            <a:ext cx="1816922" cy="1816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1297500" y="527148"/>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0000"/>
                </a:solidFill>
              </a:rPr>
              <a:t>    </a:t>
            </a:r>
            <a:r>
              <a:rPr lang="en-IN" dirty="0" err="1">
                <a:solidFill>
                  <a:srgbClr val="FF0000"/>
                </a:solidFill>
              </a:rPr>
              <a:t>snas</a:t>
            </a:r>
            <a:endParaRPr dirty="0">
              <a:solidFill>
                <a:srgbClr val="FF0000"/>
              </a:solidFill>
            </a:endParaRPr>
          </a:p>
        </p:txBody>
      </p:sp>
      <p:sp>
        <p:nvSpPr>
          <p:cNvPr id="350" name="Google Shape;350;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sz="2200" dirty="0">
                <a:solidFill>
                  <a:srgbClr val="FFFFFF"/>
                </a:solidFill>
              </a:rPr>
              <a:t>   </a:t>
            </a:r>
            <a:endParaRPr sz="2200" dirty="0">
              <a:solidFill>
                <a:srgbClr val="FFFFFF"/>
              </a:solidFill>
            </a:endParaRPr>
          </a:p>
        </p:txBody>
      </p:sp>
      <p:sp>
        <p:nvSpPr>
          <p:cNvPr id="351" name="Google Shape;3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0" name="Picture 9">
            <a:extLst>
              <a:ext uri="{FF2B5EF4-FFF2-40B4-BE49-F238E27FC236}">
                <a16:creationId xmlns:a16="http://schemas.microsoft.com/office/drawing/2014/main" id="{C2E7813A-567A-4029-9389-C0090F271522}"/>
              </a:ext>
            </a:extLst>
          </p:cNvPr>
          <p:cNvPicPr>
            <a:picLocks noChangeAspect="1"/>
          </p:cNvPicPr>
          <p:nvPr/>
        </p:nvPicPr>
        <p:blipFill>
          <a:blip r:embed="rId3"/>
          <a:stretch>
            <a:fillRect/>
          </a:stretch>
        </p:blipFill>
        <p:spPr>
          <a:xfrm>
            <a:off x="807600" y="637415"/>
            <a:ext cx="3112328" cy="4222602"/>
          </a:xfrm>
          <a:prstGeom prst="rect">
            <a:avLst/>
          </a:prstGeom>
        </p:spPr>
      </p:pic>
      <p:pic>
        <p:nvPicPr>
          <p:cNvPr id="11" name="Picture 10">
            <a:extLst>
              <a:ext uri="{FF2B5EF4-FFF2-40B4-BE49-F238E27FC236}">
                <a16:creationId xmlns:a16="http://schemas.microsoft.com/office/drawing/2014/main" id="{0EA47597-FCA7-4D78-B2AE-ABBA330AA7C4}"/>
              </a:ext>
            </a:extLst>
          </p:cNvPr>
          <p:cNvPicPr>
            <a:picLocks noChangeAspect="1"/>
          </p:cNvPicPr>
          <p:nvPr/>
        </p:nvPicPr>
        <p:blipFill>
          <a:blip r:embed="rId4"/>
          <a:stretch>
            <a:fillRect/>
          </a:stretch>
        </p:blipFill>
        <p:spPr>
          <a:xfrm>
            <a:off x="4491559" y="664750"/>
            <a:ext cx="3112328" cy="4222602"/>
          </a:xfrm>
          <a:prstGeom prst="rect">
            <a:avLst/>
          </a:prstGeom>
        </p:spPr>
      </p:pic>
      <p:sp>
        <p:nvSpPr>
          <p:cNvPr id="4" name="TextBox 3">
            <a:extLst>
              <a:ext uri="{FF2B5EF4-FFF2-40B4-BE49-F238E27FC236}">
                <a16:creationId xmlns:a16="http://schemas.microsoft.com/office/drawing/2014/main" id="{AB78C74E-B1E2-40BB-A2ED-05FA41C558FA}"/>
              </a:ext>
            </a:extLst>
          </p:cNvPr>
          <p:cNvSpPr txBox="1"/>
          <p:nvPr/>
        </p:nvSpPr>
        <p:spPr>
          <a:xfrm>
            <a:off x="3672922" y="71241"/>
            <a:ext cx="1978370" cy="461665"/>
          </a:xfrm>
          <a:prstGeom prst="rect">
            <a:avLst/>
          </a:prstGeom>
          <a:noFill/>
        </p:spPr>
        <p:txBody>
          <a:bodyPr wrap="square" rtlCol="0">
            <a:spAutoFit/>
          </a:bodyPr>
          <a:lstStyle/>
          <a:p>
            <a:r>
              <a:rPr lang="en-IN" sz="2400" dirty="0">
                <a:solidFill>
                  <a:schemeClr val="bg1"/>
                </a:solidFill>
                <a:latin typeface="Montserrat" panose="020B0604020202020204" charset="0"/>
              </a:rPr>
              <a:t>Snapshots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50" name="Google Shape;350;p25"/>
          <p:cNvSpPr txBox="1">
            <a:spLocks noGrp="1"/>
          </p:cNvSpPr>
          <p:nvPr>
            <p:ph type="body" idx="4294967295"/>
          </p:nvPr>
        </p:nvSpPr>
        <p:spPr>
          <a:xfrm>
            <a:off x="2105025" y="1566863"/>
            <a:ext cx="7038975" cy="2911475"/>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sz="2200" dirty="0">
                <a:solidFill>
                  <a:srgbClr val="FFFFFF"/>
                </a:solidFill>
              </a:rPr>
              <a:t>   </a:t>
            </a:r>
            <a:endParaRPr sz="2200" dirty="0">
              <a:solidFill>
                <a:srgbClr val="FFFFFF"/>
              </a:solidFill>
            </a:endParaRPr>
          </a:p>
        </p:txBody>
      </p:sp>
      <p:pic>
        <p:nvPicPr>
          <p:cNvPr id="7" name="Picture 6">
            <a:extLst>
              <a:ext uri="{FF2B5EF4-FFF2-40B4-BE49-F238E27FC236}">
                <a16:creationId xmlns:a16="http://schemas.microsoft.com/office/drawing/2014/main" id="{539BD14C-063C-4EF4-91C5-EEB69774E490}"/>
              </a:ext>
            </a:extLst>
          </p:cNvPr>
          <p:cNvPicPr>
            <a:picLocks noChangeAspect="1"/>
          </p:cNvPicPr>
          <p:nvPr/>
        </p:nvPicPr>
        <p:blipFill>
          <a:blip r:embed="rId3"/>
          <a:stretch>
            <a:fillRect/>
          </a:stretch>
        </p:blipFill>
        <p:spPr>
          <a:xfrm>
            <a:off x="951875" y="861550"/>
            <a:ext cx="2812135" cy="3998467"/>
          </a:xfrm>
          <a:prstGeom prst="rect">
            <a:avLst/>
          </a:prstGeom>
        </p:spPr>
      </p:pic>
      <p:pic>
        <p:nvPicPr>
          <p:cNvPr id="8" name="Picture 7">
            <a:extLst>
              <a:ext uri="{FF2B5EF4-FFF2-40B4-BE49-F238E27FC236}">
                <a16:creationId xmlns:a16="http://schemas.microsoft.com/office/drawing/2014/main" id="{3C282EB0-AA31-4276-8443-7AB13428D349}"/>
              </a:ext>
            </a:extLst>
          </p:cNvPr>
          <p:cNvPicPr>
            <a:picLocks noChangeAspect="1"/>
          </p:cNvPicPr>
          <p:nvPr/>
        </p:nvPicPr>
        <p:blipFill>
          <a:blip r:embed="rId4"/>
          <a:stretch>
            <a:fillRect/>
          </a:stretch>
        </p:blipFill>
        <p:spPr>
          <a:xfrm>
            <a:off x="5043248" y="702378"/>
            <a:ext cx="2821514" cy="4157639"/>
          </a:xfrm>
          <a:prstGeom prst="rect">
            <a:avLst/>
          </a:prstGeom>
        </p:spPr>
      </p:pic>
      <p:sp>
        <p:nvSpPr>
          <p:cNvPr id="13" name="TextBox 12">
            <a:extLst>
              <a:ext uri="{FF2B5EF4-FFF2-40B4-BE49-F238E27FC236}">
                <a16:creationId xmlns:a16="http://schemas.microsoft.com/office/drawing/2014/main" id="{81693A0C-4C06-483C-A3B8-D5B6550F7FEA}"/>
              </a:ext>
            </a:extLst>
          </p:cNvPr>
          <p:cNvSpPr txBox="1"/>
          <p:nvPr/>
        </p:nvSpPr>
        <p:spPr>
          <a:xfrm>
            <a:off x="3503219" y="162506"/>
            <a:ext cx="1876773" cy="461665"/>
          </a:xfrm>
          <a:prstGeom prst="rect">
            <a:avLst/>
          </a:prstGeom>
          <a:noFill/>
        </p:spPr>
        <p:txBody>
          <a:bodyPr wrap="square">
            <a:spAutoFit/>
          </a:bodyPr>
          <a:lstStyle/>
          <a:p>
            <a:r>
              <a:rPr lang="en-IN" sz="2400" dirty="0">
                <a:solidFill>
                  <a:schemeClr val="bg1"/>
                </a:solidFill>
                <a:latin typeface="Montserrat" panose="020B0604020202020204" charset="0"/>
              </a:rPr>
              <a:t>Snapshots</a:t>
            </a:r>
            <a:endParaRPr lang="en-IN" sz="2400" dirty="0"/>
          </a:p>
        </p:txBody>
      </p:sp>
    </p:spTree>
    <p:extLst>
      <p:ext uri="{BB962C8B-B14F-4D97-AF65-F5344CB8AC3E}">
        <p14:creationId xmlns:p14="http://schemas.microsoft.com/office/powerpoint/2010/main" val="238744731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662</Words>
  <Application>Microsoft Office PowerPoint</Application>
  <PresentationFormat>On-screen Show (16:9)</PresentationFormat>
  <Paragraphs>64</Paragraphs>
  <Slides>14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Nixie One</vt:lpstr>
      <vt:lpstr>Helvetica Neue</vt:lpstr>
      <vt:lpstr>Wide Latin</vt:lpstr>
      <vt:lpstr>Times New Roman</vt:lpstr>
      <vt:lpstr>Wingdings</vt:lpstr>
      <vt:lpstr>Lato</vt:lpstr>
      <vt:lpstr>Montserrat</vt:lpstr>
      <vt:lpstr>ROG Fonts</vt:lpstr>
      <vt:lpstr>Perpetua Titling MT</vt:lpstr>
      <vt:lpstr>Engravers MT</vt:lpstr>
      <vt:lpstr>Focus</vt:lpstr>
      <vt:lpstr>Quiz Time</vt:lpstr>
      <vt:lpstr>Hello!</vt:lpstr>
      <vt:lpstr>About Quiz Time:-</vt:lpstr>
      <vt:lpstr>Hardware And Software Used</vt:lpstr>
      <vt:lpstr>HTML</vt:lpstr>
      <vt:lpstr>CSS</vt:lpstr>
      <vt:lpstr>Javascript</vt:lpstr>
      <vt:lpstr>    snas</vt:lpstr>
      <vt:lpstr>PowerPoint Presentation</vt:lpstr>
      <vt:lpstr>   </vt:lpstr>
      <vt:lpstr>Screenshots of code</vt:lpstr>
      <vt:lpstr>PowerPoint Presentation</vt:lpstr>
      <vt:lpstr>Benefits:-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Time</dc:title>
  <dc:creator>sparsh</dc:creator>
  <cp:lastModifiedBy>Sparsh  Gupta</cp:lastModifiedBy>
  <cp:revision>20</cp:revision>
  <dcterms:modified xsi:type="dcterms:W3CDTF">2020-12-06T16:08:42Z</dcterms:modified>
</cp:coreProperties>
</file>