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67" r:id="rId5"/>
    <p:sldId id="259" r:id="rId6"/>
    <p:sldId id="260" r:id="rId7"/>
    <p:sldId id="272" r:id="rId8"/>
    <p:sldId id="274" r:id="rId9"/>
    <p:sldId id="276" r:id="rId10"/>
    <p:sldId id="278" r:id="rId11"/>
    <p:sldId id="261" r:id="rId12"/>
    <p:sldId id="280" r:id="rId13"/>
    <p:sldId id="282" r:id="rId14"/>
    <p:sldId id="283" r:id="rId15"/>
    <p:sldId id="262" r:id="rId16"/>
    <p:sldId id="263" r:id="rId17"/>
    <p:sldId id="264" r:id="rId18"/>
    <p:sldId id="266" r:id="rId19"/>
    <p:sldId id="265"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3B454D-0CA5-CAC2-1D89-F6F9897DC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0FE72F2-A472-7271-F8E9-F105D6AC5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21-05-2024</a:t>
            </a:fld>
            <a:endParaRPr lang="en-IN"/>
          </a:p>
        </p:txBody>
      </p:sp>
      <p:sp>
        <p:nvSpPr>
          <p:cNvPr id="4" name="Footer Placeholder 3">
            <a:extLst>
              <a:ext uri="{FF2B5EF4-FFF2-40B4-BE49-F238E27FC236}">
                <a16:creationId xmlns:a16="http://schemas.microsoft.com/office/drawing/2014/main" id="{A122F03E-CC1E-0285-D28A-CC49B6F82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0C5187D-36A1-30F5-4796-C238192D3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3906511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5656213B-AFF8-4A47-9E11-B51FE377BB8E}" type="datetime1">
              <a:rPr lang="en-IN" smtClean="0"/>
              <a:t>21-05-2024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675C211D-CDE2-471E-8A6E-A0C4419A01AA}" type="datetime1">
              <a:rPr lang="en-IN" smtClean="0"/>
              <a:t>21-05-2024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2DF50D88-BC83-4131-8B93-D0358F9A7783}" type="datetime1">
              <a:rPr lang="en-IN" smtClean="0"/>
              <a:t>21-05-2024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21EF2F7D-557B-4CF0-80EB-B5F1B19C9CFE}" type="datetime1">
              <a:rPr lang="en-IN" smtClean="0"/>
              <a:t>21-05-2024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8C739987-A7DD-467A-A56E-FC0084E7A1D9}" type="datetime1">
              <a:rPr lang="en-IN" smtClean="0"/>
              <a:t>21-05-2024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C50C92C4-5205-4BEF-8C84-36622CB3B219}" type="datetime1">
              <a:rPr lang="en-IN" smtClean="0"/>
              <a:t>21-05-2024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747370B0-2159-491B-A092-65A109EEB83A}" type="datetime1">
              <a:rPr lang="en-IN" smtClean="0"/>
              <a:t>21-05-2024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E768AAFE-4C15-41ED-951F-18487BE46F13}" type="datetime1">
              <a:rPr lang="en-IN" smtClean="0"/>
              <a:t>21-05-2024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EB620ADB-C9CD-421C-9751-EA4679659A14}" type="datetime1">
              <a:rPr lang="en-IN" smtClean="0"/>
              <a:t>21-05-2024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328E12B-E952-400A-B986-68759FAD30ED}" type="datetime1">
              <a:rPr lang="en-IN" smtClean="0"/>
              <a:t>21-05-2024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72DC5733-DA24-4A4F-AEDF-A9A496EFD0C4}" type="datetime1">
              <a:rPr lang="en-IN" smtClean="0"/>
              <a:t>21-05-2024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38386-AA99-462C-8041-1BCA3B29E950}" type="datetime1">
              <a:rPr lang="en-IN" smtClean="0"/>
              <a:t>21-05-2024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Cbe38jFXbWs4xqBVrmiQxC2GXlhLe-1m/view?usp=drive_link" TargetMode="External"/><Relationship Id="rId2" Type="http://schemas.openxmlformats.org/officeDocument/2006/relationships/hyperlink" Target="https://docs.google.com/document/d/1JE7ycLe9YpBjQ30JZUdRS6M1eYT4C5_5/edit?usp=drive_link&amp;ouid=115357137803999699891&amp;rtpof=true&amp;sd=true" TargetMode="External"/><Relationship Id="rId1" Type="http://schemas.openxmlformats.org/officeDocument/2006/relationships/slideLayout" Target="../slideLayouts/slideLayout2.xml"/><Relationship Id="rId4" Type="http://schemas.openxmlformats.org/officeDocument/2006/relationships/hyperlink" Target="https://drive.google.com/file/d/1iviqSuI9e_6S_KYtYm8zm2DTpER8KGAO/view?usp=sharing"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155/2021/813307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2273900"/>
            <a:ext cx="9144000" cy="1749662"/>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3600" b="1" dirty="0"/>
              <a:t>Project Presentation (KCS 851)</a:t>
            </a:r>
            <a:br>
              <a:rPr lang="en-US" sz="3600" b="1" dirty="0"/>
            </a:br>
            <a:r>
              <a:rPr lang="en-US" sz="3600" b="1" dirty="0"/>
              <a:t>CLICK - AI Virtual Mouse</a:t>
            </a:r>
            <a:br>
              <a:rPr lang="en-US" sz="3600" b="1" dirty="0"/>
            </a:br>
            <a:r>
              <a:rPr lang="en-US" sz="3600" b="1" dirty="0"/>
              <a:t>PCS24 - 67</a:t>
            </a:r>
            <a:endParaRPr lang="en-IN" sz="3600" b="1"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4375813"/>
            <a:ext cx="9144000" cy="2001837"/>
          </a:xfrm>
        </p:spPr>
        <p:txBody>
          <a:bodyPr>
            <a:normAutofit fontScale="92500" lnSpcReduction="10000"/>
          </a:bodyPr>
          <a:lstStyle/>
          <a:p>
            <a:r>
              <a:rPr lang="en-IN" dirty="0"/>
              <a:t>Guide Name: </a:t>
            </a:r>
            <a:r>
              <a:rPr lang="en-US" dirty="0"/>
              <a:t>Asst. Prof. Vivek Kumar Sharma </a:t>
            </a:r>
          </a:p>
          <a:p>
            <a:r>
              <a:rPr lang="en-US" dirty="0"/>
              <a:t>Project Members :</a:t>
            </a:r>
          </a:p>
          <a:p>
            <a:r>
              <a:rPr lang="en-US" dirty="0"/>
              <a:t>1. </a:t>
            </a:r>
            <a:r>
              <a:rPr lang="en-US" dirty="0" err="1"/>
              <a:t>Sparsh</a:t>
            </a:r>
            <a:r>
              <a:rPr lang="en-US" dirty="0"/>
              <a:t> </a:t>
            </a:r>
            <a:r>
              <a:rPr lang="en-US" dirty="0" err="1"/>
              <a:t>Dagar</a:t>
            </a:r>
            <a:r>
              <a:rPr lang="en-US" dirty="0"/>
              <a:t>, 2000290120163, 8C</a:t>
            </a:r>
          </a:p>
          <a:p>
            <a:r>
              <a:rPr lang="en-US" dirty="0"/>
              <a:t>      2. </a:t>
            </a:r>
            <a:r>
              <a:rPr lang="en-US" dirty="0" err="1"/>
              <a:t>Suryansh</a:t>
            </a:r>
            <a:r>
              <a:rPr lang="en-US" dirty="0"/>
              <a:t> Shukla, 2000290120171, 8C</a:t>
            </a:r>
          </a:p>
          <a:p>
            <a:r>
              <a:rPr lang="en-US" dirty="0"/>
              <a:t>   3. Sumit Agrawal, 2000290120167, 8C</a:t>
            </a:r>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399CCFC6-9AB8-E142-8ABF-2BDE178B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8" y="0"/>
            <a:ext cx="11364684" cy="1205982"/>
          </a:xfrm>
          <a:prstGeom prst="rect">
            <a:avLst/>
          </a:prstGeom>
        </p:spPr>
      </p:pic>
      <p:sp>
        <p:nvSpPr>
          <p:cNvPr id="6" name="Slide Number Placeholder 5">
            <a:extLst>
              <a:ext uri="{FF2B5EF4-FFF2-40B4-BE49-F238E27FC236}">
                <a16:creationId xmlns:a16="http://schemas.microsoft.com/office/drawing/2014/main" id="{E114F4EE-400B-FEDB-993A-F70B49DB4028}"/>
              </a:ext>
            </a:extLst>
          </p:cNvPr>
          <p:cNvSpPr>
            <a:spLocks noGrp="1"/>
          </p:cNvSpPr>
          <p:nvPr>
            <p:ph type="sldNum" sz="quarter" idx="12"/>
          </p:nvPr>
        </p:nvSpPr>
        <p:spPr/>
        <p:txBody>
          <a:bodyPr/>
          <a:lstStyle/>
          <a:p>
            <a:fld id="{3F87B148-DC85-4EDB-ACA3-100B1D618A48}" type="slidenum">
              <a:rPr lang="en-IN" smtClean="0"/>
              <a:t>1</a:t>
            </a:fld>
            <a:endParaRPr lang="en-IN"/>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Survey-5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29056" y="1502012"/>
            <a:ext cx="10515600" cy="5309460"/>
          </a:xfrm>
        </p:spPr>
        <p:txBody>
          <a:bodyPr>
            <a:noAutofit/>
          </a:bodyPr>
          <a:lstStyle/>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Title: </a:t>
            </a:r>
            <a:r>
              <a:rPr lang="en-US" b="0" i="0" dirty="0">
                <a:solidFill>
                  <a:srgbClr val="111111"/>
                </a:solidFill>
                <a:effectLst/>
                <a:latin typeface="Roboto" panose="02000000000000000000" pitchFamily="2" charset="0"/>
              </a:rPr>
              <a:t>Realtime computer vision with OpenCV. </a:t>
            </a:r>
            <a:endParaRPr lang="en-US" dirty="0">
              <a:cs typeface="Arial" panose="020B0604020202020204" pitchFamily="34" charset="0"/>
              <a:sym typeface="Arial"/>
            </a:endParaRP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Author: </a:t>
            </a:r>
            <a:r>
              <a:rPr lang="en-US" dirty="0">
                <a:cs typeface="Arial" panose="020B0604020202020204" pitchFamily="34" charset="0"/>
                <a:sym typeface="Arial"/>
              </a:rPr>
              <a:t>K. </a:t>
            </a:r>
            <a:r>
              <a:rPr lang="en-US" dirty="0" err="1">
                <a:cs typeface="Arial" panose="020B0604020202020204" pitchFamily="34" charset="0"/>
                <a:sym typeface="Arial"/>
              </a:rPr>
              <a:t>Pulli</a:t>
            </a:r>
            <a:r>
              <a:rPr lang="en-US" dirty="0">
                <a:cs typeface="Arial" panose="020B0604020202020204" pitchFamily="34" charset="0"/>
                <a:sym typeface="Arial"/>
              </a:rPr>
              <a:t>, A. </a:t>
            </a:r>
            <a:r>
              <a:rPr lang="en-US" dirty="0" err="1">
                <a:cs typeface="Arial" panose="020B0604020202020204" pitchFamily="34" charset="0"/>
                <a:sym typeface="Arial"/>
              </a:rPr>
              <a:t>Baksheev</a:t>
            </a:r>
            <a:r>
              <a:rPr lang="en-US" dirty="0">
                <a:cs typeface="Arial" panose="020B0604020202020204" pitchFamily="34" charset="0"/>
                <a:sym typeface="Arial"/>
              </a:rPr>
              <a:t>, K. </a:t>
            </a:r>
            <a:r>
              <a:rPr lang="en-US" dirty="0" err="1">
                <a:cs typeface="Arial" panose="020B0604020202020204" pitchFamily="34" charset="0"/>
                <a:sym typeface="Arial"/>
              </a:rPr>
              <a:t>Kornyakov</a:t>
            </a:r>
            <a:r>
              <a:rPr lang="en-US" dirty="0">
                <a:cs typeface="Arial" panose="020B0604020202020204" pitchFamily="34" charset="0"/>
                <a:sym typeface="Arial"/>
              </a:rPr>
              <a:t>, and V. </a:t>
            </a:r>
            <a:r>
              <a:rPr lang="en-US" dirty="0" err="1">
                <a:cs typeface="Arial" panose="020B0604020202020204" pitchFamily="34" charset="0"/>
                <a:sym typeface="Arial"/>
              </a:rPr>
              <a:t>Eruhimov</a:t>
            </a:r>
            <a:endParaRPr lang="en-US" dirty="0">
              <a:cs typeface="Arial" panose="020B0604020202020204" pitchFamily="34" charset="0"/>
              <a:sym typeface="Arial"/>
            </a:endParaRP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Journal Name: </a:t>
            </a:r>
            <a:r>
              <a:rPr lang="en-US" dirty="0">
                <a:cs typeface="Arial" panose="020B0604020202020204" pitchFamily="34" charset="0"/>
                <a:sym typeface="Arial"/>
              </a:rPr>
              <a:t>Applications of OpenCV</a:t>
            </a: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Year of Publishing: </a:t>
            </a:r>
            <a:r>
              <a:rPr lang="en-US" dirty="0">
                <a:cs typeface="Arial" panose="020B0604020202020204" pitchFamily="34" charset="0"/>
                <a:sym typeface="Arial"/>
              </a:rPr>
              <a:t>2012</a:t>
            </a:r>
          </a:p>
          <a:p>
            <a:pPr marL="457200" indent="-457200" algn="just">
              <a:spcBef>
                <a:spcPts val="0"/>
              </a:spcBef>
              <a:buClr>
                <a:srgbClr val="374151"/>
              </a:buClr>
              <a:buSzPct val="86000"/>
              <a:buFont typeface="Arial" panose="020B0604020202020204" pitchFamily="34" charset="0"/>
              <a:buChar char="●"/>
            </a:pPr>
            <a:r>
              <a:rPr lang="en-US" b="1" dirty="0">
                <a:ea typeface="Arial"/>
                <a:cs typeface="Arial"/>
                <a:sym typeface="Arial"/>
              </a:rPr>
              <a:t>Summary: </a:t>
            </a:r>
            <a:r>
              <a:rPr lang="en-US" sz="2500" dirty="0">
                <a:highlight>
                  <a:srgbClr val="FFFFFF"/>
                </a:highlight>
                <a:ea typeface="Arial"/>
                <a:cs typeface="Arial"/>
                <a:sym typeface="Arial"/>
              </a:rPr>
              <a:t>This research paper talks about the use and application of OpenCV in Real time computer vision. Computer vision is a rapidly growing field devoted to analyzing, modifying, and high-level understanding of images. Its objective is to determine what is happening in front of a camera and use that understanding to control a computer or robotic system, or to provide people with new images that are more informative or esthetically pleasing than the original camera images. Application areas for computer-vision technology include video surveillance, biometrics, automotive, photography, movie production, Web search, medicine, augmented reality gaming, new user interfaces, and many more.</a:t>
            </a:r>
          </a:p>
          <a:p>
            <a:pPr marL="457200" lvl="0" indent="0" algn="just" rtl="0">
              <a:spcBef>
                <a:spcPts val="0"/>
              </a:spcBef>
              <a:spcAft>
                <a:spcPts val="0"/>
              </a:spcAft>
              <a:buNone/>
            </a:pPr>
            <a:r>
              <a:rPr lang="en-US" dirty="0">
                <a:highlight>
                  <a:srgbClr val="FFFFFF"/>
                </a:highlight>
                <a:ea typeface="Arial"/>
                <a:cs typeface="Arial"/>
                <a:sym typeface="Arial"/>
              </a:rPr>
              <a:t> </a:t>
            </a: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10</a:t>
            </a:fld>
            <a:endParaRPr lang="en-IN"/>
          </a:p>
        </p:txBody>
      </p:sp>
    </p:spTree>
    <p:extLst>
      <p:ext uri="{BB962C8B-B14F-4D97-AF65-F5344CB8AC3E}">
        <p14:creationId xmlns:p14="http://schemas.microsoft.com/office/powerpoint/2010/main" val="424591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Diagrams</a:t>
            </a:r>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11</a:t>
            </a:fld>
            <a:endParaRPr lang="en-IN"/>
          </a:p>
        </p:txBody>
      </p:sp>
      <p:sp>
        <p:nvSpPr>
          <p:cNvPr id="9" name="Google Shape;123;p6">
            <a:extLst>
              <a:ext uri="{FF2B5EF4-FFF2-40B4-BE49-F238E27FC236}">
                <a16:creationId xmlns:a16="http://schemas.microsoft.com/office/drawing/2014/main" id="{6D0C5781-0B53-BEF8-5DB8-131D9CAE286D}"/>
              </a:ext>
            </a:extLst>
          </p:cNvPr>
          <p:cNvSpPr txBox="1">
            <a:spLocks/>
          </p:cNvSpPr>
          <p:nvPr/>
        </p:nvSpPr>
        <p:spPr>
          <a:xfrm>
            <a:off x="838200" y="1421383"/>
            <a:ext cx="10515600" cy="5256891"/>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spcBef>
                <a:spcPts val="0"/>
              </a:spcBef>
              <a:buClr>
                <a:srgbClr val="374151"/>
              </a:buClr>
              <a:buSzPct val="86000"/>
              <a:buFont typeface="Arial" panose="020B0604020202020204" pitchFamily="34" charset="0"/>
              <a:buChar char="●"/>
            </a:pPr>
            <a:r>
              <a:rPr lang="en-IN" dirty="0">
                <a:cs typeface="Arial" panose="020B0604020202020204" pitchFamily="34" charset="0"/>
              </a:rPr>
              <a:t>Data Flow Diagram</a:t>
            </a:r>
          </a:p>
          <a:p>
            <a:pPr marL="457200" indent="-457200" algn="just">
              <a:spcBef>
                <a:spcPts val="0"/>
              </a:spcBef>
              <a:buClr>
                <a:srgbClr val="374151"/>
              </a:buClr>
              <a:buSzPct val="86000"/>
              <a:buFont typeface="Arial" panose="020B0604020202020204" pitchFamily="34" charset="0"/>
              <a:buChar char="●"/>
            </a:pPr>
            <a:endParaRPr lang="en-IN" b="1" dirty="0">
              <a:cs typeface="Arial" panose="020B0604020202020204" pitchFamily="34" charset="0"/>
            </a:endParaRPr>
          </a:p>
          <a:p>
            <a:pPr marL="0" indent="0">
              <a:spcBef>
                <a:spcPts val="0"/>
              </a:spcBef>
              <a:buFont typeface="Arial" panose="020B0604020202020204" pitchFamily="34" charset="0"/>
              <a:buNone/>
            </a:pPr>
            <a:endParaRPr lang="en-IN" dirty="0"/>
          </a:p>
        </p:txBody>
      </p:sp>
      <p:pic>
        <p:nvPicPr>
          <p:cNvPr id="10" name="Picture 9">
            <a:extLst>
              <a:ext uri="{FF2B5EF4-FFF2-40B4-BE49-F238E27FC236}">
                <a16:creationId xmlns:a16="http://schemas.microsoft.com/office/drawing/2014/main" id="{4C47E4AA-F498-1331-11DF-2688564FE8D6}"/>
              </a:ext>
            </a:extLst>
          </p:cNvPr>
          <p:cNvPicPr>
            <a:picLocks noChangeAspect="1"/>
          </p:cNvPicPr>
          <p:nvPr/>
        </p:nvPicPr>
        <p:blipFill>
          <a:blip r:embed="rId2"/>
          <a:stretch>
            <a:fillRect/>
          </a:stretch>
        </p:blipFill>
        <p:spPr>
          <a:xfrm>
            <a:off x="1417320" y="2141113"/>
            <a:ext cx="9363455" cy="4473047"/>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Diagrams</a:t>
            </a:r>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12</a:t>
            </a:fld>
            <a:endParaRPr lang="en-IN"/>
          </a:p>
        </p:txBody>
      </p:sp>
      <p:sp>
        <p:nvSpPr>
          <p:cNvPr id="9" name="Google Shape;123;p6">
            <a:extLst>
              <a:ext uri="{FF2B5EF4-FFF2-40B4-BE49-F238E27FC236}">
                <a16:creationId xmlns:a16="http://schemas.microsoft.com/office/drawing/2014/main" id="{6D0C5781-0B53-BEF8-5DB8-131D9CAE286D}"/>
              </a:ext>
            </a:extLst>
          </p:cNvPr>
          <p:cNvSpPr txBox="1">
            <a:spLocks/>
          </p:cNvSpPr>
          <p:nvPr/>
        </p:nvSpPr>
        <p:spPr>
          <a:xfrm>
            <a:off x="829056" y="1493897"/>
            <a:ext cx="10515600" cy="5256891"/>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spcBef>
                <a:spcPts val="0"/>
              </a:spcBef>
              <a:buClr>
                <a:srgbClr val="374151"/>
              </a:buClr>
              <a:buSzPct val="86000"/>
              <a:buFont typeface="Arial" panose="020B0604020202020204" pitchFamily="34" charset="0"/>
              <a:buChar char="●"/>
            </a:pPr>
            <a:r>
              <a:rPr lang="en-IN" dirty="0">
                <a:cs typeface="Arial" panose="020B0604020202020204" pitchFamily="34" charset="0"/>
              </a:rPr>
              <a:t>Use Case Diagram</a:t>
            </a:r>
          </a:p>
          <a:p>
            <a:pPr marL="457200" indent="-457200" algn="just">
              <a:spcBef>
                <a:spcPts val="0"/>
              </a:spcBef>
              <a:buClr>
                <a:srgbClr val="374151"/>
              </a:buClr>
              <a:buSzPct val="86000"/>
              <a:buFont typeface="Arial" panose="020B0604020202020204" pitchFamily="34" charset="0"/>
              <a:buChar char="●"/>
            </a:pPr>
            <a:endParaRPr lang="en-IN" b="1" dirty="0">
              <a:cs typeface="Arial" panose="020B0604020202020204" pitchFamily="34" charset="0"/>
            </a:endParaRPr>
          </a:p>
          <a:p>
            <a:pPr marL="0" indent="0">
              <a:spcBef>
                <a:spcPts val="0"/>
              </a:spcBef>
              <a:buFont typeface="Arial" panose="020B0604020202020204" pitchFamily="34" charset="0"/>
              <a:buNone/>
            </a:pPr>
            <a:endParaRPr lang="en-IN" dirty="0"/>
          </a:p>
        </p:txBody>
      </p:sp>
      <p:pic>
        <p:nvPicPr>
          <p:cNvPr id="3" name="Picture 2">
            <a:extLst>
              <a:ext uri="{FF2B5EF4-FFF2-40B4-BE49-F238E27FC236}">
                <a16:creationId xmlns:a16="http://schemas.microsoft.com/office/drawing/2014/main" id="{40566B7E-A378-53C3-69F4-3DF9779410D1}"/>
              </a:ext>
            </a:extLst>
          </p:cNvPr>
          <p:cNvPicPr>
            <a:picLocks noChangeAspect="1"/>
          </p:cNvPicPr>
          <p:nvPr/>
        </p:nvPicPr>
        <p:blipFill>
          <a:blip r:embed="rId2"/>
          <a:stretch>
            <a:fillRect/>
          </a:stretch>
        </p:blipFill>
        <p:spPr>
          <a:xfrm>
            <a:off x="1426464" y="2148840"/>
            <a:ext cx="9345168" cy="4344034"/>
          </a:xfrm>
          <a:prstGeom prst="rect">
            <a:avLst/>
          </a:prstGeom>
        </p:spPr>
      </p:pic>
    </p:spTree>
    <p:extLst>
      <p:ext uri="{BB962C8B-B14F-4D97-AF65-F5344CB8AC3E}">
        <p14:creationId xmlns:p14="http://schemas.microsoft.com/office/powerpoint/2010/main" val="200599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0B2D-DC27-993A-8CE6-5269DE7D3DE1}"/>
              </a:ext>
            </a:extLst>
          </p:cNvPr>
          <p:cNvSpPr>
            <a:spLocks noGrp="1"/>
          </p:cNvSpPr>
          <p:nvPr>
            <p:ph type="title"/>
          </p:nvPr>
        </p:nvSpPr>
        <p:spPr/>
        <p:txBody>
          <a:bodyPr/>
          <a:lstStyle/>
          <a:p>
            <a:r>
              <a:rPr lang="en-IN" dirty="0"/>
              <a:t>Diagram</a:t>
            </a:r>
          </a:p>
        </p:txBody>
      </p:sp>
      <p:sp>
        <p:nvSpPr>
          <p:cNvPr id="3" name="Content Placeholder 2">
            <a:extLst>
              <a:ext uri="{FF2B5EF4-FFF2-40B4-BE49-F238E27FC236}">
                <a16:creationId xmlns:a16="http://schemas.microsoft.com/office/drawing/2014/main" id="{F3ED4FF0-2FF7-73C4-3339-2AABB9DA7687}"/>
              </a:ext>
            </a:extLst>
          </p:cNvPr>
          <p:cNvSpPr>
            <a:spLocks noGrp="1"/>
          </p:cNvSpPr>
          <p:nvPr>
            <p:ph idx="1"/>
          </p:nvPr>
        </p:nvSpPr>
        <p:spPr/>
        <p:txBody>
          <a:bodyPr/>
          <a:lstStyle/>
          <a:p>
            <a:r>
              <a:rPr lang="en-IN" dirty="0"/>
              <a:t>Flowchart</a:t>
            </a:r>
          </a:p>
          <a:p>
            <a:endParaRPr lang="en-IN" dirty="0"/>
          </a:p>
        </p:txBody>
      </p:sp>
      <p:sp>
        <p:nvSpPr>
          <p:cNvPr id="4" name="Slide Number Placeholder 3">
            <a:extLst>
              <a:ext uri="{FF2B5EF4-FFF2-40B4-BE49-F238E27FC236}">
                <a16:creationId xmlns:a16="http://schemas.microsoft.com/office/drawing/2014/main" id="{86F1B924-39D3-3565-2F1D-37A07FA60573}"/>
              </a:ext>
            </a:extLst>
          </p:cNvPr>
          <p:cNvSpPr>
            <a:spLocks noGrp="1"/>
          </p:cNvSpPr>
          <p:nvPr>
            <p:ph type="sldNum" sz="quarter" idx="12"/>
          </p:nvPr>
        </p:nvSpPr>
        <p:spPr/>
        <p:txBody>
          <a:bodyPr/>
          <a:lstStyle/>
          <a:p>
            <a:fld id="{3F87B148-DC85-4EDB-ACA3-100B1D618A48}" type="slidenum">
              <a:rPr lang="en-IN" smtClean="0"/>
              <a:t>13</a:t>
            </a:fld>
            <a:endParaRPr lang="en-IN"/>
          </a:p>
        </p:txBody>
      </p:sp>
      <p:pic>
        <p:nvPicPr>
          <p:cNvPr id="5" name="Picture 4">
            <a:extLst>
              <a:ext uri="{FF2B5EF4-FFF2-40B4-BE49-F238E27FC236}">
                <a16:creationId xmlns:a16="http://schemas.microsoft.com/office/drawing/2014/main" id="{B446A74C-D78F-AB61-B3C0-3ADC1C88D28E}"/>
              </a:ext>
            </a:extLst>
          </p:cNvPr>
          <p:cNvPicPr/>
          <p:nvPr/>
        </p:nvPicPr>
        <p:blipFill>
          <a:blip r:embed="rId2"/>
          <a:stretch>
            <a:fillRect/>
          </a:stretch>
        </p:blipFill>
        <p:spPr>
          <a:xfrm>
            <a:off x="4399280" y="482917"/>
            <a:ext cx="4856480" cy="6137910"/>
          </a:xfrm>
          <a:prstGeom prst="rect">
            <a:avLst/>
          </a:prstGeom>
        </p:spPr>
      </p:pic>
    </p:spTree>
    <p:extLst>
      <p:ext uri="{BB962C8B-B14F-4D97-AF65-F5344CB8AC3E}">
        <p14:creationId xmlns:p14="http://schemas.microsoft.com/office/powerpoint/2010/main" val="8403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E376-1F5C-680F-9DB0-76051E3D9EB3}"/>
              </a:ext>
            </a:extLst>
          </p:cNvPr>
          <p:cNvSpPr>
            <a:spLocks noGrp="1"/>
          </p:cNvSpPr>
          <p:nvPr>
            <p:ph type="title"/>
          </p:nvPr>
        </p:nvSpPr>
        <p:spPr/>
        <p:txBody>
          <a:bodyPr/>
          <a:lstStyle/>
          <a:p>
            <a:r>
              <a:rPr lang="en-IN" dirty="0"/>
              <a:t>Diagram</a:t>
            </a:r>
          </a:p>
        </p:txBody>
      </p:sp>
      <p:sp>
        <p:nvSpPr>
          <p:cNvPr id="3" name="Content Placeholder 2">
            <a:extLst>
              <a:ext uri="{FF2B5EF4-FFF2-40B4-BE49-F238E27FC236}">
                <a16:creationId xmlns:a16="http://schemas.microsoft.com/office/drawing/2014/main" id="{9CC0A43E-1EA2-5661-8609-0FBED9325711}"/>
              </a:ext>
            </a:extLst>
          </p:cNvPr>
          <p:cNvSpPr>
            <a:spLocks noGrp="1"/>
          </p:cNvSpPr>
          <p:nvPr>
            <p:ph idx="1"/>
          </p:nvPr>
        </p:nvSpPr>
        <p:spPr>
          <a:xfrm>
            <a:off x="838200" y="1398905"/>
            <a:ext cx="10515600" cy="4351338"/>
          </a:xfrm>
        </p:spPr>
        <p:txBody>
          <a:bodyPr>
            <a:normAutofit/>
          </a:bodyPr>
          <a:lstStyle/>
          <a:p>
            <a:r>
              <a:rPr lang="en-IN" dirty="0">
                <a:solidFill>
                  <a:srgbClr val="000000"/>
                </a:solidFill>
                <a:effectLst/>
                <a:ea typeface="Times New Roman" panose="02020603050405020304" pitchFamily="18" charset="0"/>
              </a:rPr>
              <a:t>Entity-relationship diagram </a:t>
            </a:r>
            <a:endParaRPr lang="en-IN" dirty="0"/>
          </a:p>
        </p:txBody>
      </p:sp>
      <p:sp>
        <p:nvSpPr>
          <p:cNvPr id="4" name="Slide Number Placeholder 3">
            <a:extLst>
              <a:ext uri="{FF2B5EF4-FFF2-40B4-BE49-F238E27FC236}">
                <a16:creationId xmlns:a16="http://schemas.microsoft.com/office/drawing/2014/main" id="{560EE65A-64CA-1491-A699-3E85B8581299}"/>
              </a:ext>
            </a:extLst>
          </p:cNvPr>
          <p:cNvSpPr>
            <a:spLocks noGrp="1"/>
          </p:cNvSpPr>
          <p:nvPr>
            <p:ph type="sldNum" sz="quarter" idx="12"/>
          </p:nvPr>
        </p:nvSpPr>
        <p:spPr/>
        <p:txBody>
          <a:bodyPr/>
          <a:lstStyle/>
          <a:p>
            <a:fld id="{3F87B148-DC85-4EDB-ACA3-100B1D618A48}" type="slidenum">
              <a:rPr lang="en-IN" smtClean="0"/>
              <a:t>14</a:t>
            </a:fld>
            <a:endParaRPr lang="en-IN"/>
          </a:p>
        </p:txBody>
      </p:sp>
      <p:pic>
        <p:nvPicPr>
          <p:cNvPr id="5" name="Picture 4">
            <a:extLst>
              <a:ext uri="{FF2B5EF4-FFF2-40B4-BE49-F238E27FC236}">
                <a16:creationId xmlns:a16="http://schemas.microsoft.com/office/drawing/2014/main" id="{D11496E0-E4A4-CC62-0959-E1C3F456CDDE}"/>
              </a:ext>
            </a:extLst>
          </p:cNvPr>
          <p:cNvPicPr/>
          <p:nvPr/>
        </p:nvPicPr>
        <p:blipFill>
          <a:blip r:embed="rId2"/>
          <a:stretch>
            <a:fillRect/>
          </a:stretch>
        </p:blipFill>
        <p:spPr>
          <a:xfrm>
            <a:off x="838200" y="1899919"/>
            <a:ext cx="10515600" cy="4821555"/>
          </a:xfrm>
          <a:prstGeom prst="rect">
            <a:avLst/>
          </a:prstGeom>
        </p:spPr>
      </p:pic>
    </p:spTree>
    <p:extLst>
      <p:ext uri="{BB962C8B-B14F-4D97-AF65-F5344CB8AC3E}">
        <p14:creationId xmlns:p14="http://schemas.microsoft.com/office/powerpoint/2010/main" val="48617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883920" y="1505585"/>
            <a:ext cx="10515600" cy="4351338"/>
          </a:xfrm>
        </p:spPr>
        <p:txBody>
          <a:bodyPr/>
          <a:lstStyle/>
          <a:p>
            <a:pPr marL="0" lvl="0" indent="0" algn="l" rtl="0">
              <a:lnSpc>
                <a:spcPct val="90000"/>
              </a:lnSpc>
              <a:spcBef>
                <a:spcPts val="0"/>
              </a:spcBef>
              <a:spcAft>
                <a:spcPts val="0"/>
              </a:spcAft>
              <a:buNone/>
            </a:pPr>
            <a:r>
              <a:rPr lang="en-US" dirty="0"/>
              <a:t>The patent is filed by project guide for the publication.</a:t>
            </a:r>
          </a:p>
        </p:txBody>
      </p:sp>
      <p:sp>
        <p:nvSpPr>
          <p:cNvPr id="4" name="Slide Number Placeholder 3">
            <a:extLst>
              <a:ext uri="{FF2B5EF4-FFF2-40B4-BE49-F238E27FC236}">
                <a16:creationId xmlns:a16="http://schemas.microsoft.com/office/drawing/2014/main" id="{D448161B-2D61-4FA3-1B6A-A942EFCC93F0}"/>
              </a:ext>
            </a:extLst>
          </p:cNvPr>
          <p:cNvSpPr>
            <a:spLocks noGrp="1"/>
          </p:cNvSpPr>
          <p:nvPr>
            <p:ph type="sldNum" sz="quarter" idx="12"/>
          </p:nvPr>
        </p:nvSpPr>
        <p:spPr/>
        <p:txBody>
          <a:bodyPr/>
          <a:lstStyle/>
          <a:p>
            <a:fld id="{3F87B148-DC85-4EDB-ACA3-100B1D618A48}" type="slidenum">
              <a:rPr lang="en-IN" smtClean="0"/>
              <a:t>15</a:t>
            </a:fld>
            <a:endParaRPr lang="en-IN"/>
          </a:p>
        </p:txBody>
      </p:sp>
    </p:spTree>
    <p:extLst>
      <p:ext uri="{BB962C8B-B14F-4D97-AF65-F5344CB8AC3E}">
        <p14:creationId xmlns:p14="http://schemas.microsoft.com/office/powerpoint/2010/main" val="304773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a:xfrm>
            <a:off x="856488" y="1514729"/>
            <a:ext cx="10515600" cy="4351338"/>
          </a:xfrm>
        </p:spPr>
        <p:txBody>
          <a:bodyPr/>
          <a:lstStyle/>
          <a:p>
            <a:pPr marL="0" lvl="0" indent="0" algn="l" rtl="0">
              <a:lnSpc>
                <a:spcPct val="90000"/>
              </a:lnSpc>
              <a:spcBef>
                <a:spcPts val="1000"/>
              </a:spcBef>
              <a:spcAft>
                <a:spcPts val="0"/>
              </a:spcAft>
              <a:buNone/>
            </a:pPr>
            <a:r>
              <a:rPr lang="en-IN" dirty="0"/>
              <a:t>Submitted for review.</a:t>
            </a:r>
          </a:p>
        </p:txBody>
      </p:sp>
      <p:sp>
        <p:nvSpPr>
          <p:cNvPr id="4" name="Slide Number Placeholder 3">
            <a:extLst>
              <a:ext uri="{FF2B5EF4-FFF2-40B4-BE49-F238E27FC236}">
                <a16:creationId xmlns:a16="http://schemas.microsoft.com/office/drawing/2014/main" id="{B78F3FF2-54F3-F6BD-E6A9-4F6B96467980}"/>
              </a:ext>
            </a:extLst>
          </p:cNvPr>
          <p:cNvSpPr>
            <a:spLocks noGrp="1"/>
          </p:cNvSpPr>
          <p:nvPr>
            <p:ph type="sldNum" sz="quarter" idx="12"/>
          </p:nvPr>
        </p:nvSpPr>
        <p:spPr/>
        <p:txBody>
          <a:bodyPr/>
          <a:lstStyle/>
          <a:p>
            <a:fld id="{3F87B148-DC85-4EDB-ACA3-100B1D618A48}" type="slidenum">
              <a:rPr lang="en-IN" smtClean="0"/>
              <a:t>16</a:t>
            </a:fld>
            <a:endParaRPr lang="en-IN"/>
          </a:p>
        </p:txBody>
      </p:sp>
    </p:spTree>
    <p:extLst>
      <p:ext uri="{BB962C8B-B14F-4D97-AF65-F5344CB8AC3E}">
        <p14:creationId xmlns:p14="http://schemas.microsoft.com/office/powerpoint/2010/main" val="12496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a:xfrm>
            <a:off x="865632" y="1496441"/>
            <a:ext cx="10515600" cy="4351338"/>
          </a:xfrm>
        </p:spPr>
        <p:txBody>
          <a:bodyPr/>
          <a:lstStyle/>
          <a:p>
            <a:pPr marL="0" lvl="0" indent="0" algn="l" rtl="0">
              <a:lnSpc>
                <a:spcPct val="90000"/>
              </a:lnSpc>
              <a:spcBef>
                <a:spcPts val="1000"/>
              </a:spcBef>
              <a:spcAft>
                <a:spcPts val="0"/>
              </a:spcAft>
              <a:buNone/>
            </a:pPr>
            <a:r>
              <a:rPr lang="en-US" dirty="0"/>
              <a:t>The project is complete and in working state.</a:t>
            </a:r>
          </a:p>
        </p:txBody>
      </p:sp>
      <p:sp>
        <p:nvSpPr>
          <p:cNvPr id="4" name="Slide Number Placeholder 3">
            <a:extLst>
              <a:ext uri="{FF2B5EF4-FFF2-40B4-BE49-F238E27FC236}">
                <a16:creationId xmlns:a16="http://schemas.microsoft.com/office/drawing/2014/main" id="{8050F8CA-C9C5-1ECE-0758-D95CF267D5CB}"/>
              </a:ext>
            </a:extLst>
          </p:cNvPr>
          <p:cNvSpPr>
            <a:spLocks noGrp="1"/>
          </p:cNvSpPr>
          <p:nvPr>
            <p:ph type="sldNum" sz="quarter" idx="12"/>
          </p:nvPr>
        </p:nvSpPr>
        <p:spPr/>
        <p:txBody>
          <a:bodyPr/>
          <a:lstStyle/>
          <a:p>
            <a:fld id="{3F87B148-DC85-4EDB-ACA3-100B1D618A48}" type="slidenum">
              <a:rPr lang="en-IN" smtClean="0"/>
              <a:t>17</a:t>
            </a:fld>
            <a:endParaRPr lang="en-IN"/>
          </a:p>
        </p:txBody>
      </p:sp>
    </p:spTree>
    <p:extLst>
      <p:ext uri="{BB962C8B-B14F-4D97-AF65-F5344CB8AC3E}">
        <p14:creationId xmlns:p14="http://schemas.microsoft.com/office/powerpoint/2010/main" val="168185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All documents Proofs (</a:t>
            </a:r>
            <a:r>
              <a:rPr lang="en-IN" dirty="0" err="1"/>
              <a:t>Github</a:t>
            </a:r>
            <a:r>
              <a:rPr lang="en-IN" dirty="0"/>
              <a:t> and Drive)</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a:xfrm>
            <a:off x="819912" y="1496441"/>
            <a:ext cx="10515600" cy="4351338"/>
          </a:xfrm>
        </p:spPr>
        <p:txBody>
          <a:bodyPr>
            <a:normAutofit lnSpcReduction="10000"/>
          </a:bodyPr>
          <a:lstStyle/>
          <a:p>
            <a:pPr marL="457200" indent="-457200">
              <a:spcBef>
                <a:spcPts val="0"/>
              </a:spcBef>
              <a:buClr>
                <a:srgbClr val="374151"/>
              </a:buClr>
              <a:buSzPct val="86000"/>
              <a:buFont typeface="Arial" panose="020B0604020202020204" pitchFamily="34" charset="0"/>
              <a:buChar char="●"/>
            </a:pPr>
            <a:r>
              <a:rPr lang="en-IN" dirty="0">
                <a:cs typeface="Arial" panose="020B0604020202020204" pitchFamily="34" charset="0"/>
              </a:rPr>
              <a:t>Testing report : </a:t>
            </a:r>
            <a:r>
              <a:rPr lang="en-IN" dirty="0">
                <a:cs typeface="Arial" panose="020B0604020202020204" pitchFamily="34" charset="0"/>
                <a:hlinkClick r:id="rId2"/>
              </a:rPr>
              <a:t>https://docs.google.com/document/d/1JE7ycLe9YpBjQ30JZUdRS6M1eYT4C5_5/edit?usp=drive_link&amp;ouid=115357137803999699891&amp;rtpof=true&amp;sd=true</a:t>
            </a:r>
            <a:endParaRPr lang="en-IN" dirty="0">
              <a:cs typeface="Arial" panose="020B0604020202020204" pitchFamily="34" charset="0"/>
            </a:endParaRPr>
          </a:p>
          <a:p>
            <a:pPr marL="457200" indent="-457200" algn="just">
              <a:spcBef>
                <a:spcPts val="0"/>
              </a:spcBef>
              <a:buClr>
                <a:srgbClr val="374151"/>
              </a:buClr>
              <a:buSzPct val="86000"/>
              <a:buFont typeface="Arial" panose="020B0604020202020204" pitchFamily="34" charset="0"/>
              <a:buChar char="●"/>
            </a:pPr>
            <a:endParaRPr lang="en-IN" dirty="0">
              <a:cs typeface="Arial" panose="020B0604020202020204" pitchFamily="34" charset="0"/>
            </a:endParaRPr>
          </a:p>
          <a:p>
            <a:pPr marL="457200" indent="-457200">
              <a:spcBef>
                <a:spcPts val="0"/>
              </a:spcBef>
              <a:buClr>
                <a:srgbClr val="374151"/>
              </a:buClr>
              <a:buSzPct val="86000"/>
              <a:buFont typeface="Arial" panose="020B0604020202020204" pitchFamily="34" charset="0"/>
              <a:buChar char="●"/>
            </a:pPr>
            <a:r>
              <a:rPr lang="en-IN" dirty="0">
                <a:cs typeface="Arial" panose="020B0604020202020204" pitchFamily="34" charset="0"/>
              </a:rPr>
              <a:t>Report : </a:t>
            </a:r>
            <a:r>
              <a:rPr lang="en-IN" dirty="0">
                <a:cs typeface="Arial" panose="020B0604020202020204" pitchFamily="34" charset="0"/>
                <a:hlinkClick r:id="rId3"/>
              </a:rPr>
              <a:t>https://drive.google.com/file/d/1Cbe38jFXbWs4xqBVrmiQxC2GXlhLe-1m/view?usp=drive_link</a:t>
            </a:r>
            <a:endParaRPr lang="en-IN" dirty="0">
              <a:cs typeface="Arial" panose="020B0604020202020204" pitchFamily="34" charset="0"/>
            </a:endParaRPr>
          </a:p>
          <a:p>
            <a:pPr marL="457200" indent="-457200">
              <a:spcBef>
                <a:spcPts val="0"/>
              </a:spcBef>
              <a:buClr>
                <a:srgbClr val="374151"/>
              </a:buClr>
              <a:buSzPct val="86000"/>
              <a:buFont typeface="Arial" panose="020B0604020202020204" pitchFamily="34" charset="0"/>
              <a:buChar char="●"/>
            </a:pPr>
            <a:endParaRPr lang="en-IN" dirty="0">
              <a:cs typeface="Arial" panose="020B0604020202020204" pitchFamily="34" charset="0"/>
            </a:endParaRPr>
          </a:p>
          <a:p>
            <a:pPr marL="457200" indent="-457200">
              <a:spcBef>
                <a:spcPts val="0"/>
              </a:spcBef>
              <a:buClr>
                <a:srgbClr val="374151"/>
              </a:buClr>
              <a:buSzPct val="86000"/>
              <a:buFont typeface="Arial" panose="020B0604020202020204" pitchFamily="34" charset="0"/>
              <a:buChar char="●"/>
            </a:pPr>
            <a:r>
              <a:rPr lang="en-IN" dirty="0">
                <a:cs typeface="Arial" panose="020B0604020202020204" pitchFamily="34" charset="0"/>
              </a:rPr>
              <a:t>SRS: </a:t>
            </a:r>
            <a:r>
              <a:rPr lang="en-IN" dirty="0">
                <a:cs typeface="Arial" panose="020B0604020202020204" pitchFamily="34" charset="0"/>
                <a:hlinkClick r:id="rId4"/>
              </a:rPr>
              <a:t>https://drive.google.com/file/d/1iviqSuI9e_6S_KYtYm8zm2DTpER8KGAO/view?usp=sharing</a:t>
            </a:r>
            <a:endParaRPr lang="en-IN" dirty="0">
              <a:cs typeface="Arial" panose="020B0604020202020204" pitchFamily="34" charset="0"/>
            </a:endParaRPr>
          </a:p>
          <a:p>
            <a:pPr marL="457200" indent="-457200">
              <a:spcBef>
                <a:spcPts val="0"/>
              </a:spcBef>
              <a:buClr>
                <a:srgbClr val="374151"/>
              </a:buClr>
              <a:buSzPct val="86000"/>
              <a:buFont typeface="Arial" panose="020B0604020202020204" pitchFamily="34" charset="0"/>
              <a:buChar char="●"/>
            </a:pPr>
            <a:endParaRPr lang="en-IN" dirty="0">
              <a:cs typeface="Arial" panose="020B0604020202020204" pitchFamily="34" charset="0"/>
            </a:endParaRPr>
          </a:p>
          <a:p>
            <a:pPr marL="457200" indent="-457200">
              <a:spcBef>
                <a:spcPts val="0"/>
              </a:spcBef>
              <a:buClr>
                <a:srgbClr val="374151"/>
              </a:buClr>
              <a:buSzPct val="86000"/>
              <a:buFont typeface="Arial" panose="020B0604020202020204" pitchFamily="34" charset="0"/>
              <a:buChar char="●"/>
            </a:pPr>
            <a:endParaRPr lang="en-IN" dirty="0">
              <a:cs typeface="Arial" panose="020B0604020202020204" pitchFamily="34" charset="0"/>
            </a:endParaRPr>
          </a:p>
        </p:txBody>
      </p:sp>
      <p:sp>
        <p:nvSpPr>
          <p:cNvPr id="4" name="Slide Number Placeholder 3">
            <a:extLst>
              <a:ext uri="{FF2B5EF4-FFF2-40B4-BE49-F238E27FC236}">
                <a16:creationId xmlns:a16="http://schemas.microsoft.com/office/drawing/2014/main" id="{4898C628-1954-7F89-2DB3-6D39DEAD49FD}"/>
              </a:ext>
            </a:extLst>
          </p:cNvPr>
          <p:cNvSpPr>
            <a:spLocks noGrp="1"/>
          </p:cNvSpPr>
          <p:nvPr>
            <p:ph type="sldNum" sz="quarter" idx="12"/>
          </p:nvPr>
        </p:nvSpPr>
        <p:spPr/>
        <p:txBody>
          <a:bodyPr/>
          <a:lstStyle/>
          <a:p>
            <a:fld id="{3F87B148-DC85-4EDB-ACA3-100B1D618A48}" type="slidenum">
              <a:rPr lang="en-IN" smtClean="0"/>
              <a:t>18</a:t>
            </a:fld>
            <a:endParaRPr lang="en-IN"/>
          </a:p>
        </p:txBody>
      </p:sp>
    </p:spTree>
    <p:extLst>
      <p:ext uri="{BB962C8B-B14F-4D97-AF65-F5344CB8AC3E}">
        <p14:creationId xmlns:p14="http://schemas.microsoft.com/office/powerpoint/2010/main" val="473929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838200" y="0"/>
            <a:ext cx="10515600" cy="1325563"/>
          </a:xfrm>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838200" y="944880"/>
            <a:ext cx="10515600" cy="4514787"/>
          </a:xfrm>
        </p:spPr>
        <p:txBody>
          <a:bodyPr>
            <a:noAutofit/>
          </a:bodyPr>
          <a:lstStyle/>
          <a:p>
            <a:pPr marL="0" lvl="0" indent="0" algn="just" rtl="0">
              <a:lnSpc>
                <a:spcPct val="90000"/>
              </a:lnSpc>
              <a:spcBef>
                <a:spcPts val="0"/>
              </a:spcBef>
              <a:spcAft>
                <a:spcPts val="0"/>
              </a:spcAft>
              <a:buNone/>
            </a:pPr>
            <a:r>
              <a:rPr lang="en-IN" sz="2000" dirty="0">
                <a:highlight>
                  <a:schemeClr val="lt1"/>
                </a:highlight>
                <a:ea typeface="Arial"/>
                <a:cs typeface="Arial"/>
                <a:sym typeface="Arial"/>
              </a:rPr>
              <a:t>[1] S. Shriram, </a:t>
            </a:r>
            <a:r>
              <a:rPr lang="en-IN" sz="2000" i="1" dirty="0">
                <a:highlight>
                  <a:schemeClr val="lt1"/>
                </a:highlight>
                <a:ea typeface="Arial"/>
                <a:cs typeface="Arial"/>
                <a:sym typeface="Arial"/>
              </a:rPr>
              <a:t>“Deep Learning-Based Real-Time AI Virtual Mouse System Using Computer Vision to Avoid COVID-19 Spread”, </a:t>
            </a:r>
            <a:r>
              <a:rPr lang="en-IN" sz="2000" dirty="0">
                <a:highlight>
                  <a:schemeClr val="lt1"/>
                </a:highlight>
                <a:ea typeface="Arial"/>
                <a:cs typeface="Arial"/>
                <a:sym typeface="Arial"/>
              </a:rPr>
              <a:t>25 Oct 2021, </a:t>
            </a:r>
            <a:r>
              <a:rPr lang="en-IN" sz="2000" dirty="0" err="1">
                <a:highlight>
                  <a:schemeClr val="lt1"/>
                </a:highlight>
                <a:ea typeface="Arial"/>
                <a:cs typeface="Arial"/>
                <a:sym typeface="Arial"/>
              </a:rPr>
              <a:t>doi</a:t>
            </a:r>
            <a:r>
              <a:rPr lang="en-IN" sz="2000" dirty="0">
                <a:highlight>
                  <a:schemeClr val="lt1"/>
                </a:highlight>
                <a:ea typeface="Arial"/>
                <a:cs typeface="Arial"/>
                <a:sym typeface="Arial"/>
              </a:rPr>
              <a:t>: </a:t>
            </a:r>
          </a:p>
          <a:p>
            <a:pPr marL="0" lvl="0" indent="0" algn="just" rtl="0">
              <a:lnSpc>
                <a:spcPct val="90000"/>
              </a:lnSpc>
              <a:spcBef>
                <a:spcPts val="0"/>
              </a:spcBef>
              <a:spcAft>
                <a:spcPts val="0"/>
              </a:spcAft>
              <a:buNone/>
            </a:pPr>
            <a:r>
              <a:rPr lang="en-IN" sz="2000" u="sng" dirty="0">
                <a:highlight>
                  <a:schemeClr val="lt1"/>
                </a:highlight>
                <a:ea typeface="Arial"/>
                <a:cs typeface="Arial"/>
                <a:sym typeface="Arial"/>
                <a:hlinkClick r:id="rId2"/>
              </a:rPr>
              <a:t>https://doi.org/10.1155/2021/8133076</a:t>
            </a: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[2] S. U. </a:t>
            </a:r>
            <a:r>
              <a:rPr lang="en-IN" sz="2000" dirty="0" err="1">
                <a:highlight>
                  <a:schemeClr val="lt1"/>
                </a:highlight>
                <a:ea typeface="Arial"/>
                <a:cs typeface="Arial"/>
                <a:sym typeface="Arial"/>
              </a:rPr>
              <a:t>Dudhane</a:t>
            </a:r>
            <a:r>
              <a:rPr lang="en-IN" sz="2000" dirty="0">
                <a:highlight>
                  <a:schemeClr val="lt1"/>
                </a:highlight>
                <a:ea typeface="Arial"/>
                <a:cs typeface="Arial"/>
                <a:sym typeface="Arial"/>
              </a:rPr>
              <a:t>, </a:t>
            </a:r>
            <a:r>
              <a:rPr lang="en-IN" sz="2000" i="1" dirty="0">
                <a:highlight>
                  <a:schemeClr val="lt1"/>
                </a:highlight>
                <a:ea typeface="Arial"/>
                <a:cs typeface="Arial"/>
                <a:sym typeface="Arial"/>
              </a:rPr>
              <a:t>“Cursor control system using hand gesture recognition,” IJARCCE</a:t>
            </a:r>
            <a:r>
              <a:rPr lang="en-IN" sz="2000" dirty="0">
                <a:highlight>
                  <a:schemeClr val="lt1"/>
                </a:highlight>
                <a:ea typeface="Arial"/>
                <a:cs typeface="Arial"/>
                <a:sym typeface="Arial"/>
              </a:rPr>
              <a:t>, vol. 2, no. 5, 2013. </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[3] L. Somas, </a:t>
            </a:r>
            <a:r>
              <a:rPr lang="en-IN" sz="2000" i="1" dirty="0">
                <a:highlight>
                  <a:schemeClr val="lt1"/>
                </a:highlight>
                <a:ea typeface="Arial"/>
                <a:cs typeface="Arial"/>
                <a:sym typeface="Arial"/>
              </a:rPr>
              <a:t>“Virtual mouse using hand gesture,” International Research Journal of Engineering and Technology (IRJET)</a:t>
            </a:r>
            <a:r>
              <a:rPr lang="en-IN" sz="2000" dirty="0">
                <a:highlight>
                  <a:schemeClr val="lt1"/>
                </a:highlight>
                <a:ea typeface="Arial"/>
                <a:cs typeface="Arial"/>
                <a:sym typeface="Arial"/>
              </a:rPr>
              <a:t>, vol. 5, no. 4, 2018. </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[4] J. Katona, </a:t>
            </a:r>
            <a:r>
              <a:rPr lang="en-IN" sz="2000" i="1" dirty="0">
                <a:highlight>
                  <a:schemeClr val="lt1"/>
                </a:highlight>
                <a:ea typeface="Arial"/>
                <a:cs typeface="Arial"/>
                <a:sym typeface="Arial"/>
              </a:rPr>
              <a:t>“A review of human–computer interaction and virtual reality research fields in cognitive </a:t>
            </a:r>
            <a:r>
              <a:rPr lang="en-IN" sz="2000" i="1" dirty="0" err="1">
                <a:highlight>
                  <a:schemeClr val="lt1"/>
                </a:highlight>
                <a:ea typeface="Arial"/>
                <a:cs typeface="Arial"/>
                <a:sym typeface="Arial"/>
              </a:rPr>
              <a:t>InfoCommunications</a:t>
            </a:r>
            <a:r>
              <a:rPr lang="en-IN" sz="2000" i="1" dirty="0">
                <a:highlight>
                  <a:schemeClr val="lt1"/>
                </a:highlight>
                <a:ea typeface="Arial"/>
                <a:cs typeface="Arial"/>
                <a:sym typeface="Arial"/>
              </a:rPr>
              <a:t>,” Applied Sciences</a:t>
            </a:r>
            <a:r>
              <a:rPr lang="en-IN" sz="2000" dirty="0">
                <a:highlight>
                  <a:schemeClr val="lt1"/>
                </a:highlight>
                <a:ea typeface="Arial"/>
                <a:cs typeface="Arial"/>
                <a:sym typeface="Arial"/>
              </a:rPr>
              <a:t>, vol. 11, no. 6, p. 2646, 2021.</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[5] K. </a:t>
            </a:r>
            <a:r>
              <a:rPr lang="en-IN" sz="2000" dirty="0" err="1">
                <a:highlight>
                  <a:schemeClr val="lt1"/>
                </a:highlight>
                <a:ea typeface="Arial"/>
                <a:cs typeface="Arial"/>
                <a:sym typeface="Arial"/>
              </a:rPr>
              <a:t>Pulli</a:t>
            </a:r>
            <a:r>
              <a:rPr lang="en-IN" sz="2000" dirty="0">
                <a:highlight>
                  <a:schemeClr val="lt1"/>
                </a:highlight>
                <a:ea typeface="Arial"/>
                <a:cs typeface="Arial"/>
                <a:sym typeface="Arial"/>
              </a:rPr>
              <a:t>, A. </a:t>
            </a:r>
            <a:r>
              <a:rPr lang="en-IN" sz="2000" dirty="0" err="1">
                <a:highlight>
                  <a:schemeClr val="lt1"/>
                </a:highlight>
                <a:ea typeface="Arial"/>
                <a:cs typeface="Arial"/>
                <a:sym typeface="Arial"/>
              </a:rPr>
              <a:t>Baksheev</a:t>
            </a:r>
            <a:r>
              <a:rPr lang="en-IN" sz="2000" dirty="0">
                <a:highlight>
                  <a:schemeClr val="lt1"/>
                </a:highlight>
                <a:ea typeface="Arial"/>
                <a:cs typeface="Arial"/>
                <a:sym typeface="Arial"/>
              </a:rPr>
              <a:t>, K. </a:t>
            </a:r>
            <a:r>
              <a:rPr lang="en-IN" sz="2000" dirty="0" err="1">
                <a:highlight>
                  <a:schemeClr val="lt1"/>
                </a:highlight>
                <a:ea typeface="Arial"/>
                <a:cs typeface="Arial"/>
                <a:sym typeface="Arial"/>
              </a:rPr>
              <a:t>Kornyakov</a:t>
            </a:r>
            <a:r>
              <a:rPr lang="en-IN" sz="2000" dirty="0">
                <a:highlight>
                  <a:schemeClr val="lt1"/>
                </a:highlight>
                <a:ea typeface="Arial"/>
                <a:cs typeface="Arial"/>
                <a:sym typeface="Arial"/>
              </a:rPr>
              <a:t>, and V. </a:t>
            </a:r>
            <a:r>
              <a:rPr lang="en-IN" sz="2000" dirty="0" err="1">
                <a:highlight>
                  <a:schemeClr val="lt1"/>
                </a:highlight>
                <a:ea typeface="Arial"/>
                <a:cs typeface="Arial"/>
                <a:sym typeface="Arial"/>
              </a:rPr>
              <a:t>Eruhimov</a:t>
            </a:r>
            <a:r>
              <a:rPr lang="en-IN" sz="2000" dirty="0">
                <a:highlight>
                  <a:schemeClr val="lt1"/>
                </a:highlight>
                <a:ea typeface="Arial"/>
                <a:cs typeface="Arial"/>
                <a:sym typeface="Arial"/>
              </a:rPr>
              <a:t>, </a:t>
            </a:r>
            <a:r>
              <a:rPr lang="en-IN" sz="2000" i="1" dirty="0">
                <a:highlight>
                  <a:schemeClr val="lt1"/>
                </a:highlight>
                <a:ea typeface="Arial"/>
                <a:cs typeface="Arial"/>
                <a:sym typeface="Arial"/>
              </a:rPr>
              <a:t>“Realtime computer vision with </a:t>
            </a:r>
            <a:r>
              <a:rPr lang="en-IN" sz="2000" i="1" dirty="0" err="1">
                <a:highlight>
                  <a:schemeClr val="lt1"/>
                </a:highlight>
                <a:ea typeface="Arial"/>
                <a:cs typeface="Arial"/>
                <a:sym typeface="Arial"/>
              </a:rPr>
              <a:t>openCV</a:t>
            </a:r>
            <a:r>
              <a:rPr lang="en-IN" sz="2000" i="1" dirty="0">
                <a:highlight>
                  <a:schemeClr val="lt1"/>
                </a:highlight>
                <a:ea typeface="Arial"/>
                <a:cs typeface="Arial"/>
                <a:sym typeface="Arial"/>
              </a:rPr>
              <a:t>,” Queue</a:t>
            </a:r>
            <a:r>
              <a:rPr lang="en-IN" sz="2000" dirty="0">
                <a:highlight>
                  <a:schemeClr val="lt1"/>
                </a:highlight>
                <a:ea typeface="Arial"/>
                <a:cs typeface="Arial"/>
                <a:sym typeface="Arial"/>
              </a:rPr>
              <a:t>, vol. 10, no.4, pp. 40–56, 2012.]  </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[6] J. Jaya and K. </a:t>
            </a:r>
            <a:r>
              <a:rPr lang="en-IN" sz="2000" dirty="0" err="1">
                <a:highlight>
                  <a:schemeClr val="lt1"/>
                </a:highlight>
                <a:ea typeface="Arial"/>
                <a:cs typeface="Arial"/>
                <a:sym typeface="Arial"/>
              </a:rPr>
              <a:t>Thanushkodi</a:t>
            </a:r>
            <a:r>
              <a:rPr lang="en-IN" sz="2000" dirty="0">
                <a:highlight>
                  <a:schemeClr val="lt1"/>
                </a:highlight>
                <a:ea typeface="Arial"/>
                <a:cs typeface="Arial"/>
                <a:sym typeface="Arial"/>
              </a:rPr>
              <a:t>, </a:t>
            </a:r>
            <a:r>
              <a:rPr lang="en-IN" sz="2000" i="1" dirty="0">
                <a:highlight>
                  <a:schemeClr val="lt1"/>
                </a:highlight>
                <a:ea typeface="Arial"/>
                <a:cs typeface="Arial"/>
                <a:sym typeface="Arial"/>
              </a:rPr>
              <a:t>“Implementation of classification system for medical images,” European Journal of Scientific Research</a:t>
            </a:r>
            <a:r>
              <a:rPr lang="en-IN" sz="2000" dirty="0">
                <a:highlight>
                  <a:schemeClr val="lt1"/>
                </a:highlight>
                <a:ea typeface="Arial"/>
                <a:cs typeface="Arial"/>
                <a:sym typeface="Arial"/>
              </a:rPr>
              <a:t>, vol. 53, no. 4, pp. 561–569, 2011.</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[7] L. Thomas, </a:t>
            </a:r>
            <a:r>
              <a:rPr lang="en-IN" sz="2000" i="1" dirty="0">
                <a:highlight>
                  <a:schemeClr val="lt1"/>
                </a:highlight>
                <a:ea typeface="Arial"/>
                <a:cs typeface="Arial"/>
                <a:sym typeface="Arial"/>
              </a:rPr>
              <a:t>“Virtual mouse using hand gesture,” International Research Journal of Engineering and Technology (IRJET)</a:t>
            </a:r>
            <a:r>
              <a:rPr lang="en-IN" sz="2000" dirty="0">
                <a:highlight>
                  <a:schemeClr val="lt1"/>
                </a:highlight>
                <a:ea typeface="Arial"/>
                <a:cs typeface="Arial"/>
                <a:sym typeface="Arial"/>
              </a:rPr>
              <a:t>, vol. 5, no. 4, 2018.</a:t>
            </a:r>
          </a:p>
          <a:p>
            <a:pPr marL="0" lvl="0" indent="0" algn="just" rtl="0">
              <a:lnSpc>
                <a:spcPct val="90000"/>
              </a:lnSpc>
              <a:spcBef>
                <a:spcPts val="0"/>
              </a:spcBef>
              <a:spcAft>
                <a:spcPts val="0"/>
              </a:spcAft>
              <a:buNone/>
            </a:pPr>
            <a:endParaRPr lang="en-IN" sz="2400" dirty="0">
              <a:highlight>
                <a:schemeClr val="lt1"/>
              </a:highlight>
              <a:ea typeface="Arial"/>
              <a:cs typeface="Arial"/>
              <a:sym typeface="Arial"/>
            </a:endParaRP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19</a:t>
            </a:fld>
            <a:endParaRPr lang="en-IN" dirty="0"/>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829056" y="1518041"/>
            <a:ext cx="10515600" cy="4619034"/>
          </a:xfrm>
        </p:spPr>
        <p:txBody>
          <a:bodyPr anchor="t">
            <a:noAutofit/>
          </a:bodyPr>
          <a:lstStyle/>
          <a:p>
            <a:pPr marL="457200" indent="-457200" algn="just">
              <a:spcBef>
                <a:spcPts val="0"/>
              </a:spcBef>
              <a:buSzPts val="2400"/>
              <a:buFont typeface="Calibri"/>
              <a:buChar char="●"/>
            </a:pPr>
            <a:r>
              <a:rPr lang="en-US" dirty="0">
                <a:highlight>
                  <a:schemeClr val="lt1"/>
                </a:highlight>
              </a:rPr>
              <a:t>Traditional computer mouse and touchpad interfaces can be limiting in terms of precision and accessibility for various users.</a:t>
            </a:r>
          </a:p>
          <a:p>
            <a:pPr marL="457200" indent="-457200" algn="just">
              <a:spcBef>
                <a:spcPts val="0"/>
              </a:spcBef>
              <a:buSzPts val="2400"/>
              <a:buFont typeface="Calibri"/>
              <a:buChar char="●"/>
            </a:pPr>
            <a:endParaRPr lang="en-US" dirty="0">
              <a:highlight>
                <a:schemeClr val="lt1"/>
              </a:highlight>
            </a:endParaRPr>
          </a:p>
          <a:p>
            <a:pPr marL="457200" indent="-457200" algn="just">
              <a:spcBef>
                <a:spcPts val="0"/>
              </a:spcBef>
              <a:buSzPts val="2400"/>
              <a:buFont typeface="Calibri"/>
              <a:buChar char="●"/>
            </a:pPr>
            <a:r>
              <a:rPr lang="en-US" dirty="0">
                <a:highlight>
                  <a:schemeClr val="lt1"/>
                </a:highlight>
              </a:rPr>
              <a:t>The objective of this project is to develop an AI-powered virtual mouse system that can offer a more intuitive, precise, and adaptable pointing and clicking experience for users across different devices and scenarios. </a:t>
            </a:r>
          </a:p>
          <a:p>
            <a:pPr marL="457200" indent="-457200" algn="just">
              <a:spcBef>
                <a:spcPts val="0"/>
              </a:spcBef>
              <a:buSzPts val="2400"/>
              <a:buFont typeface="Calibri"/>
              <a:buChar char="●"/>
            </a:pPr>
            <a:endParaRPr lang="en-US" dirty="0">
              <a:highlight>
                <a:schemeClr val="lt1"/>
              </a:highlight>
            </a:endParaRPr>
          </a:p>
          <a:p>
            <a:pPr marL="457200" indent="-457200" algn="just">
              <a:spcBef>
                <a:spcPts val="0"/>
              </a:spcBef>
              <a:buSzPts val="2400"/>
              <a:buFont typeface="Calibri"/>
              <a:buChar char="●"/>
            </a:pPr>
            <a:r>
              <a:rPr lang="en-US" dirty="0">
                <a:highlight>
                  <a:schemeClr val="lt1"/>
                </a:highlight>
              </a:rPr>
              <a:t>This AI virtual mouse should address issues related to input accuracy, user comfort, and accessibility, ultimately enhancing user interaction with digital interfaces.</a:t>
            </a:r>
          </a:p>
        </p:txBody>
      </p:sp>
      <p:sp>
        <p:nvSpPr>
          <p:cNvPr id="4" name="Slide Number Placeholder 3">
            <a:extLst>
              <a:ext uri="{FF2B5EF4-FFF2-40B4-BE49-F238E27FC236}">
                <a16:creationId xmlns:a16="http://schemas.microsoft.com/office/drawing/2014/main" id="{FA669B67-E642-6359-B42A-A1E89FAE02DD}"/>
              </a:ext>
            </a:extLst>
          </p:cNvPr>
          <p:cNvSpPr>
            <a:spLocks noGrp="1"/>
          </p:cNvSpPr>
          <p:nvPr>
            <p:ph type="sldNum" sz="quarter" idx="12"/>
          </p:nvPr>
        </p:nvSpPr>
        <p:spPr/>
        <p:txBody>
          <a:bodyPr/>
          <a:lstStyle/>
          <a:p>
            <a:fld id="{3F87B148-DC85-4EDB-ACA3-100B1D618A48}" type="slidenum">
              <a:rPr lang="en-IN" smtClean="0"/>
              <a:t>2</a:t>
            </a:fld>
            <a:endParaRPr lang="en-IN"/>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529336" y="60960"/>
            <a:ext cx="10515600" cy="6042661"/>
          </a:xfrm>
        </p:spPr>
        <p:txBody>
          <a:bodyPr>
            <a:noAutofit/>
          </a:bodyPr>
          <a:lstStyle/>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[8] V. </a:t>
            </a:r>
            <a:r>
              <a:rPr lang="en-IN" sz="2000" dirty="0" err="1">
                <a:highlight>
                  <a:schemeClr val="lt1"/>
                </a:highlight>
                <a:ea typeface="Arial"/>
                <a:cs typeface="Arial"/>
                <a:sym typeface="Arial"/>
              </a:rPr>
              <a:t>Bazarevsky</a:t>
            </a:r>
            <a:r>
              <a:rPr lang="en-IN" sz="2000" dirty="0">
                <a:highlight>
                  <a:schemeClr val="lt1"/>
                </a:highlight>
                <a:ea typeface="Arial"/>
                <a:cs typeface="Arial"/>
                <a:sym typeface="Arial"/>
              </a:rPr>
              <a:t> and G. R. Fan Zhang. On-Device, </a:t>
            </a:r>
            <a:r>
              <a:rPr lang="en-IN" sz="2000" dirty="0" err="1">
                <a:highlight>
                  <a:schemeClr val="lt1"/>
                </a:highlight>
                <a:ea typeface="Arial"/>
                <a:cs typeface="Arial"/>
                <a:sym typeface="Arial"/>
              </a:rPr>
              <a:t>MediaPipe</a:t>
            </a:r>
            <a:r>
              <a:rPr lang="en-IN" sz="2000" dirty="0">
                <a:highlight>
                  <a:schemeClr val="lt1"/>
                </a:highlight>
                <a:ea typeface="Arial"/>
                <a:cs typeface="Arial"/>
                <a:sym typeface="Arial"/>
              </a:rPr>
              <a:t> for Real-Time Hand Tracking.</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[9] J. T. Camillo </a:t>
            </a:r>
            <a:r>
              <a:rPr lang="en-IN" sz="2000" dirty="0" err="1">
                <a:highlight>
                  <a:schemeClr val="lt1"/>
                </a:highlight>
                <a:ea typeface="Arial"/>
                <a:cs typeface="Arial"/>
                <a:sym typeface="Arial"/>
              </a:rPr>
              <a:t>Lugaresi</a:t>
            </a:r>
            <a:r>
              <a:rPr lang="en-IN" sz="2000" dirty="0">
                <a:highlight>
                  <a:schemeClr val="lt1"/>
                </a:highlight>
                <a:ea typeface="Arial"/>
                <a:cs typeface="Arial"/>
                <a:sym typeface="Arial"/>
              </a:rPr>
              <a:t>, </a:t>
            </a:r>
            <a:r>
              <a:rPr lang="en-IN" sz="2000" i="1" dirty="0">
                <a:highlight>
                  <a:schemeClr val="lt1"/>
                </a:highlight>
                <a:ea typeface="Arial"/>
                <a:cs typeface="Arial"/>
                <a:sym typeface="Arial"/>
              </a:rPr>
              <a:t>“</a:t>
            </a:r>
            <a:r>
              <a:rPr lang="en-IN" sz="2000" i="1" dirty="0" err="1">
                <a:highlight>
                  <a:schemeClr val="lt1"/>
                </a:highlight>
                <a:ea typeface="Arial"/>
                <a:cs typeface="Arial"/>
                <a:sym typeface="Arial"/>
              </a:rPr>
              <a:t>MediaPipe</a:t>
            </a:r>
            <a:r>
              <a:rPr lang="en-IN" sz="2000" i="1" dirty="0">
                <a:highlight>
                  <a:schemeClr val="lt1"/>
                </a:highlight>
                <a:ea typeface="Arial"/>
                <a:cs typeface="Arial"/>
                <a:sym typeface="Arial"/>
              </a:rPr>
              <a:t>: A Framework for Building Perception Pipelines”,</a:t>
            </a:r>
            <a:r>
              <a:rPr lang="en-IN" sz="2000" dirty="0">
                <a:highlight>
                  <a:schemeClr val="lt1"/>
                </a:highlight>
                <a:ea typeface="Arial"/>
                <a:cs typeface="Arial"/>
                <a:sym typeface="Arial"/>
              </a:rPr>
              <a:t> 2019, https://arxiv.org/abs/1906.08172.</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[10] K. </a:t>
            </a:r>
            <a:r>
              <a:rPr lang="en-IN" sz="2000" dirty="0" err="1">
                <a:highlight>
                  <a:schemeClr val="lt1"/>
                </a:highlight>
                <a:ea typeface="Arial"/>
                <a:cs typeface="Arial"/>
                <a:sym typeface="Arial"/>
              </a:rPr>
              <a:t>Pulli</a:t>
            </a:r>
            <a:r>
              <a:rPr lang="en-IN" sz="2000" dirty="0">
                <a:highlight>
                  <a:schemeClr val="lt1"/>
                </a:highlight>
                <a:ea typeface="Arial"/>
                <a:cs typeface="Arial"/>
                <a:sym typeface="Arial"/>
              </a:rPr>
              <a:t>, A. </a:t>
            </a:r>
            <a:r>
              <a:rPr lang="en-IN" sz="2000" dirty="0" err="1">
                <a:highlight>
                  <a:schemeClr val="lt1"/>
                </a:highlight>
                <a:ea typeface="Arial"/>
                <a:cs typeface="Arial"/>
                <a:sym typeface="Arial"/>
              </a:rPr>
              <a:t>Baksheev</a:t>
            </a:r>
            <a:r>
              <a:rPr lang="en-IN" sz="2000" dirty="0">
                <a:highlight>
                  <a:schemeClr val="lt1"/>
                </a:highlight>
                <a:ea typeface="Arial"/>
                <a:cs typeface="Arial"/>
                <a:sym typeface="Arial"/>
              </a:rPr>
              <a:t>, K. </a:t>
            </a:r>
            <a:r>
              <a:rPr lang="en-IN" sz="2000" dirty="0" err="1">
                <a:highlight>
                  <a:schemeClr val="lt1"/>
                </a:highlight>
                <a:ea typeface="Arial"/>
                <a:cs typeface="Arial"/>
                <a:sym typeface="Arial"/>
              </a:rPr>
              <a:t>Kornyakov</a:t>
            </a:r>
            <a:r>
              <a:rPr lang="en-IN" sz="2000" dirty="0">
                <a:highlight>
                  <a:schemeClr val="lt1"/>
                </a:highlight>
                <a:ea typeface="Arial"/>
                <a:cs typeface="Arial"/>
                <a:sym typeface="Arial"/>
              </a:rPr>
              <a:t>, and V. </a:t>
            </a:r>
            <a:r>
              <a:rPr lang="en-IN" sz="2000" dirty="0" err="1">
                <a:highlight>
                  <a:schemeClr val="lt1"/>
                </a:highlight>
                <a:ea typeface="Arial"/>
                <a:cs typeface="Arial"/>
                <a:sym typeface="Arial"/>
              </a:rPr>
              <a:t>Eruhimov</a:t>
            </a:r>
            <a:r>
              <a:rPr lang="en-IN" sz="2000" dirty="0">
                <a:highlight>
                  <a:schemeClr val="lt1"/>
                </a:highlight>
                <a:ea typeface="Arial"/>
                <a:cs typeface="Arial"/>
                <a:sym typeface="Arial"/>
              </a:rPr>
              <a:t>, </a:t>
            </a:r>
            <a:r>
              <a:rPr lang="en-IN" sz="2000" i="1" dirty="0">
                <a:highlight>
                  <a:schemeClr val="lt1"/>
                </a:highlight>
                <a:ea typeface="Arial"/>
                <a:cs typeface="Arial"/>
                <a:sym typeface="Arial"/>
              </a:rPr>
              <a:t>“Realtime computer vision with </a:t>
            </a:r>
            <a:r>
              <a:rPr lang="en-IN" sz="2000" i="1" dirty="0" err="1">
                <a:highlight>
                  <a:schemeClr val="lt1"/>
                </a:highlight>
                <a:ea typeface="Arial"/>
                <a:cs typeface="Arial"/>
                <a:sym typeface="Arial"/>
              </a:rPr>
              <a:t>openCV</a:t>
            </a:r>
            <a:r>
              <a:rPr lang="en-IN" sz="2000" i="1" dirty="0">
                <a:highlight>
                  <a:schemeClr val="lt1"/>
                </a:highlight>
                <a:ea typeface="Arial"/>
                <a:cs typeface="Arial"/>
                <a:sym typeface="Arial"/>
              </a:rPr>
              <a:t>,” Queue</a:t>
            </a:r>
            <a:r>
              <a:rPr lang="en-IN" sz="2000" dirty="0">
                <a:highlight>
                  <a:schemeClr val="lt1"/>
                </a:highlight>
                <a:ea typeface="Arial"/>
                <a:cs typeface="Arial"/>
                <a:sym typeface="Arial"/>
              </a:rPr>
              <a:t>, vol. 10, no. 4, pp. 40–56, 2012.</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[11] K. P. Vinay, </a:t>
            </a:r>
            <a:r>
              <a:rPr lang="en-IN" sz="2000" i="1" dirty="0">
                <a:highlight>
                  <a:schemeClr val="lt1"/>
                </a:highlight>
                <a:ea typeface="Arial"/>
                <a:cs typeface="Arial"/>
                <a:sym typeface="Arial"/>
              </a:rPr>
              <a:t>“Cursor control using hand gestures”, International Journal of Critical Accounting</a:t>
            </a:r>
            <a:r>
              <a:rPr lang="en-IN" sz="2000" dirty="0">
                <a:highlight>
                  <a:schemeClr val="lt1"/>
                </a:highlight>
                <a:ea typeface="Arial"/>
                <a:cs typeface="Arial"/>
                <a:sym typeface="Arial"/>
              </a:rPr>
              <a:t>, vol. 0975–8887, 2016.</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[12] V. </a:t>
            </a:r>
            <a:r>
              <a:rPr lang="en-IN" sz="2000" dirty="0" err="1">
                <a:highlight>
                  <a:schemeClr val="lt1"/>
                </a:highlight>
                <a:ea typeface="Arial"/>
                <a:cs typeface="Arial"/>
                <a:sym typeface="Arial"/>
              </a:rPr>
              <a:t>Bazarevsky</a:t>
            </a:r>
            <a:r>
              <a:rPr lang="en-IN" sz="2000" dirty="0">
                <a:highlight>
                  <a:schemeClr val="lt1"/>
                </a:highlight>
                <a:ea typeface="Arial"/>
                <a:cs typeface="Arial"/>
                <a:sym typeface="Arial"/>
              </a:rPr>
              <a:t> and G. R. Fan Zhang. On-Device, </a:t>
            </a:r>
            <a:r>
              <a:rPr lang="en-IN" sz="2000" dirty="0" err="1">
                <a:highlight>
                  <a:schemeClr val="lt1"/>
                </a:highlight>
                <a:ea typeface="Arial"/>
                <a:cs typeface="Arial"/>
                <a:sym typeface="Arial"/>
              </a:rPr>
              <a:t>MediaPipe</a:t>
            </a:r>
            <a:r>
              <a:rPr lang="en-IN" sz="2000" dirty="0">
                <a:highlight>
                  <a:schemeClr val="lt1"/>
                </a:highlight>
                <a:ea typeface="Arial"/>
                <a:cs typeface="Arial"/>
                <a:sym typeface="Arial"/>
              </a:rPr>
              <a:t> for Real-Time Hand Tracking.</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[13] K. </a:t>
            </a:r>
            <a:r>
              <a:rPr lang="en-IN" sz="2000" dirty="0" err="1">
                <a:highlight>
                  <a:schemeClr val="lt1"/>
                </a:highlight>
                <a:ea typeface="Arial"/>
                <a:cs typeface="Arial"/>
                <a:sym typeface="Arial"/>
              </a:rPr>
              <a:t>Pulli</a:t>
            </a:r>
            <a:r>
              <a:rPr lang="en-IN" sz="2000" dirty="0">
                <a:highlight>
                  <a:schemeClr val="lt1"/>
                </a:highlight>
                <a:ea typeface="Arial"/>
                <a:cs typeface="Arial"/>
                <a:sym typeface="Arial"/>
              </a:rPr>
              <a:t>, A. </a:t>
            </a:r>
            <a:r>
              <a:rPr lang="en-IN" sz="2000" dirty="0" err="1">
                <a:highlight>
                  <a:schemeClr val="lt1"/>
                </a:highlight>
                <a:ea typeface="Arial"/>
                <a:cs typeface="Arial"/>
                <a:sym typeface="Arial"/>
              </a:rPr>
              <a:t>Baksheev</a:t>
            </a:r>
            <a:r>
              <a:rPr lang="en-IN" sz="2000" dirty="0">
                <a:highlight>
                  <a:schemeClr val="lt1"/>
                </a:highlight>
                <a:ea typeface="Arial"/>
                <a:cs typeface="Arial"/>
                <a:sym typeface="Arial"/>
              </a:rPr>
              <a:t>, K. </a:t>
            </a:r>
            <a:r>
              <a:rPr lang="en-IN" sz="2000" dirty="0" err="1">
                <a:highlight>
                  <a:schemeClr val="lt1"/>
                </a:highlight>
                <a:ea typeface="Arial"/>
                <a:cs typeface="Arial"/>
                <a:sym typeface="Arial"/>
              </a:rPr>
              <a:t>Kornyakov</a:t>
            </a:r>
            <a:r>
              <a:rPr lang="en-IN" sz="2000" dirty="0">
                <a:highlight>
                  <a:schemeClr val="lt1"/>
                </a:highlight>
                <a:ea typeface="Arial"/>
                <a:cs typeface="Arial"/>
                <a:sym typeface="Arial"/>
              </a:rPr>
              <a:t>, and V. </a:t>
            </a:r>
            <a:r>
              <a:rPr lang="en-IN" sz="2000" dirty="0" err="1">
                <a:highlight>
                  <a:schemeClr val="lt1"/>
                </a:highlight>
                <a:ea typeface="Arial"/>
                <a:cs typeface="Arial"/>
                <a:sym typeface="Arial"/>
              </a:rPr>
              <a:t>Eruhimov</a:t>
            </a:r>
            <a:r>
              <a:rPr lang="en-IN" sz="2000" dirty="0">
                <a:highlight>
                  <a:schemeClr val="lt1"/>
                </a:highlight>
                <a:ea typeface="Arial"/>
                <a:cs typeface="Arial"/>
                <a:sym typeface="Arial"/>
              </a:rPr>
              <a:t>, </a:t>
            </a:r>
            <a:r>
              <a:rPr lang="en-IN" sz="2000" i="1" dirty="0">
                <a:highlight>
                  <a:schemeClr val="lt1"/>
                </a:highlight>
                <a:ea typeface="Arial"/>
                <a:cs typeface="Arial"/>
                <a:sym typeface="Arial"/>
              </a:rPr>
              <a:t>“Realtime computer vision with </a:t>
            </a:r>
            <a:r>
              <a:rPr lang="en-IN" sz="2000" i="1" dirty="0" err="1">
                <a:highlight>
                  <a:schemeClr val="lt1"/>
                </a:highlight>
                <a:ea typeface="Arial"/>
                <a:cs typeface="Arial"/>
                <a:sym typeface="Arial"/>
              </a:rPr>
              <a:t>openCV</a:t>
            </a:r>
            <a:r>
              <a:rPr lang="en-IN" sz="2000" i="1" dirty="0">
                <a:highlight>
                  <a:schemeClr val="lt1"/>
                </a:highlight>
                <a:ea typeface="Arial"/>
                <a:cs typeface="Arial"/>
                <a:sym typeface="Arial"/>
              </a:rPr>
              <a:t>,” Queue</a:t>
            </a:r>
            <a:r>
              <a:rPr lang="en-IN" sz="2000" dirty="0">
                <a:highlight>
                  <a:schemeClr val="lt1"/>
                </a:highlight>
                <a:ea typeface="Arial"/>
                <a:cs typeface="Arial"/>
                <a:sym typeface="Arial"/>
              </a:rPr>
              <a:t>, vol. 10, no. 4, pp. 40–56, 2012.</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[14] A. </a:t>
            </a:r>
            <a:r>
              <a:rPr lang="en-IN" sz="2000" dirty="0" err="1">
                <a:highlight>
                  <a:schemeClr val="lt1"/>
                </a:highlight>
                <a:ea typeface="Arial"/>
                <a:cs typeface="Arial"/>
                <a:sym typeface="Arial"/>
              </a:rPr>
              <a:t>Haria</a:t>
            </a:r>
            <a:r>
              <a:rPr lang="en-IN" sz="2000" dirty="0">
                <a:highlight>
                  <a:schemeClr val="lt1"/>
                </a:highlight>
                <a:ea typeface="Arial"/>
                <a:cs typeface="Arial"/>
                <a:sym typeface="Arial"/>
              </a:rPr>
              <a:t>, A. Subramanian, N. </a:t>
            </a:r>
            <a:r>
              <a:rPr lang="en-IN" sz="2000" dirty="0" err="1">
                <a:highlight>
                  <a:schemeClr val="lt1"/>
                </a:highlight>
                <a:ea typeface="Arial"/>
                <a:cs typeface="Arial"/>
                <a:sym typeface="Arial"/>
              </a:rPr>
              <a:t>Asokkumar</a:t>
            </a:r>
            <a:r>
              <a:rPr lang="en-IN" sz="2000" dirty="0">
                <a:highlight>
                  <a:schemeClr val="lt1"/>
                </a:highlight>
                <a:ea typeface="Arial"/>
                <a:cs typeface="Arial"/>
                <a:sym typeface="Arial"/>
              </a:rPr>
              <a:t>, S. Poddar, and J. S. Nayak, </a:t>
            </a:r>
            <a:r>
              <a:rPr lang="en-IN" sz="2000" i="1" dirty="0">
                <a:highlight>
                  <a:schemeClr val="lt1"/>
                </a:highlight>
                <a:ea typeface="Arial"/>
                <a:cs typeface="Arial"/>
                <a:sym typeface="Arial"/>
              </a:rPr>
              <a:t>“Hand gesture recognition for human computer interaction,” Procedia Computer Science</a:t>
            </a:r>
            <a:r>
              <a:rPr lang="en-IN" sz="2000" dirty="0">
                <a:highlight>
                  <a:schemeClr val="lt1"/>
                </a:highlight>
                <a:ea typeface="Arial"/>
                <a:cs typeface="Arial"/>
                <a:sym typeface="Arial"/>
              </a:rPr>
              <a:t>, vol. 115, pp. 367–374, 2017.</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r>
              <a:rPr lang="en-IN" sz="2000" dirty="0">
                <a:highlight>
                  <a:schemeClr val="lt1"/>
                </a:highlight>
                <a:ea typeface="Arial"/>
                <a:cs typeface="Arial"/>
                <a:sym typeface="Arial"/>
              </a:rPr>
              <a:t>[15] K. H. Shibly, S. Kumar Dey, M. A. Islam, and S. Iftekhar </a:t>
            </a:r>
            <a:r>
              <a:rPr lang="en-IN" sz="2000" dirty="0" err="1">
                <a:highlight>
                  <a:schemeClr val="lt1"/>
                </a:highlight>
                <a:ea typeface="Arial"/>
                <a:cs typeface="Arial"/>
                <a:sym typeface="Arial"/>
              </a:rPr>
              <a:t>Showrav</a:t>
            </a:r>
            <a:r>
              <a:rPr lang="en-IN" sz="2000" dirty="0">
                <a:highlight>
                  <a:schemeClr val="lt1"/>
                </a:highlight>
                <a:ea typeface="Arial"/>
                <a:cs typeface="Arial"/>
                <a:sym typeface="Arial"/>
              </a:rPr>
              <a:t>, </a:t>
            </a:r>
            <a:r>
              <a:rPr lang="en-IN" sz="2000" i="1" dirty="0">
                <a:highlight>
                  <a:schemeClr val="lt1"/>
                </a:highlight>
                <a:ea typeface="Arial"/>
                <a:cs typeface="Arial"/>
                <a:sym typeface="Arial"/>
              </a:rPr>
              <a:t>“Design and development of hand gesture based virtual mouse,” </a:t>
            </a:r>
            <a:r>
              <a:rPr lang="en-IN" sz="2000" dirty="0">
                <a:highlight>
                  <a:schemeClr val="lt1"/>
                </a:highlight>
                <a:ea typeface="Arial"/>
                <a:cs typeface="Arial"/>
                <a:sym typeface="Arial"/>
              </a:rPr>
              <a:t>in </a:t>
            </a:r>
            <a:r>
              <a:rPr lang="en-IN" sz="2000" i="1" dirty="0">
                <a:highlight>
                  <a:schemeClr val="lt1"/>
                </a:highlight>
                <a:ea typeface="Arial"/>
                <a:cs typeface="Arial"/>
                <a:sym typeface="Arial"/>
              </a:rPr>
              <a:t>Proceedings of the 2019 1st International Conference on Advances in Science, Engineering and Robotics Technology (ICASERT)</a:t>
            </a:r>
            <a:r>
              <a:rPr lang="en-IN" sz="2000" dirty="0">
                <a:highlight>
                  <a:schemeClr val="lt1"/>
                </a:highlight>
                <a:ea typeface="Arial"/>
                <a:cs typeface="Arial"/>
                <a:sym typeface="Arial"/>
              </a:rPr>
              <a:t>, pp. 1–5, Dhaka, Bangladesh, May 2019.</a:t>
            </a: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endParaRPr lang="en-IN" sz="2000" dirty="0">
              <a:highlight>
                <a:schemeClr val="lt1"/>
              </a:highlight>
              <a:ea typeface="Arial"/>
              <a:cs typeface="Arial"/>
              <a:sym typeface="Arial"/>
            </a:endParaRPr>
          </a:p>
          <a:p>
            <a:pPr marL="0" lvl="0" indent="0" algn="just" rtl="0">
              <a:lnSpc>
                <a:spcPct val="90000"/>
              </a:lnSpc>
              <a:spcBef>
                <a:spcPts val="0"/>
              </a:spcBef>
              <a:spcAft>
                <a:spcPts val="0"/>
              </a:spcAft>
              <a:buNone/>
            </a:pPr>
            <a:endParaRPr lang="en-IN" dirty="0">
              <a:highlight>
                <a:schemeClr val="lt1"/>
              </a:highlight>
              <a:ea typeface="Arial"/>
              <a:cs typeface="Arial"/>
              <a:sym typeface="Arial"/>
            </a:endParaRP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20</a:t>
            </a:fld>
            <a:endParaRPr lang="en-IN"/>
          </a:p>
        </p:txBody>
      </p:sp>
    </p:spTree>
    <p:extLst>
      <p:ext uri="{BB962C8B-B14F-4D97-AF65-F5344CB8AC3E}">
        <p14:creationId xmlns:p14="http://schemas.microsoft.com/office/powerpoint/2010/main" val="337816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831342" y="1516036"/>
            <a:ext cx="10620756" cy="4952229"/>
          </a:xfrm>
        </p:spPr>
        <p:txBody>
          <a:bodyPr>
            <a:noAutofit/>
          </a:bodyPr>
          <a:lstStyle/>
          <a:p>
            <a:pPr marL="457200" lvl="0" indent="-457200" algn="just" rtl="0">
              <a:spcBef>
                <a:spcPts val="1000"/>
              </a:spcBef>
              <a:spcAft>
                <a:spcPts val="0"/>
              </a:spcAft>
              <a:buSzPts val="2400"/>
              <a:buFont typeface="Calibri"/>
              <a:buChar char="●"/>
            </a:pPr>
            <a:r>
              <a:rPr lang="en-US" dirty="0">
                <a:highlight>
                  <a:schemeClr val="lt1"/>
                </a:highlight>
              </a:rPr>
              <a:t>Enhanced Precision: Develop an AI virtual mouse system that offers superior pointing and clicking accuracy compared to traditional input methods.</a:t>
            </a:r>
          </a:p>
          <a:p>
            <a:pPr marL="457200" lvl="0" indent="-457200" algn="just" rtl="0">
              <a:spcBef>
                <a:spcPts val="1000"/>
              </a:spcBef>
              <a:spcAft>
                <a:spcPts val="0"/>
              </a:spcAft>
              <a:buSzPts val="2400"/>
              <a:buFont typeface="Calibri"/>
              <a:buChar char="●"/>
            </a:pPr>
            <a:endParaRPr lang="en-US" dirty="0">
              <a:highlight>
                <a:schemeClr val="lt1"/>
              </a:highlight>
            </a:endParaRPr>
          </a:p>
          <a:p>
            <a:pPr marL="457200" lvl="0" indent="-457200" algn="just" rtl="0">
              <a:spcBef>
                <a:spcPts val="0"/>
              </a:spcBef>
              <a:spcAft>
                <a:spcPts val="0"/>
              </a:spcAft>
              <a:buSzPts val="2400"/>
              <a:buFont typeface="Calibri"/>
              <a:buChar char="●"/>
            </a:pPr>
            <a:r>
              <a:rPr lang="en-US" dirty="0">
                <a:highlight>
                  <a:schemeClr val="lt1"/>
                </a:highlight>
              </a:rPr>
              <a:t>Accessibility: Ensure the AI virtual mouse is accessible to users with physical disabilities by offering customizable input methods and support for alternative input devices.</a:t>
            </a:r>
          </a:p>
          <a:p>
            <a:pPr marL="457200" lvl="0" indent="-457200" algn="just" rtl="0">
              <a:spcBef>
                <a:spcPts val="0"/>
              </a:spcBef>
              <a:spcAft>
                <a:spcPts val="0"/>
              </a:spcAft>
              <a:buSzPts val="2400"/>
              <a:buFont typeface="Calibri"/>
              <a:buChar char="●"/>
            </a:pPr>
            <a:endParaRPr lang="en-US" dirty="0">
              <a:highlight>
                <a:schemeClr val="lt1"/>
              </a:highlight>
            </a:endParaRPr>
          </a:p>
          <a:p>
            <a:pPr marL="457200" lvl="0" indent="-457200" algn="just" rtl="0">
              <a:spcBef>
                <a:spcPts val="0"/>
              </a:spcBef>
              <a:spcAft>
                <a:spcPts val="0"/>
              </a:spcAft>
              <a:buSzPts val="2400"/>
              <a:buFont typeface="Calibri"/>
              <a:buChar char="●"/>
            </a:pPr>
            <a:r>
              <a:rPr lang="en-US" dirty="0">
                <a:highlight>
                  <a:schemeClr val="lt1"/>
                </a:highlight>
              </a:rPr>
              <a:t>Gesture Recognition: Enable gesture recognition capabilities, allowing users to perform common mouse functions through intuitive eye and lip movements.</a:t>
            </a:r>
          </a:p>
        </p:txBody>
      </p:sp>
      <p:sp>
        <p:nvSpPr>
          <p:cNvPr id="4" name="Slide Number Placeholder 3">
            <a:extLst>
              <a:ext uri="{FF2B5EF4-FFF2-40B4-BE49-F238E27FC236}">
                <a16:creationId xmlns:a16="http://schemas.microsoft.com/office/drawing/2014/main" id="{B161C2EE-9908-3402-0331-79EA8373855C}"/>
              </a:ext>
            </a:extLst>
          </p:cNvPr>
          <p:cNvSpPr>
            <a:spLocks noGrp="1"/>
          </p:cNvSpPr>
          <p:nvPr>
            <p:ph type="sldNum" sz="quarter" idx="12"/>
          </p:nvPr>
        </p:nvSpPr>
        <p:spPr/>
        <p:txBody>
          <a:bodyPr/>
          <a:lstStyle/>
          <a:p>
            <a:fld id="{3F87B148-DC85-4EDB-ACA3-100B1D618A48}" type="slidenum">
              <a:rPr lang="en-IN" smtClean="0"/>
              <a:t>3</a:t>
            </a:fld>
            <a:endParaRPr lang="en-IN"/>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840486" y="1507574"/>
            <a:ext cx="10620756" cy="4438800"/>
          </a:xfrm>
        </p:spPr>
        <p:txBody>
          <a:bodyPr>
            <a:noAutofit/>
          </a:bodyPr>
          <a:lstStyle/>
          <a:p>
            <a:pPr marL="457200" lvl="0" indent="-457200" algn="just" rtl="0">
              <a:lnSpc>
                <a:spcPct val="90000"/>
              </a:lnSpc>
              <a:spcBef>
                <a:spcPts val="0"/>
              </a:spcBef>
              <a:spcAft>
                <a:spcPts val="0"/>
              </a:spcAft>
              <a:buSzPts val="2400"/>
              <a:buFont typeface="Calibri"/>
              <a:buChar char="●"/>
            </a:pPr>
            <a:r>
              <a:rPr lang="en-US" dirty="0">
                <a:highlight>
                  <a:schemeClr val="lt1"/>
                </a:highlight>
              </a:rPr>
              <a:t>Adaptive Sensitivity: Implement dynamic sensitivity adjustments to accommodate user preferences and different tasks, such as graphic design, gaming, or text editing.</a:t>
            </a:r>
          </a:p>
          <a:p>
            <a:pPr marL="457200" lvl="0" indent="-457200" algn="just" rtl="0">
              <a:lnSpc>
                <a:spcPct val="90000"/>
              </a:lnSpc>
              <a:spcBef>
                <a:spcPts val="0"/>
              </a:spcBef>
              <a:spcAft>
                <a:spcPts val="0"/>
              </a:spcAft>
              <a:buSzPts val="2400"/>
              <a:buFont typeface="Calibri"/>
              <a:buChar char="●"/>
            </a:pPr>
            <a:endParaRPr lang="en-US" dirty="0">
              <a:highlight>
                <a:schemeClr val="lt1"/>
              </a:highlight>
            </a:endParaRPr>
          </a:p>
          <a:p>
            <a:pPr marL="457200" lvl="0" indent="-457200" algn="just" rtl="0">
              <a:lnSpc>
                <a:spcPct val="90000"/>
              </a:lnSpc>
              <a:spcBef>
                <a:spcPts val="0"/>
              </a:spcBef>
              <a:spcAft>
                <a:spcPts val="0"/>
              </a:spcAft>
              <a:buSzPts val="2400"/>
              <a:buFont typeface="Calibri"/>
              <a:buChar char="●"/>
            </a:pPr>
            <a:r>
              <a:rPr lang="en-US" dirty="0">
                <a:highlight>
                  <a:schemeClr val="lt1"/>
                </a:highlight>
              </a:rPr>
              <a:t>Natural Interaction: Create a virtual mouse that mimics natural eye and lip movements to reduce user fatigue and discomfort during prolonged use.</a:t>
            </a:r>
          </a:p>
        </p:txBody>
      </p:sp>
      <p:sp>
        <p:nvSpPr>
          <p:cNvPr id="4" name="Slide Number Placeholder 3">
            <a:extLst>
              <a:ext uri="{FF2B5EF4-FFF2-40B4-BE49-F238E27FC236}">
                <a16:creationId xmlns:a16="http://schemas.microsoft.com/office/drawing/2014/main" id="{B161C2EE-9908-3402-0331-79EA8373855C}"/>
              </a:ext>
            </a:extLst>
          </p:cNvPr>
          <p:cNvSpPr>
            <a:spLocks noGrp="1"/>
          </p:cNvSpPr>
          <p:nvPr>
            <p:ph type="sldNum" sz="quarter" idx="12"/>
          </p:nvPr>
        </p:nvSpPr>
        <p:spPr/>
        <p:txBody>
          <a:bodyPr/>
          <a:lstStyle/>
          <a:p>
            <a:fld id="{3F87B148-DC85-4EDB-ACA3-100B1D618A48}" type="slidenum">
              <a:rPr lang="en-IN" smtClean="0"/>
              <a:t>4</a:t>
            </a:fld>
            <a:endParaRPr lang="en-IN"/>
          </a:p>
        </p:txBody>
      </p:sp>
    </p:spTree>
    <p:extLst>
      <p:ext uri="{BB962C8B-B14F-4D97-AF65-F5344CB8AC3E}">
        <p14:creationId xmlns:p14="http://schemas.microsoft.com/office/powerpoint/2010/main" val="132297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522264"/>
            <a:ext cx="10515600" cy="4903197"/>
          </a:xfrm>
        </p:spPr>
        <p:txBody>
          <a:bodyPr>
            <a:noAutofit/>
          </a:bodyPr>
          <a:lstStyle/>
          <a:p>
            <a:pPr marL="457200" lvl="0" indent="-457200" algn="just" rtl="0">
              <a:spcBef>
                <a:spcPts val="0"/>
              </a:spcBef>
              <a:spcAft>
                <a:spcPts val="0"/>
              </a:spcAft>
              <a:buClr>
                <a:srgbClr val="374151"/>
              </a:buClr>
              <a:buSzPct val="86000"/>
              <a:buChar char="●"/>
            </a:pPr>
            <a:r>
              <a:rPr lang="en-US" sz="2000" b="1" dirty="0">
                <a:solidFill>
                  <a:schemeClr val="tx1"/>
                </a:solidFill>
                <a:ea typeface="Arial"/>
                <a:cs typeface="Arial" panose="020B0604020202020204" pitchFamily="34" charset="0"/>
                <a:sym typeface="Arial"/>
              </a:rPr>
              <a:t>Programming Language:</a:t>
            </a:r>
          </a:p>
          <a:p>
            <a:pPr marL="914400" lvl="3" indent="-457200" algn="just">
              <a:spcBef>
                <a:spcPts val="0"/>
              </a:spcBef>
              <a:buClr>
                <a:srgbClr val="374151"/>
              </a:buClr>
              <a:buSzPct val="86000"/>
              <a:buChar char="○"/>
            </a:pPr>
            <a:r>
              <a:rPr lang="en-US" sz="2000" dirty="0">
                <a:solidFill>
                  <a:schemeClr val="tx1"/>
                </a:solidFill>
                <a:ea typeface="Arial"/>
                <a:cs typeface="Arial" panose="020B0604020202020204" pitchFamily="34" charset="0"/>
                <a:sym typeface="Arial"/>
              </a:rPr>
              <a:t>Python: Often used for machine learning and AI development.</a:t>
            </a:r>
          </a:p>
          <a:p>
            <a:pPr marL="457200" lvl="2" indent="-457200" algn="just">
              <a:spcBef>
                <a:spcPts val="0"/>
              </a:spcBef>
              <a:buClr>
                <a:srgbClr val="374151"/>
              </a:buClr>
              <a:buSzPts val="1500"/>
              <a:buChar char="○"/>
            </a:pPr>
            <a:endParaRPr lang="en-US" dirty="0">
              <a:cs typeface="Arial" panose="020B0604020202020204" pitchFamily="34" charset="0"/>
              <a:sym typeface="Arial"/>
            </a:endParaRPr>
          </a:p>
          <a:p>
            <a:pPr marL="457200" lvl="0" indent="-457200" algn="just">
              <a:spcBef>
                <a:spcPts val="0"/>
              </a:spcBef>
              <a:buClr>
                <a:srgbClr val="374151"/>
              </a:buClr>
              <a:buSzPct val="86000"/>
              <a:buFont typeface="Arial" panose="020B0604020202020204" pitchFamily="34" charset="0"/>
              <a:buChar char="●"/>
            </a:pPr>
            <a:r>
              <a:rPr lang="en-US" sz="2000" b="1" dirty="0">
                <a:cs typeface="Arial" panose="020B0604020202020204" pitchFamily="34" charset="0"/>
                <a:sym typeface="Arial"/>
              </a:rPr>
              <a:t>Computer Vision Libraries:</a:t>
            </a:r>
          </a:p>
          <a:p>
            <a:pPr marL="914400" lvl="3" indent="-457200" algn="just">
              <a:spcBef>
                <a:spcPts val="0"/>
              </a:spcBef>
              <a:buClr>
                <a:srgbClr val="374151"/>
              </a:buClr>
              <a:buSzPct val="86000"/>
              <a:buFont typeface="Arial" panose="020B0604020202020204" pitchFamily="34" charset="0"/>
              <a:buChar char="○"/>
            </a:pPr>
            <a:r>
              <a:rPr lang="en-US" sz="2000" dirty="0">
                <a:cs typeface="Arial" panose="020B0604020202020204" pitchFamily="34" charset="0"/>
                <a:sym typeface="Arial"/>
              </a:rPr>
              <a:t>OpenCV: Useful for tasks involving image and video processing, such as tracking hand movements or detecting gesture.</a:t>
            </a:r>
          </a:p>
          <a:p>
            <a:pPr marL="914400" lvl="3" indent="-457200" algn="just">
              <a:spcBef>
                <a:spcPts val="0"/>
              </a:spcBef>
              <a:buClr>
                <a:srgbClr val="374151"/>
              </a:buClr>
              <a:buSzPct val="86000"/>
              <a:buFont typeface="Arial" panose="020B0604020202020204" pitchFamily="34" charset="0"/>
              <a:buChar char="○"/>
            </a:pPr>
            <a:endParaRPr lang="en-US" sz="2000" dirty="0">
              <a:cs typeface="Arial" panose="020B0604020202020204" pitchFamily="34" charset="0"/>
              <a:sym typeface="Arial"/>
            </a:endParaRPr>
          </a:p>
          <a:p>
            <a:pPr marL="457200" indent="-457200" algn="just">
              <a:spcBef>
                <a:spcPts val="0"/>
              </a:spcBef>
              <a:spcAft>
                <a:spcPts val="0"/>
              </a:spcAft>
              <a:buClr>
                <a:srgbClr val="374151"/>
              </a:buClr>
              <a:buSzPct val="86000"/>
              <a:buFont typeface="Arial" panose="020B0604020202020204" pitchFamily="34" charset="0"/>
              <a:buChar char="●"/>
            </a:pPr>
            <a:r>
              <a:rPr lang="en-US" sz="2000" b="1" dirty="0">
                <a:cs typeface="Arial" panose="020B0604020202020204" pitchFamily="34" charset="0"/>
                <a:sym typeface="Arial"/>
              </a:rPr>
              <a:t>IDE: </a:t>
            </a:r>
          </a:p>
          <a:p>
            <a:pPr marL="914400" lvl="3" indent="-457200" algn="just">
              <a:spcBef>
                <a:spcPts val="0"/>
              </a:spcBef>
              <a:buClr>
                <a:srgbClr val="374151"/>
              </a:buClr>
              <a:buSzPct val="86000"/>
              <a:buFont typeface="Arial" panose="020B0604020202020204" pitchFamily="34" charset="0"/>
              <a:buChar char="○"/>
            </a:pPr>
            <a:r>
              <a:rPr lang="en-US" sz="2000" dirty="0" err="1">
                <a:cs typeface="Arial" panose="020B0604020202020204" pitchFamily="34" charset="0"/>
                <a:sym typeface="Arial"/>
              </a:rPr>
              <a:t>Pycharm</a:t>
            </a:r>
            <a:endParaRPr lang="en-US" sz="2000" dirty="0">
              <a:cs typeface="Arial" panose="020B0604020202020204" pitchFamily="34" charset="0"/>
              <a:sym typeface="Arial"/>
            </a:endParaRPr>
          </a:p>
          <a:p>
            <a:pPr marL="914400" lvl="3" indent="-457200" algn="just">
              <a:spcBef>
                <a:spcPts val="0"/>
              </a:spcBef>
              <a:buClr>
                <a:srgbClr val="374151"/>
              </a:buClr>
              <a:buSzPct val="86000"/>
              <a:buFont typeface="Arial" panose="020B0604020202020204" pitchFamily="34" charset="0"/>
              <a:buChar char="○"/>
            </a:pPr>
            <a:endParaRPr lang="en-US" sz="2000" dirty="0">
              <a:cs typeface="Arial" panose="020B0604020202020204" pitchFamily="34" charset="0"/>
              <a:sym typeface="Arial"/>
            </a:endParaRPr>
          </a:p>
          <a:p>
            <a:pPr marL="457200" lvl="0" indent="-457200" algn="just" rtl="0">
              <a:spcBef>
                <a:spcPts val="0"/>
              </a:spcBef>
              <a:spcAft>
                <a:spcPts val="0"/>
              </a:spcAft>
              <a:buClr>
                <a:srgbClr val="374151"/>
              </a:buClr>
              <a:buSzPct val="86000"/>
              <a:buChar char="●"/>
            </a:pPr>
            <a:r>
              <a:rPr lang="en-US" sz="2000" b="1" dirty="0">
                <a:cs typeface="Arial" panose="020B0604020202020204" pitchFamily="34" charset="0"/>
                <a:sym typeface="Arial"/>
              </a:rPr>
              <a:t>Automation and Input Simulation:</a:t>
            </a:r>
          </a:p>
          <a:p>
            <a:pPr marL="914400" lvl="3" indent="-457200" algn="just">
              <a:spcBef>
                <a:spcPts val="0"/>
              </a:spcBef>
              <a:buClr>
                <a:srgbClr val="374151"/>
              </a:buClr>
              <a:buSzPct val="86000"/>
              <a:buFont typeface="Arial" panose="020B0604020202020204" pitchFamily="34" charset="0"/>
              <a:buChar char="○"/>
            </a:pPr>
            <a:r>
              <a:rPr lang="en-US" sz="2000" dirty="0" err="1">
                <a:cs typeface="Arial" panose="020B0604020202020204" pitchFamily="34" charset="0"/>
                <a:sym typeface="Arial"/>
              </a:rPr>
              <a:t>Autopy</a:t>
            </a:r>
            <a:r>
              <a:rPr lang="en-US" sz="2000" dirty="0">
                <a:cs typeface="Arial" panose="020B0604020202020204" pitchFamily="34" charset="0"/>
                <a:sym typeface="Arial"/>
              </a:rPr>
              <a:t>: Utilize the </a:t>
            </a:r>
            <a:r>
              <a:rPr lang="en-US" sz="2000" dirty="0" err="1">
                <a:cs typeface="Arial" panose="020B0604020202020204" pitchFamily="34" charset="0"/>
                <a:sym typeface="Arial"/>
              </a:rPr>
              <a:t>Autopy</a:t>
            </a:r>
            <a:r>
              <a:rPr lang="en-US" sz="2000" dirty="0">
                <a:cs typeface="Arial" panose="020B0604020202020204" pitchFamily="34" charset="0"/>
                <a:sym typeface="Arial"/>
              </a:rPr>
              <a:t> library for automating tasks related to mouse input simulation, such as moving the virtual mouse cursor and simulating clicks and keystrokes.</a:t>
            </a:r>
          </a:p>
          <a:p>
            <a:pPr marL="914400" lvl="3" indent="-457200" algn="just">
              <a:spcBef>
                <a:spcPts val="0"/>
              </a:spcBef>
              <a:buClr>
                <a:srgbClr val="374151"/>
              </a:buClr>
              <a:buSzPct val="86000"/>
              <a:buFont typeface="Arial" panose="020B0604020202020204" pitchFamily="34" charset="0"/>
              <a:buChar char="○"/>
            </a:pPr>
            <a:endParaRPr lang="en-US" sz="2000" dirty="0">
              <a:cs typeface="Arial" panose="020B0604020202020204" pitchFamily="34" charset="0"/>
              <a:sym typeface="Arial"/>
            </a:endParaRPr>
          </a:p>
          <a:p>
            <a:pPr marL="457200" indent="-457200" algn="just">
              <a:spcBef>
                <a:spcPts val="0"/>
              </a:spcBef>
              <a:buClr>
                <a:srgbClr val="374151"/>
              </a:buClr>
              <a:buSzPct val="86000"/>
              <a:buFont typeface="Arial" panose="020B0604020202020204" pitchFamily="34" charset="0"/>
              <a:buChar char="●"/>
            </a:pPr>
            <a:r>
              <a:rPr lang="en-US" sz="2000" b="1" dirty="0">
                <a:cs typeface="Arial" panose="020B0604020202020204" pitchFamily="34" charset="0"/>
                <a:sym typeface="Arial"/>
              </a:rPr>
              <a:t>Data Processing and Manipulation:</a:t>
            </a:r>
          </a:p>
          <a:p>
            <a:pPr marL="914400" lvl="3" indent="-457200" algn="just">
              <a:spcBef>
                <a:spcPts val="0"/>
              </a:spcBef>
              <a:buClr>
                <a:srgbClr val="374151"/>
              </a:buClr>
              <a:buSzPct val="86000"/>
              <a:buFont typeface="Arial" panose="020B0604020202020204" pitchFamily="34" charset="0"/>
              <a:buChar char="○"/>
            </a:pPr>
            <a:r>
              <a:rPr lang="en-US" sz="2000" dirty="0">
                <a:cs typeface="Arial" panose="020B0604020202020204" pitchFamily="34" charset="0"/>
                <a:sym typeface="Arial"/>
              </a:rPr>
              <a:t>NumPy: Integrate NumPy for efficient data processing and manipulation, especially when working with arrays or matrices of input data, such as image or sensor data for AI model training.</a:t>
            </a:r>
          </a:p>
          <a:p>
            <a:pPr marL="914400" lvl="3" indent="-457200" algn="just">
              <a:spcBef>
                <a:spcPts val="0"/>
              </a:spcBef>
              <a:buClr>
                <a:srgbClr val="374151"/>
              </a:buClr>
              <a:buSzPct val="86000"/>
              <a:buFont typeface="Arial" panose="020B0604020202020204" pitchFamily="34" charset="0"/>
              <a:buChar char="○"/>
            </a:pPr>
            <a:endParaRPr lang="en-US" sz="2000" dirty="0">
              <a:cs typeface="Arial" panose="020B0604020202020204" pitchFamily="34" charset="0"/>
              <a:sym typeface="Arial"/>
            </a:endParaRPr>
          </a:p>
          <a:p>
            <a:pPr marL="457200" lvl="0" indent="-457200" algn="just" rtl="0">
              <a:spcBef>
                <a:spcPts val="0"/>
              </a:spcBef>
              <a:spcAft>
                <a:spcPts val="0"/>
              </a:spcAft>
              <a:buNone/>
            </a:pPr>
            <a:endParaRPr lang="en-US" dirty="0">
              <a:cs typeface="Arial" panose="020B0604020202020204" pitchFamily="34" charset="0"/>
              <a:sym typeface="Arial"/>
            </a:endParaRPr>
          </a:p>
        </p:txBody>
      </p:sp>
      <p:sp>
        <p:nvSpPr>
          <p:cNvPr id="4" name="Slide Number Placeholder 3">
            <a:extLst>
              <a:ext uri="{FF2B5EF4-FFF2-40B4-BE49-F238E27FC236}">
                <a16:creationId xmlns:a16="http://schemas.microsoft.com/office/drawing/2014/main" id="{782A078F-32D4-C99B-5F3A-24FE425A791D}"/>
              </a:ext>
            </a:extLst>
          </p:cNvPr>
          <p:cNvSpPr>
            <a:spLocks noGrp="1"/>
          </p:cNvSpPr>
          <p:nvPr>
            <p:ph type="sldNum" sz="quarter" idx="12"/>
          </p:nvPr>
        </p:nvSpPr>
        <p:spPr/>
        <p:txBody>
          <a:bodyPr/>
          <a:lstStyle/>
          <a:p>
            <a:fld id="{3F87B148-DC85-4EDB-ACA3-100B1D618A48}" type="slidenum">
              <a:rPr lang="en-IN" smtClean="0"/>
              <a:t>5</a:t>
            </a:fld>
            <a:endParaRPr lang="en-IN"/>
          </a:p>
        </p:txBody>
      </p:sp>
    </p:spTree>
    <p:extLst>
      <p:ext uri="{BB962C8B-B14F-4D97-AF65-F5344CB8AC3E}">
        <p14:creationId xmlns:p14="http://schemas.microsoft.com/office/powerpoint/2010/main" val="33759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Survey-1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29056" y="1432560"/>
            <a:ext cx="10515600" cy="4923790"/>
          </a:xfrm>
        </p:spPr>
        <p:txBody>
          <a:bodyPr>
            <a:noAutofit/>
          </a:bodyPr>
          <a:lstStyle/>
          <a:p>
            <a:pPr marL="457200" indent="-457200" algn="just">
              <a:spcBef>
                <a:spcPts val="0"/>
              </a:spcBef>
              <a:buClr>
                <a:srgbClr val="374151"/>
              </a:buClr>
              <a:buSzPct val="86000"/>
              <a:buFont typeface="Arial" panose="020B0604020202020204" pitchFamily="34" charset="0"/>
              <a:buChar char="●"/>
            </a:pPr>
            <a:r>
              <a:rPr lang="en-US" sz="2400" b="1" dirty="0">
                <a:cs typeface="Arial" panose="020B0604020202020204" pitchFamily="34" charset="0"/>
                <a:sym typeface="Arial"/>
              </a:rPr>
              <a:t>Title: </a:t>
            </a:r>
            <a:r>
              <a:rPr lang="en-US" sz="2400" dirty="0">
                <a:cs typeface="Arial" panose="020B0604020202020204" pitchFamily="34" charset="0"/>
                <a:sym typeface="Arial"/>
              </a:rPr>
              <a:t>Deep</a:t>
            </a:r>
            <a:r>
              <a:rPr lang="en-US" sz="2400" b="1" dirty="0">
                <a:cs typeface="Arial" panose="020B0604020202020204" pitchFamily="34" charset="0"/>
                <a:sym typeface="Arial"/>
              </a:rPr>
              <a:t> </a:t>
            </a:r>
            <a:r>
              <a:rPr lang="en-US" sz="2400" dirty="0">
                <a:cs typeface="Arial" panose="020B0604020202020204" pitchFamily="34" charset="0"/>
                <a:sym typeface="Arial"/>
              </a:rPr>
              <a:t>Learning-Based Real-Time AI Virtual Mouse System Using Computer Vision to Avoid COVID-19 Spread.</a:t>
            </a:r>
          </a:p>
          <a:p>
            <a:pPr marL="457200" indent="-457200" algn="just">
              <a:spcBef>
                <a:spcPts val="0"/>
              </a:spcBef>
              <a:buClr>
                <a:srgbClr val="374151"/>
              </a:buClr>
              <a:buSzPct val="86000"/>
              <a:buFont typeface="Arial" panose="020B0604020202020204" pitchFamily="34" charset="0"/>
              <a:buChar char="●"/>
            </a:pPr>
            <a:r>
              <a:rPr lang="en-US" sz="2400" b="1" dirty="0">
                <a:cs typeface="Arial" panose="020B0604020202020204" pitchFamily="34" charset="0"/>
                <a:sym typeface="Arial"/>
              </a:rPr>
              <a:t>Author: </a:t>
            </a:r>
            <a:r>
              <a:rPr lang="en-US" sz="2400" dirty="0">
                <a:cs typeface="Arial" panose="020B0604020202020204" pitchFamily="34" charset="0"/>
                <a:sym typeface="Arial"/>
              </a:rPr>
              <a:t>S. Shriram</a:t>
            </a:r>
          </a:p>
          <a:p>
            <a:pPr marL="457200" indent="-457200" algn="just">
              <a:spcBef>
                <a:spcPts val="0"/>
              </a:spcBef>
              <a:buClr>
                <a:srgbClr val="374151"/>
              </a:buClr>
              <a:buSzPct val="86000"/>
              <a:buFont typeface="Arial" panose="020B0604020202020204" pitchFamily="34" charset="0"/>
              <a:buChar char="●"/>
            </a:pPr>
            <a:r>
              <a:rPr lang="en-US" sz="2400" b="1" dirty="0">
                <a:cs typeface="Arial" panose="020B0604020202020204" pitchFamily="34" charset="0"/>
                <a:sym typeface="Arial"/>
              </a:rPr>
              <a:t>Journal Name: </a:t>
            </a:r>
            <a:r>
              <a:rPr lang="en-US" sz="2400" dirty="0">
                <a:cs typeface="Arial" panose="020B0604020202020204" pitchFamily="34" charset="0"/>
                <a:sym typeface="Arial"/>
              </a:rPr>
              <a:t>AI and healthcare</a:t>
            </a:r>
          </a:p>
          <a:p>
            <a:pPr marL="457200" indent="-457200" algn="just">
              <a:spcBef>
                <a:spcPts val="0"/>
              </a:spcBef>
              <a:buClr>
                <a:srgbClr val="374151"/>
              </a:buClr>
              <a:buSzPct val="86000"/>
              <a:buFont typeface="Arial" panose="020B0604020202020204" pitchFamily="34" charset="0"/>
              <a:buChar char="●"/>
            </a:pPr>
            <a:r>
              <a:rPr lang="en-US" sz="2400" b="1" dirty="0">
                <a:cs typeface="Arial" panose="020B0604020202020204" pitchFamily="34" charset="0"/>
                <a:sym typeface="Arial"/>
              </a:rPr>
              <a:t>Year of Publishing: </a:t>
            </a:r>
            <a:r>
              <a:rPr lang="en-US" sz="2400" dirty="0">
                <a:cs typeface="Arial" panose="020B0604020202020204" pitchFamily="34" charset="0"/>
                <a:sym typeface="Arial"/>
              </a:rPr>
              <a:t>2021</a:t>
            </a:r>
          </a:p>
          <a:p>
            <a:pPr marL="457200" indent="-457200" algn="just">
              <a:spcBef>
                <a:spcPts val="0"/>
              </a:spcBef>
              <a:buClr>
                <a:srgbClr val="374151"/>
              </a:buClr>
              <a:buSzPct val="86000"/>
              <a:buFont typeface="Arial" panose="020B0604020202020204" pitchFamily="34" charset="0"/>
              <a:buChar char="●"/>
            </a:pPr>
            <a:r>
              <a:rPr lang="en-US" sz="2400" b="1" dirty="0">
                <a:ea typeface="Arial"/>
                <a:cs typeface="Arial"/>
                <a:sym typeface="Arial"/>
              </a:rPr>
              <a:t>Summary: </a:t>
            </a:r>
            <a:r>
              <a:rPr lang="en-US" sz="2200" dirty="0">
                <a:highlight>
                  <a:srgbClr val="FFFFFF"/>
                </a:highlight>
                <a:ea typeface="Arial"/>
                <a:cs typeface="Arial"/>
                <a:sym typeface="Arial"/>
              </a:rPr>
              <a:t>This research paper talks about the main objective of the AI virtual mouse system. It is used to control the mouse cursor functions by using the hand gestures instead of using a physical mouse. The proposed system can be achieved by using a webcam or a built-in camera which detects the hand gestures and hand tip and processes these frames to perform the particular mouse functions. From the results of the model, we can come to a conclusion that the proposed AI virtual mouse system has performed very well and has a greater accuracy compared to the existing models and also the model overcomes most of the limitations of the existing systems. Since the proposed model has greater accuracy, the AI virtual mouse can be used for real-world applications, and also, it can be used to reduce the spread of COVID-19, since the proposed mouse system can be used virtually using hand gestures without using the traditional physical mouse</a:t>
            </a:r>
            <a:endParaRPr lang="en-US" sz="2200" dirty="0"/>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6</a:t>
            </a:fld>
            <a:endParaRPr lang="en-IN"/>
          </a:p>
        </p:txBody>
      </p:sp>
    </p:spTree>
    <p:extLst>
      <p:ext uri="{BB962C8B-B14F-4D97-AF65-F5344CB8AC3E}">
        <p14:creationId xmlns:p14="http://schemas.microsoft.com/office/powerpoint/2010/main" val="13110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Survey-2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29056" y="1502012"/>
            <a:ext cx="10515600" cy="5309460"/>
          </a:xfrm>
        </p:spPr>
        <p:txBody>
          <a:bodyPr>
            <a:noAutofit/>
          </a:bodyPr>
          <a:lstStyle/>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Title: </a:t>
            </a:r>
            <a:r>
              <a:rPr lang="en-US" b="0" i="0" dirty="0">
                <a:solidFill>
                  <a:srgbClr val="111111"/>
                </a:solidFill>
                <a:effectLst/>
                <a:latin typeface="Roboto" panose="02000000000000000000" pitchFamily="2" charset="0"/>
              </a:rPr>
              <a:t>Cursor Control System Using Hand Gesture Recognition</a:t>
            </a:r>
            <a:endParaRPr lang="en-US" dirty="0">
              <a:cs typeface="Arial" panose="020B0604020202020204" pitchFamily="34" charset="0"/>
              <a:sym typeface="Arial"/>
            </a:endParaRP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Author: </a:t>
            </a:r>
            <a:r>
              <a:rPr lang="en-US" dirty="0">
                <a:cs typeface="Arial" panose="020B0604020202020204" pitchFamily="34" charset="0"/>
                <a:sym typeface="Arial"/>
              </a:rPr>
              <a:t>Nilesh J Uke</a:t>
            </a: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Journal Name: </a:t>
            </a:r>
            <a:r>
              <a:rPr lang="en-US" dirty="0">
                <a:cs typeface="Arial" panose="020B0604020202020204" pitchFamily="34" charset="0"/>
                <a:sym typeface="Arial"/>
              </a:rPr>
              <a:t>Artificial intelligence</a:t>
            </a: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Year of Publishing: </a:t>
            </a:r>
            <a:r>
              <a:rPr lang="en-US" dirty="0">
                <a:cs typeface="Arial" panose="020B0604020202020204" pitchFamily="34" charset="0"/>
                <a:sym typeface="Arial"/>
              </a:rPr>
              <a:t>2013</a:t>
            </a:r>
          </a:p>
          <a:p>
            <a:pPr marL="457200" indent="-457200" algn="just">
              <a:spcBef>
                <a:spcPts val="0"/>
              </a:spcBef>
              <a:buClr>
                <a:srgbClr val="374151"/>
              </a:buClr>
              <a:buSzPct val="86000"/>
              <a:buFont typeface="Arial" panose="020B0604020202020204" pitchFamily="34" charset="0"/>
              <a:buChar char="●"/>
            </a:pPr>
            <a:r>
              <a:rPr lang="en-US" b="1" dirty="0">
                <a:ea typeface="Arial"/>
                <a:cs typeface="Arial"/>
                <a:sym typeface="Arial"/>
              </a:rPr>
              <a:t>Summary: </a:t>
            </a:r>
            <a:r>
              <a:rPr lang="en-US" sz="2400" dirty="0">
                <a:highlight>
                  <a:srgbClr val="FFFFFF"/>
                </a:highlight>
                <a:ea typeface="Arial"/>
                <a:cs typeface="Arial"/>
                <a:sym typeface="Arial"/>
              </a:rPr>
              <a:t>This research papers talks about the technique which has been proposed to increase the adaptability of the system. We have developed a system to control the mouse cursor and implement its function using a real time camera. The goal of this project is to create a system that will recognize the hand gestures and control the computer/laptop according to those gestures. The project will also benefit the mobile systems where using pointing devices like mouse is difficult. Before actual implementing gesture comparison algorithms, skin pixel detection and hand segmentation from stored frames need to be done. The project is also developed in such a way that the user, new to the system will just have to install the set up and not run the whole project.</a:t>
            </a:r>
          </a:p>
          <a:p>
            <a:pPr marL="457200" lvl="0" indent="0" algn="just" rtl="0">
              <a:spcBef>
                <a:spcPts val="0"/>
              </a:spcBef>
              <a:spcAft>
                <a:spcPts val="0"/>
              </a:spcAft>
              <a:buNone/>
            </a:pPr>
            <a:endParaRPr lang="en-US" dirty="0">
              <a:highlight>
                <a:srgbClr val="FFFFFF"/>
              </a:highlight>
              <a:ea typeface="Arial"/>
              <a:cs typeface="Arial"/>
              <a:sym typeface="Arial"/>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7</a:t>
            </a:fld>
            <a:endParaRPr lang="en-IN"/>
          </a:p>
        </p:txBody>
      </p:sp>
    </p:spTree>
    <p:extLst>
      <p:ext uri="{BB962C8B-B14F-4D97-AF65-F5344CB8AC3E}">
        <p14:creationId xmlns:p14="http://schemas.microsoft.com/office/powerpoint/2010/main" val="302089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Survey-3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29056" y="1502012"/>
            <a:ext cx="10515600" cy="5309460"/>
          </a:xfrm>
        </p:spPr>
        <p:txBody>
          <a:bodyPr>
            <a:noAutofit/>
          </a:bodyPr>
          <a:lstStyle/>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Title: </a:t>
            </a:r>
            <a:r>
              <a:rPr lang="en-US" b="0" i="0" dirty="0">
                <a:solidFill>
                  <a:srgbClr val="111111"/>
                </a:solidFill>
                <a:effectLst/>
                <a:latin typeface="Roboto" panose="02000000000000000000" pitchFamily="2" charset="0"/>
              </a:rPr>
              <a:t>Cursor Control System Using Hand Gesture Recognition</a:t>
            </a:r>
            <a:endParaRPr lang="en-US" dirty="0">
              <a:cs typeface="Arial" panose="020B0604020202020204" pitchFamily="34" charset="0"/>
              <a:sym typeface="Arial"/>
            </a:endParaRP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Author: </a:t>
            </a:r>
            <a:r>
              <a:rPr lang="en-US" dirty="0">
                <a:cs typeface="Arial" panose="020B0604020202020204" pitchFamily="34" charset="0"/>
                <a:sym typeface="Arial"/>
              </a:rPr>
              <a:t>L. Somas </a:t>
            </a: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Journal Name: </a:t>
            </a:r>
            <a:r>
              <a:rPr lang="en-US" dirty="0">
                <a:cs typeface="Arial" panose="020B0604020202020204" pitchFamily="34" charset="0"/>
                <a:sym typeface="Arial"/>
              </a:rPr>
              <a:t>Artificial intelligence</a:t>
            </a: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Year of Publishing: </a:t>
            </a:r>
            <a:r>
              <a:rPr lang="en-US" dirty="0">
                <a:cs typeface="Arial" panose="020B0604020202020204" pitchFamily="34" charset="0"/>
                <a:sym typeface="Arial"/>
              </a:rPr>
              <a:t>2018</a:t>
            </a:r>
          </a:p>
          <a:p>
            <a:pPr marL="457200" indent="-457200" algn="just">
              <a:spcBef>
                <a:spcPts val="0"/>
              </a:spcBef>
              <a:buClr>
                <a:srgbClr val="374151"/>
              </a:buClr>
              <a:buSzPct val="86000"/>
              <a:buFont typeface="Arial" panose="020B0604020202020204" pitchFamily="34" charset="0"/>
              <a:buChar char="●"/>
            </a:pPr>
            <a:r>
              <a:rPr lang="en-US" b="1" dirty="0">
                <a:ea typeface="Arial"/>
                <a:cs typeface="Arial"/>
                <a:sym typeface="Arial"/>
              </a:rPr>
              <a:t>Summary: </a:t>
            </a:r>
            <a:r>
              <a:rPr lang="en-US" sz="2500" dirty="0">
                <a:highlight>
                  <a:srgbClr val="FFFFFF"/>
                </a:highlight>
                <a:ea typeface="Arial"/>
                <a:cs typeface="Arial"/>
                <a:sym typeface="Arial"/>
              </a:rPr>
              <a:t>This research papers is based on technology which has wide applications in the fields of augmented reality, computer graphics, computer gaming, prosthetics, and biomedical instrumentation. Digital Canvas is an extension of our system which is gaining popularity among artists, by which the artist could create 2D or 3D images using the Virtual Mouse technology using the hand as brush and a Virtual Reality kit or a monitor as display set. This technology can be used to help patients who don’t have control of their limbs. In case of computer graphics and gaming this technology has been applied in modern gaming consoles to create interactive games where a person’s motions are tracked and interpreted as commands.</a:t>
            </a:r>
          </a:p>
          <a:p>
            <a:pPr marL="457200" lvl="0" indent="0" algn="just" rtl="0">
              <a:spcBef>
                <a:spcPts val="0"/>
              </a:spcBef>
              <a:spcAft>
                <a:spcPts val="0"/>
              </a:spcAft>
              <a:buNone/>
            </a:pPr>
            <a:endParaRPr lang="en-US" dirty="0">
              <a:highlight>
                <a:srgbClr val="FFFFFF"/>
              </a:highlight>
              <a:ea typeface="Arial"/>
              <a:cs typeface="Arial"/>
              <a:sym typeface="Arial"/>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8</a:t>
            </a:fld>
            <a:endParaRPr lang="en-IN"/>
          </a:p>
        </p:txBody>
      </p:sp>
    </p:spTree>
    <p:extLst>
      <p:ext uri="{BB962C8B-B14F-4D97-AF65-F5344CB8AC3E}">
        <p14:creationId xmlns:p14="http://schemas.microsoft.com/office/powerpoint/2010/main" val="62669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Survey-4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29056" y="1502012"/>
            <a:ext cx="10515600" cy="5309460"/>
          </a:xfrm>
        </p:spPr>
        <p:txBody>
          <a:bodyPr>
            <a:noAutofit/>
          </a:bodyPr>
          <a:lstStyle/>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Title: </a:t>
            </a:r>
            <a:r>
              <a:rPr lang="en-US" b="0" i="0" dirty="0">
                <a:solidFill>
                  <a:srgbClr val="111111"/>
                </a:solidFill>
                <a:effectLst/>
                <a:latin typeface="Roboto" panose="02000000000000000000" pitchFamily="2" charset="0"/>
              </a:rPr>
              <a:t>A review of human–computer interaction and virtual reality research fields in cognitive </a:t>
            </a:r>
            <a:r>
              <a:rPr lang="en-US" b="0" i="0" dirty="0" err="1">
                <a:solidFill>
                  <a:srgbClr val="111111"/>
                </a:solidFill>
                <a:effectLst/>
                <a:latin typeface="Roboto" panose="02000000000000000000" pitchFamily="2" charset="0"/>
              </a:rPr>
              <a:t>InfoCommunications</a:t>
            </a:r>
            <a:r>
              <a:rPr lang="en-US" b="0" i="0" dirty="0">
                <a:solidFill>
                  <a:srgbClr val="111111"/>
                </a:solidFill>
                <a:effectLst/>
                <a:latin typeface="Roboto" panose="02000000000000000000" pitchFamily="2" charset="0"/>
              </a:rPr>
              <a:t> </a:t>
            </a:r>
            <a:endParaRPr lang="en-US" dirty="0">
              <a:cs typeface="Arial" panose="020B0604020202020204" pitchFamily="34" charset="0"/>
              <a:sym typeface="Arial"/>
            </a:endParaRP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Author: </a:t>
            </a:r>
            <a:r>
              <a:rPr lang="en-US" dirty="0">
                <a:cs typeface="Arial" panose="020B0604020202020204" pitchFamily="34" charset="0"/>
                <a:sym typeface="Arial"/>
              </a:rPr>
              <a:t>J. Katona</a:t>
            </a: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Journal Name: </a:t>
            </a:r>
            <a:r>
              <a:rPr lang="en-US" dirty="0">
                <a:cs typeface="Arial" panose="020B0604020202020204" pitchFamily="34" charset="0"/>
                <a:sym typeface="Arial"/>
              </a:rPr>
              <a:t>Applications of Cognitive </a:t>
            </a:r>
            <a:r>
              <a:rPr lang="en-US" dirty="0" err="1">
                <a:cs typeface="Arial" panose="020B0604020202020204" pitchFamily="34" charset="0"/>
                <a:sym typeface="Arial"/>
              </a:rPr>
              <a:t>Infocommunications</a:t>
            </a:r>
            <a:endParaRPr lang="en-US" dirty="0">
              <a:cs typeface="Arial" panose="020B0604020202020204" pitchFamily="34" charset="0"/>
              <a:sym typeface="Arial"/>
            </a:endParaRPr>
          </a:p>
          <a:p>
            <a:pPr marL="457200" indent="-457200" algn="just">
              <a:spcBef>
                <a:spcPts val="0"/>
              </a:spcBef>
              <a:buClr>
                <a:srgbClr val="374151"/>
              </a:buClr>
              <a:buSzPct val="86000"/>
              <a:buFont typeface="Arial" panose="020B0604020202020204" pitchFamily="34" charset="0"/>
              <a:buChar char="●"/>
            </a:pPr>
            <a:r>
              <a:rPr lang="en-US" b="1" dirty="0">
                <a:cs typeface="Arial" panose="020B0604020202020204" pitchFamily="34" charset="0"/>
                <a:sym typeface="Arial"/>
              </a:rPr>
              <a:t>Year of Publishing: </a:t>
            </a:r>
            <a:r>
              <a:rPr lang="en-US" dirty="0">
                <a:cs typeface="Arial" panose="020B0604020202020204" pitchFamily="34" charset="0"/>
                <a:sym typeface="Arial"/>
              </a:rPr>
              <a:t>2021</a:t>
            </a:r>
          </a:p>
          <a:p>
            <a:pPr marL="457200" indent="-457200" algn="just">
              <a:spcBef>
                <a:spcPts val="0"/>
              </a:spcBef>
              <a:buClr>
                <a:srgbClr val="374151"/>
              </a:buClr>
              <a:buSzPct val="86000"/>
              <a:buFont typeface="Arial" panose="020B0604020202020204" pitchFamily="34" charset="0"/>
              <a:buChar char="●"/>
            </a:pPr>
            <a:r>
              <a:rPr lang="en-US" b="1" dirty="0">
                <a:ea typeface="Arial"/>
                <a:cs typeface="Arial"/>
                <a:sym typeface="Arial"/>
              </a:rPr>
              <a:t>Summary: </a:t>
            </a:r>
            <a:r>
              <a:rPr lang="en-US" sz="2300" dirty="0">
                <a:highlight>
                  <a:srgbClr val="FFFFFF"/>
                </a:highlight>
                <a:ea typeface="Arial"/>
                <a:cs typeface="Arial"/>
                <a:sym typeface="Arial"/>
              </a:rPr>
              <a:t>This research papers talks about the human–computer interaction (HCI) and virtual reality (VR) research fields in </a:t>
            </a:r>
            <a:r>
              <a:rPr lang="en-US" sz="2300" dirty="0" err="1">
                <a:highlight>
                  <a:srgbClr val="FFFFFF"/>
                </a:highlight>
                <a:ea typeface="Arial"/>
                <a:cs typeface="Arial"/>
                <a:sym typeface="Arial"/>
              </a:rPr>
              <a:t>CogInfoCom</a:t>
            </a:r>
            <a:r>
              <a:rPr lang="en-US" sz="2300" dirty="0">
                <a:highlight>
                  <a:srgbClr val="FFFFFF"/>
                </a:highlight>
                <a:ea typeface="Arial"/>
                <a:cs typeface="Arial"/>
                <a:sym typeface="Arial"/>
              </a:rPr>
              <a:t> during the eight-year period from 2012 to 2020 based on the International Conference on Cognitive </a:t>
            </a:r>
            <a:r>
              <a:rPr lang="en-US" sz="2300" dirty="0" err="1">
                <a:highlight>
                  <a:srgbClr val="FFFFFF"/>
                </a:highlight>
                <a:ea typeface="Arial"/>
                <a:cs typeface="Arial"/>
                <a:sym typeface="Arial"/>
              </a:rPr>
              <a:t>Infocommunications</a:t>
            </a:r>
            <a:r>
              <a:rPr lang="en-US" sz="2300" dirty="0">
                <a:highlight>
                  <a:srgbClr val="FFFFFF"/>
                </a:highlight>
                <a:ea typeface="Arial"/>
                <a:cs typeface="Arial"/>
                <a:sym typeface="Arial"/>
              </a:rPr>
              <a:t> and its special issues. These works were classified in terms of application areas into two categories: </a:t>
            </a:r>
          </a:p>
          <a:p>
            <a:pPr marL="971550" lvl="0" indent="-514350" algn="just" rtl="0">
              <a:spcBef>
                <a:spcPts val="0"/>
              </a:spcBef>
              <a:spcAft>
                <a:spcPts val="0"/>
              </a:spcAft>
              <a:buAutoNum type="arabicParenBoth"/>
            </a:pPr>
            <a:r>
              <a:rPr lang="en-US" sz="2300" dirty="0">
                <a:highlight>
                  <a:srgbClr val="FFFFFF"/>
                </a:highlight>
                <a:ea typeface="Arial"/>
                <a:cs typeface="Arial"/>
                <a:sym typeface="Arial"/>
              </a:rPr>
              <a:t>Human-computer interaction and </a:t>
            </a:r>
          </a:p>
          <a:p>
            <a:pPr marL="971550" lvl="0" indent="-514350" algn="just" rtl="0">
              <a:spcBef>
                <a:spcPts val="0"/>
              </a:spcBef>
              <a:spcAft>
                <a:spcPts val="0"/>
              </a:spcAft>
              <a:buAutoNum type="arabicParenBoth"/>
            </a:pPr>
            <a:r>
              <a:rPr lang="en-US" sz="2300" dirty="0">
                <a:highlight>
                  <a:srgbClr val="FFFFFF"/>
                </a:highlight>
                <a:ea typeface="Arial"/>
                <a:cs typeface="Arial"/>
                <a:sym typeface="Arial"/>
              </a:rPr>
              <a:t>Virtual reality </a:t>
            </a:r>
          </a:p>
          <a:p>
            <a:pPr marL="457200" lvl="0" indent="0" algn="just" rtl="0">
              <a:spcBef>
                <a:spcPts val="0"/>
              </a:spcBef>
              <a:spcAft>
                <a:spcPts val="0"/>
              </a:spcAft>
              <a:buNone/>
            </a:pPr>
            <a:r>
              <a:rPr lang="en-US" sz="2300" dirty="0">
                <a:highlight>
                  <a:srgbClr val="FFFFFF"/>
                </a:highlight>
                <a:ea typeface="Arial"/>
                <a:cs typeface="Arial"/>
                <a:sym typeface="Arial"/>
              </a:rPr>
              <a:t>The study provided a brief overview of the results published and most cited in the two most important research areas of the </a:t>
            </a:r>
            <a:r>
              <a:rPr lang="en-US" sz="2300" dirty="0" err="1">
                <a:highlight>
                  <a:srgbClr val="FFFFFF"/>
                </a:highlight>
                <a:ea typeface="Arial"/>
                <a:cs typeface="Arial"/>
                <a:sym typeface="Arial"/>
              </a:rPr>
              <a:t>CogInfoCom</a:t>
            </a:r>
            <a:r>
              <a:rPr lang="en-US" sz="2300" dirty="0">
                <a:highlight>
                  <a:srgbClr val="FFFFFF"/>
                </a:highlight>
                <a:ea typeface="Arial"/>
                <a:cs typeface="Arial"/>
                <a:sym typeface="Arial"/>
              </a:rPr>
              <a:t> discipline based on the International Conference on Cognitive </a:t>
            </a:r>
            <a:r>
              <a:rPr lang="en-US" sz="2300" dirty="0" err="1">
                <a:highlight>
                  <a:srgbClr val="FFFFFF"/>
                </a:highlight>
                <a:ea typeface="Arial"/>
                <a:cs typeface="Arial"/>
                <a:sym typeface="Arial"/>
              </a:rPr>
              <a:t>Infocommunications</a:t>
            </a:r>
            <a:r>
              <a:rPr lang="en-US" sz="2300" dirty="0">
                <a:highlight>
                  <a:srgbClr val="FFFFFF"/>
                </a:highlight>
                <a:ea typeface="Arial"/>
                <a:cs typeface="Arial"/>
                <a:sym typeface="Arial"/>
              </a:rPr>
              <a:t> and its special issues.</a:t>
            </a:r>
          </a:p>
          <a:p>
            <a:pPr marL="457200" lvl="0" indent="0" algn="just" rtl="0">
              <a:spcBef>
                <a:spcPts val="0"/>
              </a:spcBef>
              <a:spcAft>
                <a:spcPts val="0"/>
              </a:spcAft>
              <a:buNone/>
            </a:pPr>
            <a:endParaRPr lang="en-US" dirty="0">
              <a:highlight>
                <a:srgbClr val="FFFFFF"/>
              </a:highlight>
              <a:ea typeface="Arial"/>
              <a:cs typeface="Arial"/>
              <a:sym typeface="Arial"/>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9</a:t>
            </a:fld>
            <a:endParaRPr lang="en-IN"/>
          </a:p>
        </p:txBody>
      </p:sp>
    </p:spTree>
    <p:extLst>
      <p:ext uri="{BB962C8B-B14F-4D97-AF65-F5344CB8AC3E}">
        <p14:creationId xmlns:p14="http://schemas.microsoft.com/office/powerpoint/2010/main" val="330020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1948</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Bookman Old Style</vt:lpstr>
      <vt:lpstr>Calibri</vt:lpstr>
      <vt:lpstr>Calibri Light</vt:lpstr>
      <vt:lpstr>Roboto</vt:lpstr>
      <vt:lpstr>Times New Roman</vt:lpstr>
      <vt:lpstr>Office Theme</vt:lpstr>
      <vt:lpstr>                      DEPARTMENT OF COMPUTER SCIENCE   Project Presentation (KCS 851) CLICK - AI Virtual Mouse PCS24 - 67</vt:lpstr>
      <vt:lpstr>Problem Statement</vt:lpstr>
      <vt:lpstr>Objectives</vt:lpstr>
      <vt:lpstr>Objectives</vt:lpstr>
      <vt:lpstr>Technology Used </vt:lpstr>
      <vt:lpstr>Literature Survey-1 </vt:lpstr>
      <vt:lpstr>Literature Survey-2 </vt:lpstr>
      <vt:lpstr>Literature Survey-3 </vt:lpstr>
      <vt:lpstr>Literature Survey-4 </vt:lpstr>
      <vt:lpstr>Literature Survey-5 </vt:lpstr>
      <vt:lpstr>Diagrams</vt:lpstr>
      <vt:lpstr>Diagrams</vt:lpstr>
      <vt:lpstr>Diagram</vt:lpstr>
      <vt:lpstr>Diagram</vt:lpstr>
      <vt:lpstr>Patent Status</vt:lpstr>
      <vt:lpstr>Research Paper Status</vt:lpstr>
      <vt:lpstr>Project Status</vt:lpstr>
      <vt:lpstr>All documents Proofs (Github and Drive)</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dagarsparsh2002@gmail.com</cp:lastModifiedBy>
  <cp:revision>78</cp:revision>
  <dcterms:created xsi:type="dcterms:W3CDTF">2023-09-23T09:10:50Z</dcterms:created>
  <dcterms:modified xsi:type="dcterms:W3CDTF">2024-05-20T18:40:09Z</dcterms:modified>
</cp:coreProperties>
</file>