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[Project=2.xlsx]Pivot 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 sz="1600" dirty="0"/>
              <a:t>Total scores of all subjects in every groups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3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4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5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6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7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8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1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2">
                  <a:tint val="96000"/>
                  <a:lumMod val="104000"/>
                </a:schemeClr>
              </a:gs>
              <a:gs pos="100000">
                <a:schemeClr val="accent2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273031954921719"/>
          <c:y val="9.0138551677013221E-2"/>
          <c:w val="0.70239788557898797"/>
          <c:h val="0.72620331510621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1'!$B$3:$B$4</c:f>
              <c:strCache>
                <c:ptCount val="1"/>
                <c:pt idx="0">
                  <c:v>group 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1'!$A$5:$A$7</c:f>
              <c:strCache>
                <c:ptCount val="3"/>
                <c:pt idx="0">
                  <c:v>Sum of math score</c:v>
                </c:pt>
                <c:pt idx="1">
                  <c:v>Sum of reading score</c:v>
                </c:pt>
                <c:pt idx="2">
                  <c:v>Sum of writing score</c:v>
                </c:pt>
              </c:strCache>
            </c:strRef>
          </c:cat>
          <c:val>
            <c:numRef>
              <c:f>'Pivot 1'!$B$5:$B$7</c:f>
              <c:numCache>
                <c:formatCode>General</c:formatCode>
                <c:ptCount val="3"/>
                <c:pt idx="0">
                  <c:v>5485</c:v>
                </c:pt>
                <c:pt idx="1">
                  <c:v>5756</c:v>
                </c:pt>
                <c:pt idx="2">
                  <c:v>5578</c:v>
                </c:pt>
              </c:numCache>
            </c:numRef>
          </c:val>
        </c:ser>
        <c:ser>
          <c:idx val="1"/>
          <c:order val="1"/>
          <c:tx>
            <c:strRef>
              <c:f>'Pivot 1'!$C$3:$C$4</c:f>
              <c:strCache>
                <c:ptCount val="1"/>
                <c:pt idx="0">
                  <c:v>group B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4000"/>
                  </a:schemeClr>
                </a:gs>
                <a:gs pos="100000">
                  <a:schemeClr val="accent4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1'!$A$5:$A$7</c:f>
              <c:strCache>
                <c:ptCount val="3"/>
                <c:pt idx="0">
                  <c:v>Sum of math score</c:v>
                </c:pt>
                <c:pt idx="1">
                  <c:v>Sum of reading score</c:v>
                </c:pt>
                <c:pt idx="2">
                  <c:v>Sum of writing score</c:v>
                </c:pt>
              </c:strCache>
            </c:strRef>
          </c:cat>
          <c:val>
            <c:numRef>
              <c:f>'Pivot 1'!$C$5:$C$7</c:f>
              <c:numCache>
                <c:formatCode>General</c:formatCode>
                <c:ptCount val="3"/>
                <c:pt idx="0">
                  <c:v>12056</c:v>
                </c:pt>
                <c:pt idx="1">
                  <c:v>12797</c:v>
                </c:pt>
                <c:pt idx="2">
                  <c:v>12464</c:v>
                </c:pt>
              </c:numCache>
            </c:numRef>
          </c:val>
        </c:ser>
        <c:ser>
          <c:idx val="2"/>
          <c:order val="2"/>
          <c:tx>
            <c:strRef>
              <c:f>'Pivot 1'!$D$3:$D$4</c:f>
              <c:strCache>
                <c:ptCount val="1"/>
                <c:pt idx="0">
                  <c:v>group C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4000"/>
                  </a:schemeClr>
                </a:gs>
                <a:gs pos="100000">
                  <a:schemeClr val="accent6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1'!$A$5:$A$7</c:f>
              <c:strCache>
                <c:ptCount val="3"/>
                <c:pt idx="0">
                  <c:v>Sum of math score</c:v>
                </c:pt>
                <c:pt idx="1">
                  <c:v>Sum of reading score</c:v>
                </c:pt>
                <c:pt idx="2">
                  <c:v>Sum of writing score</c:v>
                </c:pt>
              </c:strCache>
            </c:strRef>
          </c:cat>
          <c:val>
            <c:numRef>
              <c:f>'Pivot 1'!$D$5:$D$7</c:f>
              <c:numCache>
                <c:formatCode>General</c:formatCode>
                <c:ptCount val="3"/>
                <c:pt idx="0">
                  <c:v>20564</c:v>
                </c:pt>
                <c:pt idx="1">
                  <c:v>22044</c:v>
                </c:pt>
                <c:pt idx="2">
                  <c:v>21637</c:v>
                </c:pt>
              </c:numCache>
            </c:numRef>
          </c:val>
        </c:ser>
        <c:ser>
          <c:idx val="3"/>
          <c:order val="3"/>
          <c:tx>
            <c:strRef>
              <c:f>'Pivot 1'!$E$3:$E$4</c:f>
              <c:strCache>
                <c:ptCount val="1"/>
                <c:pt idx="0">
                  <c:v>group 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6000"/>
                    <a:lumMod val="104000"/>
                  </a:schemeClr>
                </a:gs>
                <a:gs pos="100000">
                  <a:schemeClr val="accent2">
                    <a:lumMod val="600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1'!$A$5:$A$7</c:f>
              <c:strCache>
                <c:ptCount val="3"/>
                <c:pt idx="0">
                  <c:v>Sum of math score</c:v>
                </c:pt>
                <c:pt idx="1">
                  <c:v>Sum of reading score</c:v>
                </c:pt>
                <c:pt idx="2">
                  <c:v>Sum of writing score</c:v>
                </c:pt>
              </c:strCache>
            </c:strRef>
          </c:cat>
          <c:val>
            <c:numRef>
              <c:f>'Pivot 1'!$E$5:$E$7</c:f>
              <c:numCache>
                <c:formatCode>General</c:formatCode>
                <c:ptCount val="3"/>
                <c:pt idx="0">
                  <c:v>17649</c:v>
                </c:pt>
                <c:pt idx="1">
                  <c:v>18348</c:v>
                </c:pt>
                <c:pt idx="2">
                  <c:v>18378</c:v>
                </c:pt>
              </c:numCache>
            </c:numRef>
          </c:val>
        </c:ser>
        <c:ser>
          <c:idx val="4"/>
          <c:order val="4"/>
          <c:tx>
            <c:strRef>
              <c:f>'Pivot 1'!$F$3:$F$4</c:f>
              <c:strCache>
                <c:ptCount val="1"/>
                <c:pt idx="0">
                  <c:v>group 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6000"/>
                    <a:lumMod val="104000"/>
                  </a:schemeClr>
                </a:gs>
                <a:gs pos="100000">
                  <a:schemeClr val="accent4">
                    <a:lumMod val="60000"/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1'!$A$5:$A$7</c:f>
              <c:strCache>
                <c:ptCount val="3"/>
                <c:pt idx="0">
                  <c:v>Sum of math score</c:v>
                </c:pt>
                <c:pt idx="1">
                  <c:v>Sum of reading score</c:v>
                </c:pt>
                <c:pt idx="2">
                  <c:v>Sum of writing score</c:v>
                </c:pt>
              </c:strCache>
            </c:strRef>
          </c:cat>
          <c:val>
            <c:numRef>
              <c:f>'Pivot 1'!$F$5:$F$7</c:f>
              <c:numCache>
                <c:formatCode>General</c:formatCode>
                <c:ptCount val="3"/>
                <c:pt idx="0">
                  <c:v>10335</c:v>
                </c:pt>
                <c:pt idx="1">
                  <c:v>10224</c:v>
                </c:pt>
                <c:pt idx="2">
                  <c:v>9997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40817056"/>
        <c:axId val="2140812704"/>
      </c:barChart>
      <c:catAx>
        <c:axId val="214081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812704"/>
        <c:crosses val="autoZero"/>
        <c:auto val="1"/>
        <c:lblAlgn val="ctr"/>
        <c:lblOffset val="100"/>
        <c:noMultiLvlLbl val="0"/>
      </c:catAx>
      <c:valAx>
        <c:axId val="214081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81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[Project=2.xlsx]Pivot 2!PivotTable2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1800"/>
              <a:t>Scores comparision by male and females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accent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'Pivot 2'!$B$3</c:f>
              <c:strCache>
                <c:ptCount val="1"/>
                <c:pt idx="0">
                  <c:v>Sum of writing score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'Pivot 2'!$A$4:$A$16</c:f>
              <c:multiLvlStrCache>
                <c:ptCount val="10"/>
                <c:lvl>
                  <c:pt idx="0">
                    <c:v>group A</c:v>
                  </c:pt>
                  <c:pt idx="1">
                    <c:v>group B</c:v>
                  </c:pt>
                  <c:pt idx="2">
                    <c:v>group C</c:v>
                  </c:pt>
                  <c:pt idx="3">
                    <c:v>group D</c:v>
                  </c:pt>
                  <c:pt idx="4">
                    <c:v>group E</c:v>
                  </c:pt>
                  <c:pt idx="5">
                    <c:v>group A</c:v>
                  </c:pt>
                  <c:pt idx="6">
                    <c:v>group B</c:v>
                  </c:pt>
                  <c:pt idx="7">
                    <c:v>group C</c:v>
                  </c:pt>
                  <c:pt idx="8">
                    <c:v>group D</c:v>
                  </c:pt>
                  <c:pt idx="9">
                    <c:v>group E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'Pivot 2'!$B$4:$B$16</c:f>
              <c:numCache>
                <c:formatCode>General</c:formatCode>
                <c:ptCount val="10"/>
                <c:pt idx="0">
                  <c:v>2443</c:v>
                </c:pt>
                <c:pt idx="1">
                  <c:v>7285</c:v>
                </c:pt>
                <c:pt idx="2">
                  <c:v>12920</c:v>
                </c:pt>
                <c:pt idx="3">
                  <c:v>9678</c:v>
                </c:pt>
                <c:pt idx="4">
                  <c:v>5212</c:v>
                </c:pt>
                <c:pt idx="5">
                  <c:v>3135</c:v>
                </c:pt>
                <c:pt idx="6">
                  <c:v>5179</c:v>
                </c:pt>
                <c:pt idx="7">
                  <c:v>8717</c:v>
                </c:pt>
                <c:pt idx="8">
                  <c:v>8700</c:v>
                </c:pt>
                <c:pt idx="9">
                  <c:v>4785</c:v>
                </c:pt>
              </c:numCache>
            </c:numRef>
          </c:val>
        </c:ser>
        <c:ser>
          <c:idx val="1"/>
          <c:order val="1"/>
          <c:tx>
            <c:strRef>
              <c:f>'Pivot 2'!$C$3</c:f>
              <c:strCache>
                <c:ptCount val="1"/>
                <c:pt idx="0">
                  <c:v>Sum of math score</c:v>
                </c:pt>
              </c:strCache>
            </c:strRef>
          </c:tx>
          <c:spPr>
            <a:gradFill>
              <a:gsLst>
                <a:gs pos="100000">
                  <a:schemeClr val="accent2"/>
                </a:gs>
                <a:gs pos="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'Pivot 2'!$A$4:$A$16</c:f>
              <c:multiLvlStrCache>
                <c:ptCount val="10"/>
                <c:lvl>
                  <c:pt idx="0">
                    <c:v>group A</c:v>
                  </c:pt>
                  <c:pt idx="1">
                    <c:v>group B</c:v>
                  </c:pt>
                  <c:pt idx="2">
                    <c:v>group C</c:v>
                  </c:pt>
                  <c:pt idx="3">
                    <c:v>group D</c:v>
                  </c:pt>
                  <c:pt idx="4">
                    <c:v>group E</c:v>
                  </c:pt>
                  <c:pt idx="5">
                    <c:v>group A</c:v>
                  </c:pt>
                  <c:pt idx="6">
                    <c:v>group B</c:v>
                  </c:pt>
                  <c:pt idx="7">
                    <c:v>group C</c:v>
                  </c:pt>
                  <c:pt idx="8">
                    <c:v>group D</c:v>
                  </c:pt>
                  <c:pt idx="9">
                    <c:v>group E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'Pivot 2'!$C$4:$C$16</c:f>
              <c:numCache>
                <c:formatCode>General</c:formatCode>
                <c:ptCount val="10"/>
                <c:pt idx="0">
                  <c:v>2107</c:v>
                </c:pt>
                <c:pt idx="1">
                  <c:v>6386</c:v>
                </c:pt>
                <c:pt idx="2">
                  <c:v>11166</c:v>
                </c:pt>
                <c:pt idx="3">
                  <c:v>8417</c:v>
                </c:pt>
                <c:pt idx="4">
                  <c:v>4886</c:v>
                </c:pt>
                <c:pt idx="5">
                  <c:v>3378</c:v>
                </c:pt>
                <c:pt idx="6">
                  <c:v>5670</c:v>
                </c:pt>
                <c:pt idx="7">
                  <c:v>9398</c:v>
                </c:pt>
                <c:pt idx="8">
                  <c:v>9232</c:v>
                </c:pt>
                <c:pt idx="9">
                  <c:v>5449</c:v>
                </c:pt>
              </c:numCache>
            </c:numRef>
          </c:val>
        </c:ser>
        <c:ser>
          <c:idx val="2"/>
          <c:order val="2"/>
          <c:tx>
            <c:strRef>
              <c:f>'Pivot 2'!$D$3</c:f>
              <c:strCache>
                <c:ptCount val="1"/>
                <c:pt idx="0">
                  <c:v>Sum of reading score</c:v>
                </c:pt>
              </c:strCache>
            </c:strRef>
          </c:tx>
          <c:spPr>
            <a:gradFill>
              <a:gsLst>
                <a:gs pos="100000">
                  <a:schemeClr val="accent3"/>
                </a:gs>
                <a:gs pos="0">
                  <a:schemeClr val="accent3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'Pivot 2'!$A$4:$A$16</c:f>
              <c:multiLvlStrCache>
                <c:ptCount val="10"/>
                <c:lvl>
                  <c:pt idx="0">
                    <c:v>group A</c:v>
                  </c:pt>
                  <c:pt idx="1">
                    <c:v>group B</c:v>
                  </c:pt>
                  <c:pt idx="2">
                    <c:v>group C</c:v>
                  </c:pt>
                  <c:pt idx="3">
                    <c:v>group D</c:v>
                  </c:pt>
                  <c:pt idx="4">
                    <c:v>group E</c:v>
                  </c:pt>
                  <c:pt idx="5">
                    <c:v>group A</c:v>
                  </c:pt>
                  <c:pt idx="6">
                    <c:v>group B</c:v>
                  </c:pt>
                  <c:pt idx="7">
                    <c:v>group C</c:v>
                  </c:pt>
                  <c:pt idx="8">
                    <c:v>group D</c:v>
                  </c:pt>
                  <c:pt idx="9">
                    <c:v>group E</c:v>
                  </c:pt>
                </c:lvl>
                <c:lvl>
                  <c:pt idx="0">
                    <c:v>female</c:v>
                  </c:pt>
                  <c:pt idx="5">
                    <c:v>male</c:v>
                  </c:pt>
                </c:lvl>
              </c:multiLvlStrCache>
            </c:multiLvlStrRef>
          </c:cat>
          <c:val>
            <c:numRef>
              <c:f>'Pivot 2'!$D$4:$D$16</c:f>
              <c:numCache>
                <c:formatCode>General</c:formatCode>
                <c:ptCount val="10"/>
                <c:pt idx="0">
                  <c:v>2484</c:v>
                </c:pt>
                <c:pt idx="1">
                  <c:v>7392</c:v>
                </c:pt>
                <c:pt idx="2">
                  <c:v>12950</c:v>
                </c:pt>
                <c:pt idx="3">
                  <c:v>9552</c:v>
                </c:pt>
                <c:pt idx="4">
                  <c:v>5233</c:v>
                </c:pt>
                <c:pt idx="5">
                  <c:v>3272</c:v>
                </c:pt>
                <c:pt idx="6">
                  <c:v>5405</c:v>
                </c:pt>
                <c:pt idx="7">
                  <c:v>9094</c:v>
                </c:pt>
                <c:pt idx="8">
                  <c:v>8796</c:v>
                </c:pt>
                <c:pt idx="9">
                  <c:v>4991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2140822496"/>
        <c:axId val="2140813248"/>
      </c:areaChart>
      <c:catAx>
        <c:axId val="214082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813248"/>
        <c:crosses val="autoZero"/>
        <c:auto val="1"/>
        <c:lblAlgn val="ctr"/>
        <c:lblOffset val="100"/>
        <c:noMultiLvlLbl val="0"/>
      </c:catAx>
      <c:valAx>
        <c:axId val="214081324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82249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[Project=2.xlsx]Sheet1!PivotTable1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Groups with education level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associate's degree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Sheet1!$A$5:$A$10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Sheet1!$B$5:$B$10</c:f>
              <c:numCache>
                <c:formatCode>General</c:formatCode>
                <c:ptCount val="5"/>
                <c:pt idx="0">
                  <c:v>14</c:v>
                </c:pt>
                <c:pt idx="1">
                  <c:v>41</c:v>
                </c:pt>
                <c:pt idx="2">
                  <c:v>78</c:v>
                </c:pt>
                <c:pt idx="3">
                  <c:v>50</c:v>
                </c:pt>
                <c:pt idx="4">
                  <c:v>39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bachelor's degree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Sheet1!$A$5:$A$10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5"/>
                <c:pt idx="0">
                  <c:v>12</c:v>
                </c:pt>
                <c:pt idx="1">
                  <c:v>20</c:v>
                </c:pt>
                <c:pt idx="2">
                  <c:v>40</c:v>
                </c:pt>
                <c:pt idx="3">
                  <c:v>28</c:v>
                </c:pt>
                <c:pt idx="4">
                  <c:v>18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high school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Sheet1!$A$5:$A$10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Sheet1!$D$5:$D$10</c:f>
              <c:numCache>
                <c:formatCode>General</c:formatCode>
                <c:ptCount val="5"/>
                <c:pt idx="0">
                  <c:v>18</c:v>
                </c:pt>
                <c:pt idx="1">
                  <c:v>48</c:v>
                </c:pt>
                <c:pt idx="2">
                  <c:v>64</c:v>
                </c:pt>
                <c:pt idx="3">
                  <c:v>44</c:v>
                </c:pt>
                <c:pt idx="4">
                  <c:v>22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master's degree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4000"/>
                  </a:schemeClr>
                </a:gs>
                <a:gs pos="100000">
                  <a:schemeClr val="accent4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Sheet1!$A$5:$A$10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Sheet1!$E$5:$E$10</c:f>
              <c:numCache>
                <c:formatCode>General</c:formatCode>
                <c:ptCount val="5"/>
                <c:pt idx="0">
                  <c:v>3</c:v>
                </c:pt>
                <c:pt idx="1">
                  <c:v>6</c:v>
                </c:pt>
                <c:pt idx="2">
                  <c:v>19</c:v>
                </c:pt>
                <c:pt idx="3">
                  <c:v>23</c:v>
                </c:pt>
                <c:pt idx="4">
                  <c:v>8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some college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4000"/>
                  </a:schemeClr>
                </a:gs>
                <a:gs pos="100000">
                  <a:schemeClr val="accent5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Sheet1!$A$5:$A$10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Sheet1!$F$5:$F$10</c:f>
              <c:numCache>
                <c:formatCode>General</c:formatCode>
                <c:ptCount val="5"/>
                <c:pt idx="0">
                  <c:v>18</c:v>
                </c:pt>
                <c:pt idx="1">
                  <c:v>37</c:v>
                </c:pt>
                <c:pt idx="2">
                  <c:v>69</c:v>
                </c:pt>
                <c:pt idx="3">
                  <c:v>67</c:v>
                </c:pt>
                <c:pt idx="4">
                  <c:v>35</c:v>
                </c:pt>
              </c:numCache>
            </c:numRef>
          </c:val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some high school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lumMod val="104000"/>
                  </a:schemeClr>
                </a:gs>
                <a:gs pos="100000">
                  <a:schemeClr val="accent6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Sheet1!$A$5:$A$10</c:f>
              <c:strCache>
                <c:ptCount val="5"/>
                <c:pt idx="0">
                  <c:v>group A</c:v>
                </c:pt>
                <c:pt idx="1">
                  <c:v>group B</c:v>
                </c:pt>
                <c:pt idx="2">
                  <c:v>group C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Sheet1!$G$5:$G$10</c:f>
              <c:numCache>
                <c:formatCode>General</c:formatCode>
                <c:ptCount val="5"/>
                <c:pt idx="0">
                  <c:v>24</c:v>
                </c:pt>
                <c:pt idx="1">
                  <c:v>38</c:v>
                </c:pt>
                <c:pt idx="2">
                  <c:v>49</c:v>
                </c:pt>
                <c:pt idx="3">
                  <c:v>50</c:v>
                </c:pt>
                <c:pt idx="4">
                  <c:v>18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40812160"/>
        <c:axId val="2140813792"/>
      </c:barChart>
      <c:catAx>
        <c:axId val="2140812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813792"/>
        <c:crosses val="autoZero"/>
        <c:auto val="1"/>
        <c:lblAlgn val="ctr"/>
        <c:lblOffset val="100"/>
        <c:noMultiLvlLbl val="0"/>
      </c:catAx>
      <c:valAx>
        <c:axId val="214081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0812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[Project=2.xlsx]Pivot 3!PivotTable3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Test preparation course result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5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6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7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9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0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1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2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3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4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6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7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8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59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0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1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3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4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5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6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7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8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0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1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2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3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4"/>
        <c:spPr>
          <a:gradFill rotWithShape="1">
            <a:gsLst>
              <a:gs pos="0">
                <a:schemeClr val="accent1">
                  <a:tint val="96000"/>
                  <a:lumMod val="104000"/>
                </a:schemeClr>
              </a:gs>
              <a:gs pos="100000">
                <a:schemeClr val="accent1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3'!$B$3:$B$4</c:f>
              <c:strCache>
                <c:ptCount val="1"/>
                <c:pt idx="0">
                  <c:v>group A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multiLvlStrRef>
              <c:f>'Pivot 3'!$A$5:$A$15</c:f>
              <c:multiLvlStrCache>
                <c:ptCount val="6"/>
                <c:lvl>
                  <c:pt idx="0">
                    <c:v>Sum of math score</c:v>
                  </c:pt>
                  <c:pt idx="1">
                    <c:v>Sum of reading score</c:v>
                  </c:pt>
                  <c:pt idx="2">
                    <c:v>Sum of writing score</c:v>
                  </c:pt>
                  <c:pt idx="3">
                    <c:v>Sum of math score</c:v>
                  </c:pt>
                  <c:pt idx="4">
                    <c:v>Sum of reading score</c:v>
                  </c:pt>
                  <c:pt idx="5">
                    <c:v>Sum of writing score</c:v>
                  </c:pt>
                </c:lvl>
                <c:lvl>
                  <c:pt idx="0">
                    <c:v>completed</c:v>
                  </c:pt>
                  <c:pt idx="3">
                    <c:v>none</c:v>
                  </c:pt>
                </c:lvl>
              </c:multiLvlStrCache>
            </c:multiLvlStrRef>
          </c:cat>
          <c:val>
            <c:numRef>
              <c:f>'Pivot 3'!$B$5:$B$15</c:f>
              <c:numCache>
                <c:formatCode>General</c:formatCode>
                <c:ptCount val="6"/>
                <c:pt idx="0">
                  <c:v>2116</c:v>
                </c:pt>
                <c:pt idx="1">
                  <c:v>2202</c:v>
                </c:pt>
                <c:pt idx="2">
                  <c:v>2198</c:v>
                </c:pt>
                <c:pt idx="3">
                  <c:v>3369</c:v>
                </c:pt>
                <c:pt idx="4">
                  <c:v>3554</c:v>
                </c:pt>
                <c:pt idx="5">
                  <c:v>3380</c:v>
                </c:pt>
              </c:numCache>
            </c:numRef>
          </c:val>
        </c:ser>
        <c:ser>
          <c:idx val="1"/>
          <c:order val="1"/>
          <c:tx>
            <c:strRef>
              <c:f>'Pivot 3'!$C$3:$C$4</c:f>
              <c:strCache>
                <c:ptCount val="1"/>
                <c:pt idx="0">
                  <c:v>group B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'Pivot 3'!$A$5:$A$15</c:f>
              <c:multiLvlStrCache>
                <c:ptCount val="6"/>
                <c:lvl>
                  <c:pt idx="0">
                    <c:v>Sum of math score</c:v>
                  </c:pt>
                  <c:pt idx="1">
                    <c:v>Sum of reading score</c:v>
                  </c:pt>
                  <c:pt idx="2">
                    <c:v>Sum of writing score</c:v>
                  </c:pt>
                  <c:pt idx="3">
                    <c:v>Sum of math score</c:v>
                  </c:pt>
                  <c:pt idx="4">
                    <c:v>Sum of reading score</c:v>
                  </c:pt>
                  <c:pt idx="5">
                    <c:v>Sum of writing score</c:v>
                  </c:pt>
                </c:lvl>
                <c:lvl>
                  <c:pt idx="0">
                    <c:v>completed</c:v>
                  </c:pt>
                  <c:pt idx="3">
                    <c:v>none</c:v>
                  </c:pt>
                </c:lvl>
              </c:multiLvlStrCache>
            </c:multiLvlStrRef>
          </c:cat>
          <c:val>
            <c:numRef>
              <c:f>'Pivot 3'!$C$5:$C$15</c:f>
              <c:numCache>
                <c:formatCode>General</c:formatCode>
                <c:ptCount val="6"/>
                <c:pt idx="0">
                  <c:v>4569</c:v>
                </c:pt>
                <c:pt idx="1">
                  <c:v>4954</c:v>
                </c:pt>
                <c:pt idx="2">
                  <c:v>4888</c:v>
                </c:pt>
                <c:pt idx="3">
                  <c:v>7487</c:v>
                </c:pt>
                <c:pt idx="4">
                  <c:v>7843</c:v>
                </c:pt>
                <c:pt idx="5">
                  <c:v>7576</c:v>
                </c:pt>
              </c:numCache>
            </c:numRef>
          </c:val>
        </c:ser>
        <c:ser>
          <c:idx val="2"/>
          <c:order val="2"/>
          <c:tx>
            <c:strRef>
              <c:f>'Pivot 3'!$D$3:$D$4</c:f>
              <c:strCache>
                <c:ptCount val="1"/>
                <c:pt idx="0">
                  <c:v>group C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'Pivot 3'!$A$5:$A$15</c:f>
              <c:multiLvlStrCache>
                <c:ptCount val="6"/>
                <c:lvl>
                  <c:pt idx="0">
                    <c:v>Sum of math score</c:v>
                  </c:pt>
                  <c:pt idx="1">
                    <c:v>Sum of reading score</c:v>
                  </c:pt>
                  <c:pt idx="2">
                    <c:v>Sum of writing score</c:v>
                  </c:pt>
                  <c:pt idx="3">
                    <c:v>Sum of math score</c:v>
                  </c:pt>
                  <c:pt idx="4">
                    <c:v>Sum of reading score</c:v>
                  </c:pt>
                  <c:pt idx="5">
                    <c:v>Sum of writing score</c:v>
                  </c:pt>
                </c:lvl>
                <c:lvl>
                  <c:pt idx="0">
                    <c:v>completed</c:v>
                  </c:pt>
                  <c:pt idx="3">
                    <c:v>none</c:v>
                  </c:pt>
                </c:lvl>
              </c:multiLvlStrCache>
            </c:multiLvlStrRef>
          </c:cat>
          <c:val>
            <c:numRef>
              <c:f>'Pivot 3'!$D$5:$D$15</c:f>
              <c:numCache>
                <c:formatCode>General</c:formatCode>
                <c:ptCount val="6"/>
                <c:pt idx="0">
                  <c:v>7897</c:v>
                </c:pt>
                <c:pt idx="1">
                  <c:v>8618</c:v>
                </c:pt>
                <c:pt idx="2">
                  <c:v>8711</c:v>
                </c:pt>
                <c:pt idx="3">
                  <c:v>12667</c:v>
                </c:pt>
                <c:pt idx="4">
                  <c:v>13426</c:v>
                </c:pt>
                <c:pt idx="5">
                  <c:v>12926</c:v>
                </c:pt>
              </c:numCache>
            </c:numRef>
          </c:val>
        </c:ser>
        <c:ser>
          <c:idx val="3"/>
          <c:order val="3"/>
          <c:tx>
            <c:strRef>
              <c:f>'Pivot 3'!$E$3:$E$4</c:f>
              <c:strCache>
                <c:ptCount val="1"/>
                <c:pt idx="0">
                  <c:v>group D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'Pivot 3'!$A$5:$A$15</c:f>
              <c:multiLvlStrCache>
                <c:ptCount val="6"/>
                <c:lvl>
                  <c:pt idx="0">
                    <c:v>Sum of math score</c:v>
                  </c:pt>
                  <c:pt idx="1">
                    <c:v>Sum of reading score</c:v>
                  </c:pt>
                  <c:pt idx="2">
                    <c:v>Sum of writing score</c:v>
                  </c:pt>
                  <c:pt idx="3">
                    <c:v>Sum of math score</c:v>
                  </c:pt>
                  <c:pt idx="4">
                    <c:v>Sum of reading score</c:v>
                  </c:pt>
                  <c:pt idx="5">
                    <c:v>Sum of writing score</c:v>
                  </c:pt>
                </c:lvl>
                <c:lvl>
                  <c:pt idx="0">
                    <c:v>completed</c:v>
                  </c:pt>
                  <c:pt idx="3">
                    <c:v>none</c:v>
                  </c:pt>
                </c:lvl>
              </c:multiLvlStrCache>
            </c:multiLvlStrRef>
          </c:cat>
          <c:val>
            <c:numRef>
              <c:f>'Pivot 3'!$E$5:$E$15</c:f>
              <c:numCache>
                <c:formatCode>General</c:formatCode>
                <c:ptCount val="6"/>
                <c:pt idx="0">
                  <c:v>5723</c:v>
                </c:pt>
                <c:pt idx="1">
                  <c:v>6080</c:v>
                </c:pt>
                <c:pt idx="2">
                  <c:v>6286</c:v>
                </c:pt>
                <c:pt idx="3">
                  <c:v>11926</c:v>
                </c:pt>
                <c:pt idx="4">
                  <c:v>12268</c:v>
                </c:pt>
                <c:pt idx="5">
                  <c:v>12092</c:v>
                </c:pt>
              </c:numCache>
            </c:numRef>
          </c:val>
        </c:ser>
        <c:ser>
          <c:idx val="4"/>
          <c:order val="4"/>
          <c:tx>
            <c:strRef>
              <c:f>'Pivot 3'!$F$3:$F$4</c:f>
              <c:strCache>
                <c:ptCount val="1"/>
                <c:pt idx="0">
                  <c:v>group 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6000"/>
                      <a:lumMod val="104000"/>
                    </a:schemeClr>
                  </a:gs>
                  <a:gs pos="100000">
                    <a:schemeClr val="accent1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6000"/>
                      <a:lumMod val="104000"/>
                    </a:schemeClr>
                  </a:gs>
                  <a:gs pos="100000">
                    <a:schemeClr val="accent2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6000"/>
                      <a:lumMod val="104000"/>
                    </a:schemeClr>
                  </a:gs>
                  <a:gs pos="100000">
                    <a:schemeClr val="accent3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6000"/>
                      <a:lumMod val="104000"/>
                    </a:schemeClr>
                  </a:gs>
                  <a:gs pos="100000">
                    <a:schemeClr val="accent4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6000"/>
                      <a:lumMod val="104000"/>
                    </a:schemeClr>
                  </a:gs>
                  <a:gs pos="100000">
                    <a:schemeClr val="accent5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6000"/>
                      <a:lumMod val="104000"/>
                    </a:schemeClr>
                  </a:gs>
                  <a:gs pos="100000">
                    <a:schemeClr val="accent6">
                      <a:shade val="98000"/>
                      <a:lumMod val="9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60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'Pivot 3'!$A$5:$A$15</c:f>
              <c:multiLvlStrCache>
                <c:ptCount val="6"/>
                <c:lvl>
                  <c:pt idx="0">
                    <c:v>Sum of math score</c:v>
                  </c:pt>
                  <c:pt idx="1">
                    <c:v>Sum of reading score</c:v>
                  </c:pt>
                  <c:pt idx="2">
                    <c:v>Sum of writing score</c:v>
                  </c:pt>
                  <c:pt idx="3">
                    <c:v>Sum of math score</c:v>
                  </c:pt>
                  <c:pt idx="4">
                    <c:v>Sum of reading score</c:v>
                  </c:pt>
                  <c:pt idx="5">
                    <c:v>Sum of writing score</c:v>
                  </c:pt>
                </c:lvl>
                <c:lvl>
                  <c:pt idx="0">
                    <c:v>completed</c:v>
                  </c:pt>
                  <c:pt idx="3">
                    <c:v>none</c:v>
                  </c:pt>
                </c:lvl>
              </c:multiLvlStrCache>
            </c:multiLvlStrRef>
          </c:cat>
          <c:val>
            <c:numRef>
              <c:f>'Pivot 3'!$F$5:$F$15</c:f>
              <c:numCache>
                <c:formatCode>General</c:formatCode>
                <c:ptCount val="6"/>
                <c:pt idx="0">
                  <c:v>4646</c:v>
                </c:pt>
                <c:pt idx="1">
                  <c:v>4600</c:v>
                </c:pt>
                <c:pt idx="2">
                  <c:v>4559</c:v>
                </c:pt>
                <c:pt idx="3">
                  <c:v>5689</c:v>
                </c:pt>
                <c:pt idx="4">
                  <c:v>5624</c:v>
                </c:pt>
                <c:pt idx="5">
                  <c:v>5438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1197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1197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1197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185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691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542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42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6582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9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57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99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0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35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23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83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9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3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75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23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8431B-C081-4950-988D-11DA80E2A271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9656F9-25A3-4135-A847-F6CCA9F0C2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8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4756" y="2180641"/>
            <a:ext cx="8783153" cy="1646302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D1511"/>
                </a:solidFill>
              </a:rPr>
              <a:t>STUDENTS </a:t>
            </a:r>
            <a:r>
              <a:rPr lang="en-US" sz="6000" b="1" dirty="0" smtClean="0">
                <a:solidFill>
                  <a:srgbClr val="0D1511"/>
                </a:solidFill>
              </a:rPr>
              <a:t>PERFORMANCE</a:t>
            </a:r>
            <a:endParaRPr lang="en-IN" sz="6000" b="1" dirty="0">
              <a:solidFill>
                <a:srgbClr val="0D15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8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7472" y="1087750"/>
            <a:ext cx="8911687" cy="74105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CONTENT</a:t>
            </a:r>
            <a:endParaRPr lang="en-IN" sz="4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183" y="2249510"/>
            <a:ext cx="8915400" cy="37776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</a:t>
            </a: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INSIGHTS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ANALYSIS</a:t>
            </a:r>
          </a:p>
          <a:p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63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8834" y="8527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</a:t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Performance of the students in three subjects, mathematics, reading and writing with five groups A, B, C, D and 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Comparison with </a:t>
            </a:r>
            <a:r>
              <a:rPr lang="en-IN" b="1" dirty="0" smtClean="0"/>
              <a:t>Total </a:t>
            </a:r>
            <a:r>
              <a:rPr lang="en-IN" b="1" dirty="0"/>
              <a:t>scores </a:t>
            </a:r>
            <a:r>
              <a:rPr lang="en-IN" b="1" dirty="0" smtClean="0"/>
              <a:t>of </a:t>
            </a:r>
            <a:r>
              <a:rPr lang="en-IN" b="1" dirty="0"/>
              <a:t>all </a:t>
            </a:r>
            <a:r>
              <a:rPr lang="en-IN" b="1" dirty="0" smtClean="0"/>
              <a:t>the subjects in </a:t>
            </a:r>
            <a:r>
              <a:rPr lang="en-IN" b="1" dirty="0"/>
              <a:t>every </a:t>
            </a:r>
            <a:r>
              <a:rPr lang="en-IN" b="1" dirty="0" smtClean="0"/>
              <a:t>groups.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Comparison </a:t>
            </a:r>
            <a:r>
              <a:rPr lang="en-US" b="1" dirty="0" smtClean="0"/>
              <a:t>with </a:t>
            </a:r>
            <a:r>
              <a:rPr lang="en-IN" b="1" dirty="0"/>
              <a:t>Total </a:t>
            </a:r>
            <a:r>
              <a:rPr lang="en-IN" b="1" dirty="0" smtClean="0"/>
              <a:t>scores of all the students with their specific genders within the groups.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Groups with their educational level.</a:t>
            </a:r>
            <a:endParaRPr lang="en-IN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About test preparation course.</a:t>
            </a:r>
            <a:endParaRPr lang="en-IN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b="1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b="1" dirty="0"/>
          </a:p>
          <a:p>
            <a:pPr>
              <a:buFont typeface="Wingdings" panose="05000000000000000000" pitchFamily="2" charset="2"/>
              <a:buChar char="q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1814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035421" y="4723394"/>
            <a:ext cx="8915400" cy="2134606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+mj-lt"/>
              </a:rPr>
              <a:t> Mathematics </a:t>
            </a:r>
            <a:r>
              <a:rPr lang="en-US" sz="1600" b="1" dirty="0">
                <a:latin typeface="+mj-lt"/>
              </a:rPr>
              <a:t>score high in group C and less in group A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+mj-lt"/>
              </a:rPr>
              <a:t> Reading </a:t>
            </a:r>
            <a:r>
              <a:rPr lang="en-US" sz="1600" b="1" dirty="0">
                <a:latin typeface="+mj-lt"/>
              </a:rPr>
              <a:t>score is high in group C and less in group A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+mj-lt"/>
              </a:rPr>
              <a:t> Writing </a:t>
            </a:r>
            <a:r>
              <a:rPr lang="en-US" sz="1600" b="1" dirty="0">
                <a:latin typeface="+mj-lt"/>
              </a:rPr>
              <a:t>score is high in group C and less in group A </a:t>
            </a:r>
            <a:endParaRPr lang="en-US" sz="1600" b="1" dirty="0" smtClean="0">
              <a:latin typeface="+mj-lt"/>
            </a:endParaRPr>
          </a:p>
          <a:p>
            <a:endParaRPr lang="en-US" sz="1600" b="1" dirty="0" smtClean="0">
              <a:latin typeface="+mj-lt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 smtClean="0">
                <a:latin typeface="+mj-lt"/>
              </a:rPr>
              <a:t> </a:t>
            </a:r>
            <a:r>
              <a:rPr lang="en-US" sz="1800" b="1" dirty="0" smtClean="0">
                <a:latin typeface="+mj-lt"/>
              </a:rPr>
              <a:t>Overall comparatively </a:t>
            </a:r>
            <a:r>
              <a:rPr lang="en-US" sz="1800" b="1" dirty="0">
                <a:latin typeface="+mj-lt"/>
              </a:rPr>
              <a:t>all 3 </a:t>
            </a:r>
            <a:r>
              <a:rPr lang="en-US" sz="1800" b="1" dirty="0" smtClean="0">
                <a:latin typeface="+mj-lt"/>
              </a:rPr>
              <a:t>subjects scores </a:t>
            </a:r>
            <a:r>
              <a:rPr lang="en-US" sz="1800" b="1" dirty="0">
                <a:latin typeface="+mj-lt"/>
              </a:rPr>
              <a:t>are high in group C and less in group A </a:t>
            </a:r>
            <a:endParaRPr lang="en-IN" sz="1800" b="1" dirty="0">
              <a:latin typeface="+mj-lt"/>
            </a:endParaRPr>
          </a:p>
        </p:txBody>
      </p:sp>
      <p:graphicFrame>
        <p:nvGraphicFramePr>
          <p:cNvPr id="9" name="Picture Placeholder 8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915021523"/>
              </p:ext>
            </p:extLst>
          </p:nvPr>
        </p:nvGraphicFramePr>
        <p:xfrm>
          <a:off x="1816480" y="467574"/>
          <a:ext cx="8915400" cy="385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9828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6377" y="4945487"/>
            <a:ext cx="9173537" cy="2202288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In writing and reading test, males are scored high in group A and </a:t>
            </a:r>
            <a:r>
              <a:rPr lang="en-US" sz="1600" b="1" dirty="0" smtClean="0"/>
              <a:t>less </a:t>
            </a:r>
            <a:r>
              <a:rPr lang="en-US" sz="1600" b="1" dirty="0"/>
              <a:t>in group B,C,D and E and in females, they scored high in group B,C,D and E and less in </a:t>
            </a:r>
            <a:r>
              <a:rPr lang="en-US" sz="1600" b="1" dirty="0" smtClean="0"/>
              <a:t>group </a:t>
            </a:r>
            <a:r>
              <a:rPr lang="en-US" sz="1600" b="1" dirty="0"/>
              <a:t>A. </a:t>
            </a:r>
            <a:endParaRPr lang="en-US" sz="1600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In math test, males are scored high in group A,D and E and less in group B and C and in females, they scored high in group B and C and less in group A,D and </a:t>
            </a:r>
            <a:r>
              <a:rPr lang="en-US" sz="1600" b="1" dirty="0" smtClean="0"/>
              <a:t>E, (vaisa varsa).</a:t>
            </a:r>
            <a:endParaRPr lang="en-IN" sz="1600" b="1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024717628"/>
              </p:ext>
            </p:extLst>
          </p:nvPr>
        </p:nvGraphicFramePr>
        <p:xfrm>
          <a:off x="1494080" y="529711"/>
          <a:ext cx="9929477" cy="385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990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41483" y="4726546"/>
            <a:ext cx="8915400" cy="2009105"/>
          </a:xfrm>
        </p:spPr>
        <p:txBody>
          <a:bodyPr>
            <a:norm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 smtClean="0"/>
              <a:t> Total </a:t>
            </a:r>
            <a:r>
              <a:rPr lang="en-US" sz="1600" b="1" dirty="0"/>
              <a:t>students are more in C group(319) and less in A group(89</a:t>
            </a:r>
            <a:r>
              <a:rPr lang="en-US" sz="1600" b="1" dirty="0" smtClean="0"/>
              <a:t>).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 smtClean="0"/>
              <a:t> Some college </a:t>
            </a:r>
            <a:r>
              <a:rPr lang="en-US" sz="1600" b="1" dirty="0"/>
              <a:t>students are more(226) and master's degree students are less(59), compared in all groups</a:t>
            </a:r>
            <a:r>
              <a:rPr lang="en-US" sz="1600" b="1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 smtClean="0"/>
              <a:t> Compared </a:t>
            </a:r>
            <a:r>
              <a:rPr lang="en-US" sz="1600" b="1" dirty="0"/>
              <a:t>to all groups, associate's degree students more(78) in group C and master's degree students less(3) in group A.</a:t>
            </a:r>
            <a:endParaRPr lang="en-IN" sz="1600" b="1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4151441155"/>
              </p:ext>
            </p:extLst>
          </p:nvPr>
        </p:nvGraphicFramePr>
        <p:xfrm>
          <a:off x="2267241" y="557727"/>
          <a:ext cx="8915400" cy="385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152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44515" y="4697636"/>
            <a:ext cx="8915400" cy="2160364"/>
          </a:xfrm>
        </p:spPr>
        <p:txBody>
          <a:bodyPr>
            <a:no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 smtClean="0"/>
              <a:t> In grades </a:t>
            </a:r>
            <a:r>
              <a:rPr lang="en-US" sz="1600" b="1" dirty="0"/>
              <a:t>A,B,C,D and E every </a:t>
            </a:r>
            <a:r>
              <a:rPr lang="en-US" sz="1600" b="1" dirty="0" smtClean="0"/>
              <a:t>students scored 13% in all the subjects, who had completed test preparation course.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 smtClean="0"/>
              <a:t> </a:t>
            </a:r>
            <a:r>
              <a:rPr lang="en-US" sz="1600" b="1" dirty="0"/>
              <a:t>S</a:t>
            </a:r>
            <a:r>
              <a:rPr lang="en-US" sz="1600" b="1" dirty="0" smtClean="0"/>
              <a:t>tudents scored 20% in math, writing and 21% in reading compared to all grades, who had </a:t>
            </a:r>
            <a:r>
              <a:rPr lang="en-US" sz="1600" b="1" dirty="0"/>
              <a:t>not completed the test preparation </a:t>
            </a:r>
            <a:r>
              <a:rPr lang="en-US" sz="1600" b="1" dirty="0" smtClean="0"/>
              <a:t>course. 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b="1" dirty="0"/>
              <a:t> </a:t>
            </a:r>
            <a:r>
              <a:rPr lang="en-US" sz="1600" b="1" dirty="0" smtClean="0"/>
              <a:t>Finally Test preparation course is not that much effective to score good marks, because the score rate is more in normal students when compared to course completed students</a:t>
            </a:r>
            <a:endParaRPr lang="en-IN" sz="1600" b="1" dirty="0"/>
          </a:p>
        </p:txBody>
      </p:sp>
      <p:graphicFrame>
        <p:nvGraphicFramePr>
          <p:cNvPr id="5" name="Picture Placeholder 4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480670211"/>
              </p:ext>
            </p:extLst>
          </p:nvPr>
        </p:nvGraphicFramePr>
        <p:xfrm>
          <a:off x="2151331" y="544845"/>
          <a:ext cx="9014652" cy="3795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255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30793" y="289079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THANK YOU</a:t>
            </a:r>
            <a:endParaRPr lang="en-IN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3594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</TotalTime>
  <Words>372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STUDENTS PERFORMANCE</vt:lpstr>
      <vt:lpstr>CONTENT</vt:lpstr>
      <vt:lpstr>REFERENCE 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PERFORMENCE</dc:title>
  <dc:creator>Lenovo</dc:creator>
  <cp:lastModifiedBy>Lenovo</cp:lastModifiedBy>
  <cp:revision>24</cp:revision>
  <dcterms:created xsi:type="dcterms:W3CDTF">2022-02-25T10:11:52Z</dcterms:created>
  <dcterms:modified xsi:type="dcterms:W3CDTF">2022-02-28T09:17:55Z</dcterms:modified>
</cp:coreProperties>
</file>