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62" r:id="rId4"/>
    <p:sldId id="259" r:id="rId5"/>
    <p:sldId id="258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roject=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[Project=1.xlsx]pivot 3!PivotTable1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 Total sales in all products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3'!$A$4:$A$10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'pivot 3'!$B$4:$B$10</c:f>
              <c:numCache>
                <c:formatCode>General</c:formatCode>
                <c:ptCount val="6"/>
                <c:pt idx="0">
                  <c:v>54337.531500000005</c:v>
                </c:pt>
                <c:pt idx="1">
                  <c:v>54305.894999999997</c:v>
                </c:pt>
                <c:pt idx="2">
                  <c:v>56144.844000000005</c:v>
                </c:pt>
                <c:pt idx="3">
                  <c:v>49193.739000000016</c:v>
                </c:pt>
                <c:pt idx="4">
                  <c:v>53861.913000000008</c:v>
                </c:pt>
                <c:pt idx="5">
                  <c:v>55122.826499999996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5297024"/>
        <c:axId val="2025308448"/>
      </c:barChart>
      <c:catAx>
        <c:axId val="202529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308448"/>
        <c:crosses val="autoZero"/>
        <c:auto val="1"/>
        <c:lblAlgn val="ctr"/>
        <c:lblOffset val="100"/>
        <c:noMultiLvlLbl val="0"/>
      </c:catAx>
      <c:valAx>
        <c:axId val="2025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29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[Project=1.xlsx]Pivot!PivotTable1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Sales</a:t>
            </a:r>
            <a:r>
              <a:rPr lang="en-US" b="1" baseline="0" dirty="0" smtClean="0"/>
              <a:t> rate in all branches with their genders</a:t>
            </a:r>
            <a:endParaRPr lang="en-IN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5104426049307935E-2"/>
          <c:y val="5.2718286655683691E-2"/>
          <c:w val="0.70265417143369902"/>
          <c:h val="0.833300730324689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Pivot!$B$3:$B$5</c:f>
              <c:strCache>
                <c:ptCount val="1"/>
                <c:pt idx="0">
                  <c:v>Female - Electronic accessories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Pivot!$A$6:$A$15</c:f>
              <c:multiLvlStrCache>
                <c:ptCount val="6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Member</c:v>
                  </c:pt>
                  <c:pt idx="3">
                    <c:v>Normal</c:v>
                  </c:pt>
                  <c:pt idx="4">
                    <c:v>Member</c:v>
                  </c:pt>
                  <c:pt idx="5">
                    <c:v>Normal</c:v>
                  </c:pt>
                </c:lvl>
                <c:lvl>
                  <c:pt idx="0">
                    <c:v>A</c:v>
                  </c:pt>
                  <c:pt idx="2">
                    <c:v>B</c:v>
                  </c:pt>
                  <c:pt idx="4">
                    <c:v>C</c:v>
                  </c:pt>
                </c:lvl>
              </c:multiLvlStrCache>
            </c:multiLvlStrRef>
          </c:cat>
          <c:val>
            <c:numRef>
              <c:f>Pivot!$B$6:$B$15</c:f>
              <c:numCache>
                <c:formatCode>General</c:formatCode>
                <c:ptCount val="6"/>
                <c:pt idx="0">
                  <c:v>3946.6350000000002</c:v>
                </c:pt>
                <c:pt idx="1">
                  <c:v>6019.6605</c:v>
                </c:pt>
                <c:pt idx="2">
                  <c:v>3406.1264999999994</c:v>
                </c:pt>
                <c:pt idx="3">
                  <c:v>4760.3850000000002</c:v>
                </c:pt>
                <c:pt idx="4">
                  <c:v>3800.79</c:v>
                </c:pt>
                <c:pt idx="5">
                  <c:v>5168.4255000000012</c:v>
                </c:pt>
              </c:numCache>
            </c:numRef>
          </c:val>
        </c:ser>
        <c:ser>
          <c:idx val="1"/>
          <c:order val="1"/>
          <c:tx>
            <c:strRef>
              <c:f>Pivot!$C$3:$C$5</c:f>
              <c:strCache>
                <c:ptCount val="1"/>
                <c:pt idx="0">
                  <c:v>Female - Fashion accessories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Pivot!$A$6:$A$15</c:f>
              <c:multiLvlStrCache>
                <c:ptCount val="6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Member</c:v>
                  </c:pt>
                  <c:pt idx="3">
                    <c:v>Normal</c:v>
                  </c:pt>
                  <c:pt idx="4">
                    <c:v>Member</c:v>
                  </c:pt>
                  <c:pt idx="5">
                    <c:v>Normal</c:v>
                  </c:pt>
                </c:lvl>
                <c:lvl>
                  <c:pt idx="0">
                    <c:v>A</c:v>
                  </c:pt>
                  <c:pt idx="2">
                    <c:v>B</c:v>
                  </c:pt>
                  <c:pt idx="4">
                    <c:v>C</c:v>
                  </c:pt>
                </c:lvl>
              </c:multiLvlStrCache>
            </c:multiLvlStrRef>
          </c:cat>
          <c:val>
            <c:numRef>
              <c:f>Pivot!$C$6:$C$15</c:f>
              <c:numCache>
                <c:formatCode>General</c:formatCode>
                <c:ptCount val="6"/>
                <c:pt idx="0">
                  <c:v>4191.3585000000003</c:v>
                </c:pt>
                <c:pt idx="1">
                  <c:v>5644.8629999999994</c:v>
                </c:pt>
                <c:pt idx="2">
                  <c:v>3702.9825000000001</c:v>
                </c:pt>
                <c:pt idx="3">
                  <c:v>5378.5095000000001</c:v>
                </c:pt>
                <c:pt idx="4">
                  <c:v>7228.3154999999997</c:v>
                </c:pt>
                <c:pt idx="5">
                  <c:v>4291.3710000000001</c:v>
                </c:pt>
              </c:numCache>
            </c:numRef>
          </c:val>
        </c:ser>
        <c:ser>
          <c:idx val="2"/>
          <c:order val="2"/>
          <c:tx>
            <c:strRef>
              <c:f>Pivot!$D$3:$D$5</c:f>
              <c:strCache>
                <c:ptCount val="1"/>
                <c:pt idx="0">
                  <c:v>Female - Food and beverages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Pivot!$A$6:$A$15</c:f>
              <c:multiLvlStrCache>
                <c:ptCount val="6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Member</c:v>
                  </c:pt>
                  <c:pt idx="3">
                    <c:v>Normal</c:v>
                  </c:pt>
                  <c:pt idx="4">
                    <c:v>Member</c:v>
                  </c:pt>
                  <c:pt idx="5">
                    <c:v>Normal</c:v>
                  </c:pt>
                </c:lvl>
                <c:lvl>
                  <c:pt idx="0">
                    <c:v>A</c:v>
                  </c:pt>
                  <c:pt idx="2">
                    <c:v>B</c:v>
                  </c:pt>
                  <c:pt idx="4">
                    <c:v>C</c:v>
                  </c:pt>
                </c:lvl>
              </c:multiLvlStrCache>
            </c:multiLvlStrRef>
          </c:cat>
          <c:val>
            <c:numRef>
              <c:f>Pivot!$D$6:$D$15</c:f>
              <c:numCache>
                <c:formatCode>General</c:formatCode>
                <c:ptCount val="6"/>
                <c:pt idx="0">
                  <c:v>2828.1540000000005</c:v>
                </c:pt>
                <c:pt idx="1">
                  <c:v>4171.6080000000002</c:v>
                </c:pt>
                <c:pt idx="2">
                  <c:v>7185.0975000000008</c:v>
                </c:pt>
                <c:pt idx="3">
                  <c:v>3324.8985000000002</c:v>
                </c:pt>
                <c:pt idx="4">
                  <c:v>9585.5550000000021</c:v>
                </c:pt>
                <c:pt idx="5">
                  <c:v>6075.6044999999986</c:v>
                </c:pt>
              </c:numCache>
            </c:numRef>
          </c:val>
        </c:ser>
        <c:ser>
          <c:idx val="3"/>
          <c:order val="3"/>
          <c:tx>
            <c:strRef>
              <c:f>Pivot!$E$3:$E$5</c:f>
              <c:strCache>
                <c:ptCount val="1"/>
                <c:pt idx="0">
                  <c:v>Female - Health and beauty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Pivot!$A$6:$A$15</c:f>
              <c:multiLvlStrCache>
                <c:ptCount val="6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Member</c:v>
                  </c:pt>
                  <c:pt idx="3">
                    <c:v>Normal</c:v>
                  </c:pt>
                  <c:pt idx="4">
                    <c:v>Member</c:v>
                  </c:pt>
                  <c:pt idx="5">
                    <c:v>Normal</c:v>
                  </c:pt>
                </c:lvl>
                <c:lvl>
                  <c:pt idx="0">
                    <c:v>A</c:v>
                  </c:pt>
                  <c:pt idx="2">
                    <c:v>B</c:v>
                  </c:pt>
                  <c:pt idx="4">
                    <c:v>C</c:v>
                  </c:pt>
                </c:lvl>
              </c:multiLvlStrCache>
            </c:multiLvlStrRef>
          </c:cat>
          <c:val>
            <c:numRef>
              <c:f>Pivot!$E$6:$E$15</c:f>
              <c:numCache>
                <c:formatCode>General</c:formatCode>
                <c:ptCount val="6"/>
                <c:pt idx="0">
                  <c:v>3194.3520000000003</c:v>
                </c:pt>
                <c:pt idx="1">
                  <c:v>2520.5460000000003</c:v>
                </c:pt>
                <c:pt idx="2">
                  <c:v>2177.931</c:v>
                </c:pt>
                <c:pt idx="3">
                  <c:v>4222.4174999999996</c:v>
                </c:pt>
                <c:pt idx="4">
                  <c:v>3007.1055000000001</c:v>
                </c:pt>
                <c:pt idx="5">
                  <c:v>3438.634500000001</c:v>
                </c:pt>
              </c:numCache>
            </c:numRef>
          </c:val>
        </c:ser>
        <c:ser>
          <c:idx val="4"/>
          <c:order val="4"/>
          <c:tx>
            <c:strRef>
              <c:f>Pivot!$F$3:$F$5</c:f>
              <c:strCache>
                <c:ptCount val="1"/>
                <c:pt idx="0">
                  <c:v>Female - Home and lifestyle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Pivot!$A$6:$A$15</c:f>
              <c:multiLvlStrCache>
                <c:ptCount val="6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Member</c:v>
                  </c:pt>
                  <c:pt idx="3">
                    <c:v>Normal</c:v>
                  </c:pt>
                  <c:pt idx="4">
                    <c:v>Member</c:v>
                  </c:pt>
                  <c:pt idx="5">
                    <c:v>Normal</c:v>
                  </c:pt>
                </c:lvl>
                <c:lvl>
                  <c:pt idx="0">
                    <c:v>A</c:v>
                  </c:pt>
                  <c:pt idx="2">
                    <c:v>B</c:v>
                  </c:pt>
                  <c:pt idx="4">
                    <c:v>C</c:v>
                  </c:pt>
                </c:lvl>
              </c:multiLvlStrCache>
            </c:multiLvlStrRef>
          </c:cat>
          <c:val>
            <c:numRef>
              <c:f>Pivot!$F$6:$F$15</c:f>
              <c:numCache>
                <c:formatCode>General</c:formatCode>
                <c:ptCount val="6"/>
                <c:pt idx="0">
                  <c:v>6739.2989999999991</c:v>
                </c:pt>
                <c:pt idx="1">
                  <c:v>5897.5140000000001</c:v>
                </c:pt>
                <c:pt idx="2">
                  <c:v>4885.5450000000001</c:v>
                </c:pt>
                <c:pt idx="3">
                  <c:v>4671.5865000000003</c:v>
                </c:pt>
                <c:pt idx="4">
                  <c:v>5609.4780000000001</c:v>
                </c:pt>
                <c:pt idx="5">
                  <c:v>2233.4549999999999</c:v>
                </c:pt>
              </c:numCache>
            </c:numRef>
          </c:val>
        </c:ser>
        <c:ser>
          <c:idx val="5"/>
          <c:order val="5"/>
          <c:tx>
            <c:strRef>
              <c:f>Pivot!$G$3:$G$5</c:f>
              <c:strCache>
                <c:ptCount val="1"/>
                <c:pt idx="0">
                  <c:v>Female - Sports and travel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Pivot!$A$6:$A$15</c:f>
              <c:multiLvlStrCache>
                <c:ptCount val="6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Member</c:v>
                  </c:pt>
                  <c:pt idx="3">
                    <c:v>Normal</c:v>
                  </c:pt>
                  <c:pt idx="4">
                    <c:v>Member</c:v>
                  </c:pt>
                  <c:pt idx="5">
                    <c:v>Normal</c:v>
                  </c:pt>
                </c:lvl>
                <c:lvl>
                  <c:pt idx="0">
                    <c:v>A</c:v>
                  </c:pt>
                  <c:pt idx="2">
                    <c:v>B</c:v>
                  </c:pt>
                  <c:pt idx="4">
                    <c:v>C</c:v>
                  </c:pt>
                </c:lvl>
              </c:multiLvlStrCache>
            </c:multiLvlStrRef>
          </c:cat>
          <c:val>
            <c:numRef>
              <c:f>Pivot!$G$6:$G$15</c:f>
              <c:numCache>
                <c:formatCode>General</c:formatCode>
                <c:ptCount val="6"/>
                <c:pt idx="0">
                  <c:v>5743.2690000000002</c:v>
                </c:pt>
                <c:pt idx="1">
                  <c:v>2371.9079999999999</c:v>
                </c:pt>
                <c:pt idx="2">
                  <c:v>5492.749499999999</c:v>
                </c:pt>
                <c:pt idx="3">
                  <c:v>3720.0659999999998</c:v>
                </c:pt>
                <c:pt idx="4">
                  <c:v>5422.2</c:v>
                </c:pt>
                <c:pt idx="5">
                  <c:v>5824.5284999999994</c:v>
                </c:pt>
              </c:numCache>
            </c:numRef>
          </c:val>
        </c:ser>
        <c:ser>
          <c:idx val="6"/>
          <c:order val="6"/>
          <c:tx>
            <c:strRef>
              <c:f>Pivot!$I$3:$I$5</c:f>
              <c:strCache>
                <c:ptCount val="1"/>
                <c:pt idx="0">
                  <c:v>Male - Electronic accessories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Pivot!$A$6:$A$15</c:f>
              <c:multiLvlStrCache>
                <c:ptCount val="6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Member</c:v>
                  </c:pt>
                  <c:pt idx="3">
                    <c:v>Normal</c:v>
                  </c:pt>
                  <c:pt idx="4">
                    <c:v>Member</c:v>
                  </c:pt>
                  <c:pt idx="5">
                    <c:v>Normal</c:v>
                  </c:pt>
                </c:lvl>
                <c:lvl>
                  <c:pt idx="0">
                    <c:v>A</c:v>
                  </c:pt>
                  <c:pt idx="2">
                    <c:v>B</c:v>
                  </c:pt>
                  <c:pt idx="4">
                    <c:v>C</c:v>
                  </c:pt>
                </c:lvl>
              </c:multiLvlStrCache>
            </c:multiLvlStrRef>
          </c:cat>
          <c:val>
            <c:numRef>
              <c:f>Pivot!$I$6:$I$15</c:f>
              <c:numCache>
                <c:formatCode>General</c:formatCode>
                <c:ptCount val="6"/>
                <c:pt idx="0">
                  <c:v>5199.0539999999992</c:v>
                </c:pt>
                <c:pt idx="1">
                  <c:v>3151.7639999999997</c:v>
                </c:pt>
                <c:pt idx="2">
                  <c:v>4018.728000000001</c:v>
                </c:pt>
                <c:pt idx="3">
                  <c:v>4866.2039999999997</c:v>
                </c:pt>
                <c:pt idx="4">
                  <c:v>4127.1615000000002</c:v>
                </c:pt>
                <c:pt idx="5">
                  <c:v>5872.5974999999999</c:v>
                </c:pt>
              </c:numCache>
            </c:numRef>
          </c:val>
        </c:ser>
        <c:ser>
          <c:idx val="7"/>
          <c:order val="7"/>
          <c:tx>
            <c:strRef>
              <c:f>Pivot!$J$3:$J$5</c:f>
              <c:strCache>
                <c:ptCount val="1"/>
                <c:pt idx="0">
                  <c:v>Male - Fashion accessories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Pivot!$A$6:$A$15</c:f>
              <c:multiLvlStrCache>
                <c:ptCount val="6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Member</c:v>
                  </c:pt>
                  <c:pt idx="3">
                    <c:v>Normal</c:v>
                  </c:pt>
                  <c:pt idx="4">
                    <c:v>Member</c:v>
                  </c:pt>
                  <c:pt idx="5">
                    <c:v>Normal</c:v>
                  </c:pt>
                </c:lvl>
                <c:lvl>
                  <c:pt idx="0">
                    <c:v>A</c:v>
                  </c:pt>
                  <c:pt idx="2">
                    <c:v>B</c:v>
                  </c:pt>
                  <c:pt idx="4">
                    <c:v>C</c:v>
                  </c:pt>
                </c:lvl>
              </c:multiLvlStrCache>
            </c:multiLvlStrRef>
          </c:cat>
          <c:val>
            <c:numRef>
              <c:f>Pivot!$J$6:$J$15</c:f>
              <c:numCache>
                <c:formatCode>General</c:formatCode>
                <c:ptCount val="6"/>
                <c:pt idx="0">
                  <c:v>2751.2204999999994</c:v>
                </c:pt>
                <c:pt idx="1">
                  <c:v>3745.0664999999999</c:v>
                </c:pt>
                <c:pt idx="2">
                  <c:v>3636.5489999999995</c:v>
                </c:pt>
                <c:pt idx="3">
                  <c:v>3695.2755000000006</c:v>
                </c:pt>
                <c:pt idx="4">
                  <c:v>4813.5360000000001</c:v>
                </c:pt>
                <c:pt idx="5">
                  <c:v>5226.8474999999989</c:v>
                </c:pt>
              </c:numCache>
            </c:numRef>
          </c:val>
        </c:ser>
        <c:ser>
          <c:idx val="8"/>
          <c:order val="8"/>
          <c:tx>
            <c:strRef>
              <c:f>Pivot!$K$3:$K$5</c:f>
              <c:strCache>
                <c:ptCount val="1"/>
                <c:pt idx="0">
                  <c:v>Male - Food and beverages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Pivot!$A$6:$A$15</c:f>
              <c:multiLvlStrCache>
                <c:ptCount val="6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Member</c:v>
                  </c:pt>
                  <c:pt idx="3">
                    <c:v>Normal</c:v>
                  </c:pt>
                  <c:pt idx="4">
                    <c:v>Member</c:v>
                  </c:pt>
                  <c:pt idx="5">
                    <c:v>Normal</c:v>
                  </c:pt>
                </c:lvl>
                <c:lvl>
                  <c:pt idx="0">
                    <c:v>A</c:v>
                  </c:pt>
                  <c:pt idx="2">
                    <c:v>B</c:v>
                  </c:pt>
                  <c:pt idx="4">
                    <c:v>C</c:v>
                  </c:pt>
                </c:lvl>
              </c:multiLvlStrCache>
            </c:multiLvlStrRef>
          </c:cat>
          <c:val>
            <c:numRef>
              <c:f>Pivot!$K$6:$K$15</c:f>
              <c:numCache>
                <c:formatCode>General</c:formatCode>
                <c:ptCount val="6"/>
                <c:pt idx="0">
                  <c:v>6048.9030000000002</c:v>
                </c:pt>
                <c:pt idx="1">
                  <c:v>4114.4355000000005</c:v>
                </c:pt>
                <c:pt idx="2">
                  <c:v>2238.0225</c:v>
                </c:pt>
                <c:pt idx="3">
                  <c:v>2466.87</c:v>
                </c:pt>
                <c:pt idx="4">
                  <c:v>3471.8880000000004</c:v>
                </c:pt>
                <c:pt idx="5">
                  <c:v>4633.8074999999999</c:v>
                </c:pt>
              </c:numCache>
            </c:numRef>
          </c:val>
        </c:ser>
        <c:ser>
          <c:idx val="9"/>
          <c:order val="9"/>
          <c:tx>
            <c:strRef>
              <c:f>Pivot!$L$3:$L$5</c:f>
              <c:strCache>
                <c:ptCount val="1"/>
                <c:pt idx="0">
                  <c:v>Male - Health and beauty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Pivot!$A$6:$A$15</c:f>
              <c:multiLvlStrCache>
                <c:ptCount val="6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Member</c:v>
                  </c:pt>
                  <c:pt idx="3">
                    <c:v>Normal</c:v>
                  </c:pt>
                  <c:pt idx="4">
                    <c:v>Member</c:v>
                  </c:pt>
                  <c:pt idx="5">
                    <c:v>Normal</c:v>
                  </c:pt>
                </c:lvl>
                <c:lvl>
                  <c:pt idx="0">
                    <c:v>A</c:v>
                  </c:pt>
                  <c:pt idx="2">
                    <c:v>B</c:v>
                  </c:pt>
                  <c:pt idx="4">
                    <c:v>C</c:v>
                  </c:pt>
                </c:lvl>
              </c:multiLvlStrCache>
            </c:multiLvlStrRef>
          </c:cat>
          <c:val>
            <c:numRef>
              <c:f>Pivot!$L$6:$L$15</c:f>
              <c:numCache>
                <c:formatCode>General</c:formatCode>
                <c:ptCount val="6"/>
                <c:pt idx="0">
                  <c:v>3244.5419999999995</c:v>
                </c:pt>
                <c:pt idx="1">
                  <c:v>3638.3129999999996</c:v>
                </c:pt>
                <c:pt idx="2">
                  <c:v>9149.889000000001</c:v>
                </c:pt>
                <c:pt idx="3">
                  <c:v>4430.4224999999997</c:v>
                </c:pt>
                <c:pt idx="4">
                  <c:v>5057.22</c:v>
                </c:pt>
                <c:pt idx="5">
                  <c:v>5112.3660000000009</c:v>
                </c:pt>
              </c:numCache>
            </c:numRef>
          </c:val>
        </c:ser>
        <c:ser>
          <c:idx val="10"/>
          <c:order val="10"/>
          <c:tx>
            <c:strRef>
              <c:f>Pivot!$M$3:$M$5</c:f>
              <c:strCache>
                <c:ptCount val="1"/>
                <c:pt idx="0">
                  <c:v>Male - Home and lifestyle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Pivot!$A$6:$A$15</c:f>
              <c:multiLvlStrCache>
                <c:ptCount val="6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Member</c:v>
                  </c:pt>
                  <c:pt idx="3">
                    <c:v>Normal</c:v>
                  </c:pt>
                  <c:pt idx="4">
                    <c:v>Member</c:v>
                  </c:pt>
                  <c:pt idx="5">
                    <c:v>Normal</c:v>
                  </c:pt>
                </c:lvl>
                <c:lvl>
                  <c:pt idx="0">
                    <c:v>A</c:v>
                  </c:pt>
                  <c:pt idx="2">
                    <c:v>B</c:v>
                  </c:pt>
                  <c:pt idx="4">
                    <c:v>C</c:v>
                  </c:pt>
                </c:lvl>
              </c:multiLvlStrCache>
            </c:multiLvlStrRef>
          </c:cat>
          <c:val>
            <c:numRef>
              <c:f>Pivot!$M$6:$M$15</c:f>
              <c:numCache>
                <c:formatCode>General</c:formatCode>
                <c:ptCount val="6"/>
                <c:pt idx="0">
                  <c:v>5817</c:v>
                </c:pt>
                <c:pt idx="1">
                  <c:v>3963.3824999999997</c:v>
                </c:pt>
                <c:pt idx="2">
                  <c:v>2883.7620000000006</c:v>
                </c:pt>
                <c:pt idx="3">
                  <c:v>5108.2709999999997</c:v>
                </c:pt>
                <c:pt idx="4">
                  <c:v>2042.943</c:v>
                </c:pt>
                <c:pt idx="5">
                  <c:v>4009.6769999999997</c:v>
                </c:pt>
              </c:numCache>
            </c:numRef>
          </c:val>
        </c:ser>
        <c:ser>
          <c:idx val="11"/>
          <c:order val="11"/>
          <c:tx>
            <c:strRef>
              <c:f>Pivot!$N$3:$N$5</c:f>
              <c:strCache>
                <c:ptCount val="1"/>
                <c:pt idx="0">
                  <c:v>Male - Sports and travel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Pivot!$A$6:$A$15</c:f>
              <c:multiLvlStrCache>
                <c:ptCount val="6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Member</c:v>
                  </c:pt>
                  <c:pt idx="3">
                    <c:v>Normal</c:v>
                  </c:pt>
                  <c:pt idx="4">
                    <c:v>Member</c:v>
                  </c:pt>
                  <c:pt idx="5">
                    <c:v>Normal</c:v>
                  </c:pt>
                </c:lvl>
                <c:lvl>
                  <c:pt idx="0">
                    <c:v>A</c:v>
                  </c:pt>
                  <c:pt idx="2">
                    <c:v>B</c:v>
                  </c:pt>
                  <c:pt idx="4">
                    <c:v>C</c:v>
                  </c:pt>
                </c:lvl>
              </c:multiLvlStrCache>
            </c:multiLvlStrRef>
          </c:cat>
          <c:val>
            <c:numRef>
              <c:f>Pivot!$N$6:$N$15</c:f>
              <c:numCache>
                <c:formatCode>General</c:formatCode>
                <c:ptCount val="6"/>
                <c:pt idx="0">
                  <c:v>3933.6884999999997</c:v>
                </c:pt>
                <c:pt idx="1">
                  <c:v>7323.8340000000007</c:v>
                </c:pt>
                <c:pt idx="2">
                  <c:v>4927.3034999999991</c:v>
                </c:pt>
                <c:pt idx="3">
                  <c:v>5848.08</c:v>
                </c:pt>
                <c:pt idx="4">
                  <c:v>2715.0899999999997</c:v>
                </c:pt>
                <c:pt idx="5">
                  <c:v>1800.1095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5305184"/>
        <c:axId val="2025296480"/>
      </c:barChart>
      <c:catAx>
        <c:axId val="202530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296480"/>
        <c:crosses val="autoZero"/>
        <c:auto val="1"/>
        <c:lblAlgn val="ctr"/>
        <c:lblOffset val="100"/>
        <c:noMultiLvlLbl val="0"/>
      </c:catAx>
      <c:valAx>
        <c:axId val="202529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30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357798165137616"/>
          <c:y val="0.2194683948026879"/>
          <c:w val="0.19960581762142116"/>
          <c:h val="0.553004973151471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[Project=1.xlsx]pivot 2!PivotTable1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Gross</a:t>
            </a:r>
            <a:r>
              <a:rPr lang="en-US" b="1" baseline="0" dirty="0" smtClean="0"/>
              <a:t> income rate </a:t>
            </a:r>
            <a:endParaRPr lang="en-IN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'pivot 2'!$B$3:$B$4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2'!$A$5:$A$8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'pivot 2'!$B$5:$B$8</c:f>
              <c:numCache>
                <c:formatCode>General</c:formatCode>
                <c:ptCount val="3"/>
                <c:pt idx="0">
                  <c:v>2536.6269999999995</c:v>
                </c:pt>
                <c:pt idx="1">
                  <c:v>2520.3950000000009</c:v>
                </c:pt>
                <c:pt idx="2">
                  <c:v>2937.4030000000021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'pivot 2'!$C$3:$C$4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2'!$A$5:$A$8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'pivot 2'!$C$5:$C$8</c:f>
              <c:numCache>
                <c:formatCode>General</c:formatCode>
                <c:ptCount val="3"/>
                <c:pt idx="0">
                  <c:v>2520.5335</c:v>
                </c:pt>
                <c:pt idx="1">
                  <c:v>2536.6370000000002</c:v>
                </c:pt>
                <c:pt idx="2">
                  <c:v>2327.7735000000007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25301376"/>
        <c:axId val="2025306816"/>
      </c:lineChart>
      <c:catAx>
        <c:axId val="202530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306816"/>
        <c:crosses val="autoZero"/>
        <c:auto val="1"/>
        <c:lblAlgn val="ctr"/>
        <c:lblOffset val="100"/>
        <c:noMultiLvlLbl val="0"/>
      </c:catAx>
      <c:valAx>
        <c:axId val="202530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30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0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7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56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0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38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6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793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5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1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29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5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54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9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1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C1B0-1E63-4B91-B212-5243061B4C9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1542C7-8ED6-46D6-9D51-FCE5709BB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0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0424" y="2179749"/>
            <a:ext cx="8915399" cy="2262781"/>
          </a:xfrm>
        </p:spPr>
        <p:txBody>
          <a:bodyPr/>
          <a:lstStyle/>
          <a:p>
            <a:pPr algn="ctr"/>
            <a:r>
              <a:rPr lang="en-US" b="1" i="1" dirty="0" smtClean="0"/>
              <a:t>SUPER MARKET SALES ANALYSIS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7190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CONTENT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REFERENCE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INSIGHTS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STEPS TAKEN TO IMPROVE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208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655" y="8527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REFERENCE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Analysis of Super market sales was conducted, there are three branches and six products 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Maximum sales in all the products 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Sales rate of every products in all branches by specific gender.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Two types of customers, member and normal.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Highest gross income rate compared in all branches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804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061179" y="4942334"/>
            <a:ext cx="8915400" cy="84027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smtClean="0"/>
              <a:t>Sales are more in Food and beverages </a:t>
            </a:r>
            <a:r>
              <a:rPr lang="en-US" sz="1800" b="1" dirty="0" smtClean="0"/>
              <a:t>products. </a:t>
            </a:r>
            <a:endParaRPr lang="en-US" sz="1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smtClean="0"/>
              <a:t>Sales are less in Health and beauty products.</a:t>
            </a:r>
            <a:endParaRPr lang="en-IN" sz="1800" b="1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968104"/>
              </p:ext>
            </p:extLst>
          </p:nvPr>
        </p:nvGraphicFramePr>
        <p:xfrm>
          <a:off x="2419081" y="396024"/>
          <a:ext cx="9004479" cy="4085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81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half" idx="2"/>
          </p:nvPr>
        </p:nvSpPr>
        <p:spPr>
          <a:xfrm>
            <a:off x="1824508" y="3825024"/>
            <a:ext cx="10114207" cy="30329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/>
              <a:t>A-Branch</a:t>
            </a:r>
          </a:p>
          <a:p>
            <a:r>
              <a:rPr lang="en-US" sz="1400" b="1" dirty="0" smtClean="0"/>
              <a:t>           Males </a:t>
            </a:r>
            <a:r>
              <a:rPr lang="en-US" sz="1400" b="1" dirty="0"/>
              <a:t>are purchasing sports and travel items more (normals are more compare to member customers</a:t>
            </a:r>
            <a:r>
              <a:rPr lang="en-US" sz="1400" b="1" dirty="0" smtClean="0"/>
              <a:t>)</a:t>
            </a:r>
            <a:endParaRPr lang="en-US" sz="1400" dirty="0" smtClean="0"/>
          </a:p>
          <a:p>
            <a:r>
              <a:rPr lang="en-US" sz="1400" b="1" dirty="0" smtClean="0"/>
              <a:t>           Females </a:t>
            </a:r>
            <a:r>
              <a:rPr lang="en-US" sz="1400" b="1" dirty="0"/>
              <a:t>are purchasing sports and travel items less (normals are more compare to member customers)</a:t>
            </a:r>
            <a:r>
              <a:rPr lang="en-US" sz="1400" dirty="0"/>
              <a:t> 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/>
              <a:t>B-Branch</a:t>
            </a:r>
          </a:p>
          <a:p>
            <a:r>
              <a:rPr lang="en-US" sz="1400" b="1" dirty="0" smtClean="0"/>
              <a:t>           Males </a:t>
            </a:r>
            <a:r>
              <a:rPr lang="en-US" sz="1400" b="1" dirty="0"/>
              <a:t>are purchasing health and beauty products more (members are more compare to normal customers)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b="1" dirty="0" smtClean="0"/>
              <a:t>           Females </a:t>
            </a:r>
            <a:r>
              <a:rPr lang="en-US" sz="1400" b="1" dirty="0"/>
              <a:t>are purchasing health and beauty products less (members are more compare to normal customers</a:t>
            </a:r>
            <a:r>
              <a:rPr lang="en-US" sz="1400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/>
              <a:t>C-Branch</a:t>
            </a:r>
            <a:r>
              <a:rPr lang="en-US" sz="1400" dirty="0" smtClean="0"/>
              <a:t> </a:t>
            </a:r>
          </a:p>
          <a:p>
            <a:r>
              <a:rPr lang="en-US" sz="1400" b="1" dirty="0" smtClean="0"/>
              <a:t>           Females </a:t>
            </a:r>
            <a:r>
              <a:rPr lang="en-US" sz="1400" b="1" dirty="0"/>
              <a:t>are purchasing food and beverages more (members are more compare to normal customers)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b="1" dirty="0" smtClean="0"/>
              <a:t>           Males </a:t>
            </a:r>
            <a:r>
              <a:rPr lang="en-US" sz="1400" b="1" dirty="0"/>
              <a:t>are purchasing sports and travel items less (normals are more compare to member customers)</a:t>
            </a:r>
            <a:r>
              <a:rPr lang="en-US" sz="1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/>
          </a:p>
        </p:txBody>
      </p:sp>
      <p:graphicFrame>
        <p:nvGraphicFramePr>
          <p:cNvPr id="21" name="Picture Placeholder 20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983548878"/>
              </p:ext>
            </p:extLst>
          </p:nvPr>
        </p:nvGraphicFramePr>
        <p:xfrm>
          <a:off x="1224119" y="0"/>
          <a:ext cx="9413830" cy="385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45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2009664" y="4993851"/>
            <a:ext cx="8915400" cy="112361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Gross income is more in C-Branch by </a:t>
            </a:r>
            <a:r>
              <a:rPr lang="en-US" sz="1800" b="1" dirty="0" smtClean="0"/>
              <a:t>males(2327) </a:t>
            </a:r>
            <a:r>
              <a:rPr lang="en-US" sz="1800" b="1" dirty="0"/>
              <a:t>and as well </a:t>
            </a:r>
            <a:r>
              <a:rPr lang="en-US" sz="1800" b="1" dirty="0" smtClean="0"/>
              <a:t>females(2937) </a:t>
            </a:r>
            <a:r>
              <a:rPr lang="en-US" sz="1800" b="1" dirty="0"/>
              <a:t>when compare to other two branches.</a:t>
            </a:r>
            <a:r>
              <a:rPr lang="en-US" sz="1800" dirty="0"/>
              <a:t>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Gross income is </a:t>
            </a:r>
            <a:r>
              <a:rPr lang="en-US" sz="1800" b="1" dirty="0" smtClean="0"/>
              <a:t>similar </a:t>
            </a:r>
            <a:r>
              <a:rPr lang="en-US" sz="1800" b="1" dirty="0"/>
              <a:t>in </a:t>
            </a:r>
            <a:r>
              <a:rPr lang="en-US" sz="1800" b="1" dirty="0" smtClean="0"/>
              <a:t>A &amp; B Branch(around 2500).</a:t>
            </a:r>
            <a:endParaRPr lang="en-IN" sz="1800" dirty="0"/>
          </a:p>
        </p:txBody>
      </p:sp>
      <p:graphicFrame>
        <p:nvGraphicFramePr>
          <p:cNvPr id="11" name="Picture Placeholder 10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721255155"/>
              </p:ext>
            </p:extLst>
          </p:nvPr>
        </p:nvGraphicFramePr>
        <p:xfrm>
          <a:off x="1739207" y="441817"/>
          <a:ext cx="8915400" cy="385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579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STEPS TAKEN TO IMPROVE</a:t>
            </a:r>
            <a:br>
              <a:rPr lang="en-US" sz="3200" b="1" dirty="0"/>
            </a:b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77088" y="190500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/>
              <a:t>Have to </a:t>
            </a:r>
            <a:r>
              <a:rPr lang="en-US" b="1" dirty="0" smtClean="0"/>
              <a:t>recommend </a:t>
            </a:r>
            <a:r>
              <a:rPr lang="en-US" b="1" dirty="0"/>
              <a:t>male customer type from normal to member in A branch so that buying rate will be going to increase, because normal customers are buying more compare to members.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Males are purchasing Sports </a:t>
            </a:r>
            <a:r>
              <a:rPr lang="en-US" b="1" dirty="0"/>
              <a:t>and </a:t>
            </a:r>
            <a:r>
              <a:rPr lang="en-US" b="1" dirty="0" smtClean="0"/>
              <a:t>travel items and Health and beauty products more </a:t>
            </a:r>
            <a:r>
              <a:rPr lang="en-US" b="1" dirty="0"/>
              <a:t>so need to be in stock always. </a:t>
            </a: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Females </a:t>
            </a:r>
            <a:r>
              <a:rPr lang="en-US" b="1" dirty="0"/>
              <a:t>are purchasing food and beverages more so need to be in stock always.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Duplicate the ideas from C-Branch to A &amp; B branches to increase the sales rate.</a:t>
            </a:r>
          </a:p>
        </p:txBody>
      </p:sp>
    </p:spTree>
    <p:extLst>
      <p:ext uri="{BB962C8B-B14F-4D97-AF65-F5344CB8AC3E}">
        <p14:creationId xmlns:p14="http://schemas.microsoft.com/office/powerpoint/2010/main" val="2862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29" y="251730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6895749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175</TotalTime>
  <Words>337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SUPER MARKET SALES ANALYSIS</vt:lpstr>
      <vt:lpstr>CONTENT</vt:lpstr>
      <vt:lpstr>REFERENCE  </vt:lpstr>
      <vt:lpstr>PowerPoint Presentation</vt:lpstr>
      <vt:lpstr>PowerPoint Presentation</vt:lpstr>
      <vt:lpstr>PowerPoint Presentation</vt:lpstr>
      <vt:lpstr>STEPS TAKEN TO IMPROVE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SALES ANALYSIS</dc:title>
  <dc:creator>Lenovo</dc:creator>
  <cp:lastModifiedBy>Lenovo</cp:lastModifiedBy>
  <cp:revision>32</cp:revision>
  <dcterms:created xsi:type="dcterms:W3CDTF">2022-02-22T17:52:07Z</dcterms:created>
  <dcterms:modified xsi:type="dcterms:W3CDTF">2022-03-01T11:19:11Z</dcterms:modified>
</cp:coreProperties>
</file>