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
  </p:handoutMasterIdLst>
  <p:sldIdLst>
    <p:sldId id="256" r:id="rId2"/>
    <p:sldId id="257" r:id="rId3"/>
    <p:sldId id="259" r:id="rId4"/>
    <p:sldId id="262"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78" d="100"/>
          <a:sy n="78" d="100"/>
        </p:scale>
        <p:origin x="30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EEA49-A088-4EFB-A89B-DEF222C4F1F3}" type="datetimeFigureOut">
              <a:rPr lang="en-US" smtClean="0"/>
              <a:t>5/10/2016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FF20C3-FBC0-48AF-9C78-68AB85A56999}" type="slidenum">
              <a:rPr lang="en-US" smtClean="0"/>
              <a:t>‹#›</a:t>
            </a:fld>
            <a:endParaRPr lang="en-US"/>
          </a:p>
        </p:txBody>
      </p:sp>
    </p:spTree>
    <p:extLst>
      <p:ext uri="{BB962C8B-B14F-4D97-AF65-F5344CB8AC3E}">
        <p14:creationId xmlns:p14="http://schemas.microsoft.com/office/powerpoint/2010/main" val="21523274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700440-0F30-4075-AAC5-5F0EA3E16F05}"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99C68-30FB-43B8-9C53-D113DD942A46}" type="slidenum">
              <a:rPr lang="en-US" smtClean="0"/>
              <a:t>‹#›</a:t>
            </a:fld>
            <a:endParaRPr lang="en-US"/>
          </a:p>
        </p:txBody>
      </p:sp>
    </p:spTree>
    <p:extLst>
      <p:ext uri="{BB962C8B-B14F-4D97-AF65-F5344CB8AC3E}">
        <p14:creationId xmlns:p14="http://schemas.microsoft.com/office/powerpoint/2010/main" val="92529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700440-0F30-4075-AAC5-5F0EA3E16F05}"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99C68-30FB-43B8-9C53-D113DD942A46}" type="slidenum">
              <a:rPr lang="en-US" smtClean="0"/>
              <a:t>‹#›</a:t>
            </a:fld>
            <a:endParaRPr lang="en-US"/>
          </a:p>
        </p:txBody>
      </p:sp>
    </p:spTree>
    <p:extLst>
      <p:ext uri="{BB962C8B-B14F-4D97-AF65-F5344CB8AC3E}">
        <p14:creationId xmlns:p14="http://schemas.microsoft.com/office/powerpoint/2010/main" val="408089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700440-0F30-4075-AAC5-5F0EA3E16F05}"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99C68-30FB-43B8-9C53-D113DD942A46}" type="slidenum">
              <a:rPr lang="en-US" smtClean="0"/>
              <a:t>‹#›</a:t>
            </a:fld>
            <a:endParaRPr lang="en-US"/>
          </a:p>
        </p:txBody>
      </p:sp>
    </p:spTree>
    <p:extLst>
      <p:ext uri="{BB962C8B-B14F-4D97-AF65-F5344CB8AC3E}">
        <p14:creationId xmlns:p14="http://schemas.microsoft.com/office/powerpoint/2010/main" val="1523596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700440-0F30-4075-AAC5-5F0EA3E16F05}"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99C68-30FB-43B8-9C53-D113DD942A46}" type="slidenum">
              <a:rPr lang="en-US" smtClean="0"/>
              <a:t>‹#›</a:t>
            </a:fld>
            <a:endParaRPr lang="en-US"/>
          </a:p>
        </p:txBody>
      </p:sp>
    </p:spTree>
    <p:extLst>
      <p:ext uri="{BB962C8B-B14F-4D97-AF65-F5344CB8AC3E}">
        <p14:creationId xmlns:p14="http://schemas.microsoft.com/office/powerpoint/2010/main" val="190274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00440-0F30-4075-AAC5-5F0EA3E16F05}" type="datetimeFigureOut">
              <a:rPr lang="en-US" smtClean="0"/>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99C68-30FB-43B8-9C53-D113DD942A46}" type="slidenum">
              <a:rPr lang="en-US" smtClean="0"/>
              <a:t>‹#›</a:t>
            </a:fld>
            <a:endParaRPr lang="en-US"/>
          </a:p>
        </p:txBody>
      </p:sp>
    </p:spTree>
    <p:extLst>
      <p:ext uri="{BB962C8B-B14F-4D97-AF65-F5344CB8AC3E}">
        <p14:creationId xmlns:p14="http://schemas.microsoft.com/office/powerpoint/2010/main" val="1504413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700440-0F30-4075-AAC5-5F0EA3E16F05}"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99C68-30FB-43B8-9C53-D113DD942A46}" type="slidenum">
              <a:rPr lang="en-US" smtClean="0"/>
              <a:t>‹#›</a:t>
            </a:fld>
            <a:endParaRPr lang="en-US"/>
          </a:p>
        </p:txBody>
      </p:sp>
    </p:spTree>
    <p:extLst>
      <p:ext uri="{BB962C8B-B14F-4D97-AF65-F5344CB8AC3E}">
        <p14:creationId xmlns:p14="http://schemas.microsoft.com/office/powerpoint/2010/main" val="163344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700440-0F30-4075-AAC5-5F0EA3E16F05}" type="datetimeFigureOut">
              <a:rPr lang="en-US" smtClean="0"/>
              <a:t>5/10/2016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F99C68-30FB-43B8-9C53-D113DD942A46}" type="slidenum">
              <a:rPr lang="en-US" smtClean="0"/>
              <a:t>‹#›</a:t>
            </a:fld>
            <a:endParaRPr lang="en-US"/>
          </a:p>
        </p:txBody>
      </p:sp>
    </p:spTree>
    <p:extLst>
      <p:ext uri="{BB962C8B-B14F-4D97-AF65-F5344CB8AC3E}">
        <p14:creationId xmlns:p14="http://schemas.microsoft.com/office/powerpoint/2010/main" val="329925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700440-0F30-4075-AAC5-5F0EA3E16F05}" type="datetimeFigureOut">
              <a:rPr lang="en-US" smtClean="0"/>
              <a:t>5/10/2016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F99C68-30FB-43B8-9C53-D113DD942A46}" type="slidenum">
              <a:rPr lang="en-US" smtClean="0"/>
              <a:t>‹#›</a:t>
            </a:fld>
            <a:endParaRPr lang="en-US"/>
          </a:p>
        </p:txBody>
      </p:sp>
    </p:spTree>
    <p:extLst>
      <p:ext uri="{BB962C8B-B14F-4D97-AF65-F5344CB8AC3E}">
        <p14:creationId xmlns:p14="http://schemas.microsoft.com/office/powerpoint/2010/main" val="255365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00440-0F30-4075-AAC5-5F0EA3E16F05}" type="datetimeFigureOut">
              <a:rPr lang="en-US" smtClean="0"/>
              <a:t>5/10/2016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F99C68-30FB-43B8-9C53-D113DD942A46}" type="slidenum">
              <a:rPr lang="en-US" smtClean="0"/>
              <a:t>‹#›</a:t>
            </a:fld>
            <a:endParaRPr lang="en-US"/>
          </a:p>
        </p:txBody>
      </p:sp>
    </p:spTree>
    <p:extLst>
      <p:ext uri="{BB962C8B-B14F-4D97-AF65-F5344CB8AC3E}">
        <p14:creationId xmlns:p14="http://schemas.microsoft.com/office/powerpoint/2010/main" val="401782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00440-0F30-4075-AAC5-5F0EA3E16F05}"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99C68-30FB-43B8-9C53-D113DD942A46}" type="slidenum">
              <a:rPr lang="en-US" smtClean="0"/>
              <a:t>‹#›</a:t>
            </a:fld>
            <a:endParaRPr lang="en-US"/>
          </a:p>
        </p:txBody>
      </p:sp>
    </p:spTree>
    <p:extLst>
      <p:ext uri="{BB962C8B-B14F-4D97-AF65-F5344CB8AC3E}">
        <p14:creationId xmlns:p14="http://schemas.microsoft.com/office/powerpoint/2010/main" val="253997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00440-0F30-4075-AAC5-5F0EA3E16F05}" type="datetimeFigureOut">
              <a:rPr lang="en-US" smtClean="0"/>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99C68-30FB-43B8-9C53-D113DD942A46}" type="slidenum">
              <a:rPr lang="en-US" smtClean="0"/>
              <a:t>‹#›</a:t>
            </a:fld>
            <a:endParaRPr lang="en-US"/>
          </a:p>
        </p:txBody>
      </p:sp>
    </p:spTree>
    <p:extLst>
      <p:ext uri="{BB962C8B-B14F-4D97-AF65-F5344CB8AC3E}">
        <p14:creationId xmlns:p14="http://schemas.microsoft.com/office/powerpoint/2010/main" val="4227345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00440-0F30-4075-AAC5-5F0EA3E16F05}" type="datetimeFigureOut">
              <a:rPr lang="en-US" smtClean="0"/>
              <a:t>5/10/2016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99C68-30FB-43B8-9C53-D113DD942A46}" type="slidenum">
              <a:rPr lang="en-US" smtClean="0"/>
              <a:t>‹#›</a:t>
            </a:fld>
            <a:endParaRPr lang="en-US"/>
          </a:p>
        </p:txBody>
      </p:sp>
    </p:spTree>
    <p:extLst>
      <p:ext uri="{BB962C8B-B14F-4D97-AF65-F5344CB8AC3E}">
        <p14:creationId xmlns:p14="http://schemas.microsoft.com/office/powerpoint/2010/main" val="588575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302" y="285135"/>
            <a:ext cx="4109885" cy="369332"/>
          </a:xfrm>
          <a:prstGeom prst="rect">
            <a:avLst/>
          </a:prstGeom>
          <a:noFill/>
        </p:spPr>
        <p:txBody>
          <a:bodyPr wrap="square" rtlCol="0">
            <a:spAutoFit/>
          </a:bodyPr>
          <a:lstStyle/>
          <a:p>
            <a:r>
              <a:rPr lang="en-US" dirty="0"/>
              <a:t>Counselling page – for New Subscriptions</a:t>
            </a:r>
          </a:p>
        </p:txBody>
      </p:sp>
      <p:sp>
        <p:nvSpPr>
          <p:cNvPr id="5" name="Rounded Rectangle 4"/>
          <p:cNvSpPr/>
          <p:nvPr/>
        </p:nvSpPr>
        <p:spPr>
          <a:xfrm>
            <a:off x="580103" y="1209369"/>
            <a:ext cx="4041058" cy="29300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en-US" b="1" u="sng" dirty="0" err="1"/>
              <a:t>Anthopometry</a:t>
            </a:r>
            <a:endParaRPr lang="en-US" b="1" u="sng" dirty="0"/>
          </a:p>
          <a:p>
            <a:endParaRPr lang="en-US" dirty="0"/>
          </a:p>
          <a:p>
            <a:r>
              <a:rPr lang="en-US" dirty="0"/>
              <a:t>Height</a:t>
            </a:r>
          </a:p>
          <a:p>
            <a:endParaRPr lang="en-US" dirty="0"/>
          </a:p>
          <a:p>
            <a:r>
              <a:rPr lang="en-US" dirty="0"/>
              <a:t>Weight</a:t>
            </a:r>
          </a:p>
          <a:p>
            <a:endParaRPr lang="en-US" dirty="0"/>
          </a:p>
          <a:p>
            <a:r>
              <a:rPr lang="en-US" dirty="0"/>
              <a:t>Hip</a:t>
            </a:r>
          </a:p>
          <a:p>
            <a:endParaRPr lang="en-US" dirty="0"/>
          </a:p>
          <a:p>
            <a:r>
              <a:rPr lang="en-US" dirty="0"/>
              <a:t>Waist</a:t>
            </a:r>
          </a:p>
        </p:txBody>
      </p:sp>
      <p:sp>
        <p:nvSpPr>
          <p:cNvPr id="6" name="Oval 5"/>
          <p:cNvSpPr/>
          <p:nvPr/>
        </p:nvSpPr>
        <p:spPr>
          <a:xfrm>
            <a:off x="5584721" y="1209367"/>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Health Goals</a:t>
            </a:r>
          </a:p>
        </p:txBody>
      </p:sp>
      <p:sp>
        <p:nvSpPr>
          <p:cNvPr id="7" name="Oval 6"/>
          <p:cNvSpPr/>
          <p:nvPr/>
        </p:nvSpPr>
        <p:spPr>
          <a:xfrm>
            <a:off x="7784688" y="3775586"/>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Food Frequency</a:t>
            </a:r>
          </a:p>
        </p:txBody>
      </p:sp>
      <p:sp>
        <p:nvSpPr>
          <p:cNvPr id="8" name="Oval 7"/>
          <p:cNvSpPr/>
          <p:nvPr/>
        </p:nvSpPr>
        <p:spPr>
          <a:xfrm>
            <a:off x="7784688" y="1209367"/>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Health Background</a:t>
            </a:r>
          </a:p>
        </p:txBody>
      </p:sp>
      <p:sp>
        <p:nvSpPr>
          <p:cNvPr id="9" name="Oval 8"/>
          <p:cNvSpPr/>
          <p:nvPr/>
        </p:nvSpPr>
        <p:spPr>
          <a:xfrm>
            <a:off x="9984656" y="3775586"/>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Meal Frequency</a:t>
            </a:r>
          </a:p>
        </p:txBody>
      </p:sp>
      <p:sp>
        <p:nvSpPr>
          <p:cNvPr id="10" name="Oval 9"/>
          <p:cNvSpPr/>
          <p:nvPr/>
        </p:nvSpPr>
        <p:spPr>
          <a:xfrm>
            <a:off x="5584721" y="3775586"/>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Diet </a:t>
            </a:r>
            <a:r>
              <a:rPr lang="en-US" dirty="0" err="1"/>
              <a:t>PAtterns</a:t>
            </a:r>
            <a:endParaRPr lang="en-US" dirty="0"/>
          </a:p>
        </p:txBody>
      </p:sp>
      <p:sp>
        <p:nvSpPr>
          <p:cNvPr id="11" name="Oval 10"/>
          <p:cNvSpPr/>
          <p:nvPr/>
        </p:nvSpPr>
        <p:spPr>
          <a:xfrm>
            <a:off x="9984656" y="1209367"/>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State</a:t>
            </a:r>
          </a:p>
        </p:txBody>
      </p:sp>
      <p:sp>
        <p:nvSpPr>
          <p:cNvPr id="12" name="Rounded Rectangle 11"/>
          <p:cNvSpPr/>
          <p:nvPr/>
        </p:nvSpPr>
        <p:spPr>
          <a:xfrm>
            <a:off x="580103" y="4139380"/>
            <a:ext cx="4041058" cy="162723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Image of 		Image of </a:t>
            </a:r>
          </a:p>
          <a:p>
            <a:pPr algn="ctr"/>
            <a:r>
              <a:rPr lang="en-US" dirty="0"/>
              <a:t>BMI Tachometer	WHR </a:t>
            </a:r>
            <a:r>
              <a:rPr lang="en-US" dirty="0" err="1"/>
              <a:t>Geen</a:t>
            </a:r>
            <a:r>
              <a:rPr lang="en-US" dirty="0"/>
              <a:t>-Red Red-</a:t>
            </a:r>
            <a:r>
              <a:rPr lang="en-US" dirty="0" err="1"/>
              <a:t>Geen</a:t>
            </a:r>
            <a:r>
              <a:rPr lang="en-US" dirty="0"/>
              <a:t>-Red	           Range</a:t>
            </a:r>
          </a:p>
          <a:p>
            <a:pPr algn="ctr"/>
            <a:r>
              <a:rPr lang="en-US" dirty="0"/>
              <a:t>range 		</a:t>
            </a:r>
          </a:p>
        </p:txBody>
      </p:sp>
      <p:sp>
        <p:nvSpPr>
          <p:cNvPr id="13" name="Rounded Rectangle 12"/>
          <p:cNvSpPr/>
          <p:nvPr/>
        </p:nvSpPr>
        <p:spPr>
          <a:xfrm>
            <a:off x="1927121" y="1907459"/>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927121" y="2466465"/>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927121" y="3025471"/>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927121" y="3584478"/>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035707" y="1870277"/>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035707" y="2429283"/>
            <a:ext cx="737419" cy="31463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3035707" y="2988289"/>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035707" y="3547296"/>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766915" y="6618901"/>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766916" y="6223802"/>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462545" y="6618899"/>
            <a:ext cx="2169312" cy="338554"/>
          </a:xfrm>
          <a:prstGeom prst="rect">
            <a:avLst/>
          </a:prstGeom>
          <a:noFill/>
        </p:spPr>
        <p:txBody>
          <a:bodyPr wrap="none" rtlCol="0">
            <a:spAutoFit/>
          </a:bodyPr>
          <a:lstStyle/>
          <a:p>
            <a:r>
              <a:rPr lang="en-US" sz="1600" dirty="0"/>
              <a:t>Text field (number only)</a:t>
            </a:r>
          </a:p>
        </p:txBody>
      </p:sp>
      <p:sp>
        <p:nvSpPr>
          <p:cNvPr id="25" name="TextBox 24"/>
          <p:cNvSpPr txBox="1"/>
          <p:nvPr/>
        </p:nvSpPr>
        <p:spPr>
          <a:xfrm>
            <a:off x="1538755" y="6228716"/>
            <a:ext cx="2672463" cy="338554"/>
          </a:xfrm>
          <a:prstGeom prst="rect">
            <a:avLst/>
          </a:prstGeom>
          <a:noFill/>
        </p:spPr>
        <p:txBody>
          <a:bodyPr wrap="none" rtlCol="0">
            <a:spAutoFit/>
          </a:bodyPr>
          <a:lstStyle/>
          <a:p>
            <a:r>
              <a:rPr lang="en-US" sz="1600" dirty="0"/>
              <a:t>Dropdown list of inches or cm</a:t>
            </a:r>
          </a:p>
        </p:txBody>
      </p:sp>
      <p:sp>
        <p:nvSpPr>
          <p:cNvPr id="26" name="Rounded Rectangle 25"/>
          <p:cNvSpPr/>
          <p:nvPr/>
        </p:nvSpPr>
        <p:spPr>
          <a:xfrm>
            <a:off x="766915" y="5816399"/>
            <a:ext cx="737419" cy="31463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538755" y="5816399"/>
            <a:ext cx="2289345" cy="338554"/>
          </a:xfrm>
          <a:prstGeom prst="rect">
            <a:avLst/>
          </a:prstGeom>
          <a:noFill/>
        </p:spPr>
        <p:txBody>
          <a:bodyPr wrap="none" rtlCol="0">
            <a:spAutoFit/>
          </a:bodyPr>
          <a:lstStyle/>
          <a:p>
            <a:r>
              <a:rPr lang="en-US" sz="1600" dirty="0"/>
              <a:t>Dropdown list of Kg or </a:t>
            </a:r>
            <a:r>
              <a:rPr lang="en-US" sz="1600" dirty="0" err="1"/>
              <a:t>Lb</a:t>
            </a:r>
            <a:endParaRPr lang="en-US" sz="1600" dirty="0"/>
          </a:p>
        </p:txBody>
      </p:sp>
      <p:cxnSp>
        <p:nvCxnSpPr>
          <p:cNvPr id="29" name="Straight Connector 28"/>
          <p:cNvCxnSpPr>
            <a:stCxn id="12" idx="0"/>
            <a:endCxn id="12" idx="2"/>
          </p:cNvCxnSpPr>
          <p:nvPr/>
        </p:nvCxnSpPr>
        <p:spPr>
          <a:xfrm>
            <a:off x="2600632" y="4139380"/>
            <a:ext cx="0" cy="162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9448800" y="5816399"/>
            <a:ext cx="2271252" cy="72203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Schedule a Call with the Nutritionist</a:t>
            </a:r>
          </a:p>
        </p:txBody>
      </p:sp>
      <p:sp>
        <p:nvSpPr>
          <p:cNvPr id="2" name="TextBox 1"/>
          <p:cNvSpPr txBox="1"/>
          <p:nvPr/>
        </p:nvSpPr>
        <p:spPr>
          <a:xfrm rot="16200000">
            <a:off x="-53799" y="6201395"/>
            <a:ext cx="949287" cy="369332"/>
          </a:xfrm>
          <a:prstGeom prst="rect">
            <a:avLst/>
          </a:prstGeom>
          <a:noFill/>
        </p:spPr>
        <p:txBody>
          <a:bodyPr wrap="square" rtlCol="0">
            <a:spAutoFit/>
          </a:bodyPr>
          <a:lstStyle/>
          <a:p>
            <a:pPr algn="ctr"/>
            <a:r>
              <a:rPr lang="en-US" b="1" u="sng" dirty="0"/>
              <a:t>Key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8456" y="285135"/>
            <a:ext cx="635000" cy="635000"/>
          </a:xfrm>
          <a:prstGeom prst="rect">
            <a:avLst/>
          </a:prstGeom>
        </p:spPr>
      </p:pic>
      <p:sp>
        <p:nvSpPr>
          <p:cNvPr id="17" name="Rectangle 16"/>
          <p:cNvSpPr/>
          <p:nvPr/>
        </p:nvSpPr>
        <p:spPr>
          <a:xfrm>
            <a:off x="5584720" y="285135"/>
            <a:ext cx="3682847" cy="523220"/>
          </a:xfrm>
          <a:prstGeom prst="rect">
            <a:avLst/>
          </a:prstGeom>
          <a:solidFill>
            <a:schemeClr val="accent2"/>
          </a:solidFill>
        </p:spPr>
        <p:txBody>
          <a:bodyPr wrap="square">
            <a:spAutoFit/>
          </a:bodyPr>
          <a:lstStyle/>
          <a:p>
            <a:pPr algn="ctr"/>
            <a:r>
              <a:rPr lang="en-US" sz="2800" dirty="0"/>
              <a:t>Onboarding Flow</a:t>
            </a:r>
          </a:p>
        </p:txBody>
      </p:sp>
    </p:spTree>
    <p:extLst>
      <p:ext uri="{BB962C8B-B14F-4D97-AF65-F5344CB8AC3E}">
        <p14:creationId xmlns:p14="http://schemas.microsoft.com/office/powerpoint/2010/main" val="88126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302" y="285135"/>
            <a:ext cx="4109885" cy="369332"/>
          </a:xfrm>
          <a:prstGeom prst="rect">
            <a:avLst/>
          </a:prstGeom>
          <a:noFill/>
        </p:spPr>
        <p:txBody>
          <a:bodyPr wrap="square" rtlCol="0">
            <a:spAutoFit/>
          </a:bodyPr>
          <a:lstStyle/>
          <a:p>
            <a:r>
              <a:rPr lang="en-US" dirty="0"/>
              <a:t>Counselling page – for New Subscriptions</a:t>
            </a:r>
          </a:p>
        </p:txBody>
      </p:sp>
      <p:sp>
        <p:nvSpPr>
          <p:cNvPr id="5" name="Rounded Rectangle 4"/>
          <p:cNvSpPr/>
          <p:nvPr/>
        </p:nvSpPr>
        <p:spPr>
          <a:xfrm>
            <a:off x="580103" y="1209369"/>
            <a:ext cx="4041058" cy="29300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en-US" b="1" u="sng" dirty="0" err="1"/>
              <a:t>Anthopometry</a:t>
            </a:r>
            <a:endParaRPr lang="en-US" b="1" u="sng" dirty="0"/>
          </a:p>
          <a:p>
            <a:endParaRPr lang="en-US" dirty="0"/>
          </a:p>
          <a:p>
            <a:r>
              <a:rPr lang="en-US" dirty="0"/>
              <a:t>Height</a:t>
            </a:r>
          </a:p>
          <a:p>
            <a:endParaRPr lang="en-US" dirty="0"/>
          </a:p>
          <a:p>
            <a:r>
              <a:rPr lang="en-US" dirty="0"/>
              <a:t>Weight</a:t>
            </a:r>
          </a:p>
          <a:p>
            <a:endParaRPr lang="en-US" dirty="0"/>
          </a:p>
          <a:p>
            <a:r>
              <a:rPr lang="en-US" dirty="0"/>
              <a:t>Hip</a:t>
            </a:r>
          </a:p>
          <a:p>
            <a:endParaRPr lang="en-US" dirty="0"/>
          </a:p>
          <a:p>
            <a:r>
              <a:rPr lang="en-US" dirty="0"/>
              <a:t>Waist</a:t>
            </a:r>
          </a:p>
        </p:txBody>
      </p:sp>
      <p:sp>
        <p:nvSpPr>
          <p:cNvPr id="6" name="Oval 5"/>
          <p:cNvSpPr/>
          <p:nvPr/>
        </p:nvSpPr>
        <p:spPr>
          <a:xfrm>
            <a:off x="5584721" y="1209367"/>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Health Goals</a:t>
            </a:r>
          </a:p>
        </p:txBody>
      </p:sp>
      <p:sp>
        <p:nvSpPr>
          <p:cNvPr id="7" name="Oval 6"/>
          <p:cNvSpPr/>
          <p:nvPr/>
        </p:nvSpPr>
        <p:spPr>
          <a:xfrm>
            <a:off x="7784688" y="3775586"/>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Food Frequency</a:t>
            </a:r>
          </a:p>
        </p:txBody>
      </p:sp>
      <p:sp>
        <p:nvSpPr>
          <p:cNvPr id="8" name="Oval 7"/>
          <p:cNvSpPr/>
          <p:nvPr/>
        </p:nvSpPr>
        <p:spPr>
          <a:xfrm>
            <a:off x="7784688" y="1209367"/>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Health Background</a:t>
            </a:r>
          </a:p>
        </p:txBody>
      </p:sp>
      <p:sp>
        <p:nvSpPr>
          <p:cNvPr id="9" name="Oval 8"/>
          <p:cNvSpPr/>
          <p:nvPr/>
        </p:nvSpPr>
        <p:spPr>
          <a:xfrm>
            <a:off x="9984656" y="3775586"/>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Meal Frequency</a:t>
            </a:r>
          </a:p>
        </p:txBody>
      </p:sp>
      <p:sp>
        <p:nvSpPr>
          <p:cNvPr id="10" name="Oval 9"/>
          <p:cNvSpPr/>
          <p:nvPr/>
        </p:nvSpPr>
        <p:spPr>
          <a:xfrm>
            <a:off x="5584721" y="3775586"/>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Diet </a:t>
            </a:r>
            <a:r>
              <a:rPr lang="en-US" dirty="0" err="1"/>
              <a:t>PAtterns</a:t>
            </a:r>
            <a:endParaRPr lang="en-US" dirty="0"/>
          </a:p>
        </p:txBody>
      </p:sp>
      <p:sp>
        <p:nvSpPr>
          <p:cNvPr id="11" name="Oval 10"/>
          <p:cNvSpPr/>
          <p:nvPr/>
        </p:nvSpPr>
        <p:spPr>
          <a:xfrm>
            <a:off x="9984656" y="1209367"/>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State</a:t>
            </a:r>
          </a:p>
        </p:txBody>
      </p:sp>
      <p:sp>
        <p:nvSpPr>
          <p:cNvPr id="12" name="Rounded Rectangle 11"/>
          <p:cNvSpPr/>
          <p:nvPr/>
        </p:nvSpPr>
        <p:spPr>
          <a:xfrm>
            <a:off x="580103" y="4139380"/>
            <a:ext cx="4041058" cy="162723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Image of 		Image of </a:t>
            </a:r>
          </a:p>
          <a:p>
            <a:pPr algn="ctr"/>
            <a:r>
              <a:rPr lang="en-US" dirty="0"/>
              <a:t>BMI Tachometer	WHR </a:t>
            </a:r>
            <a:r>
              <a:rPr lang="en-US" dirty="0" err="1"/>
              <a:t>Geen</a:t>
            </a:r>
            <a:r>
              <a:rPr lang="en-US" dirty="0"/>
              <a:t>-Red Red-</a:t>
            </a:r>
            <a:r>
              <a:rPr lang="en-US" dirty="0" err="1"/>
              <a:t>Geen</a:t>
            </a:r>
            <a:r>
              <a:rPr lang="en-US" dirty="0"/>
              <a:t>-Red	           Range</a:t>
            </a:r>
          </a:p>
          <a:p>
            <a:pPr algn="ctr"/>
            <a:r>
              <a:rPr lang="en-US" dirty="0"/>
              <a:t>range 		</a:t>
            </a:r>
          </a:p>
        </p:txBody>
      </p:sp>
      <p:sp>
        <p:nvSpPr>
          <p:cNvPr id="13" name="Rounded Rectangle 12"/>
          <p:cNvSpPr/>
          <p:nvPr/>
        </p:nvSpPr>
        <p:spPr>
          <a:xfrm>
            <a:off x="1927121" y="1907459"/>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927121" y="2466465"/>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927121" y="3025471"/>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927121" y="3584478"/>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035707" y="1870277"/>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035707" y="2429283"/>
            <a:ext cx="737419" cy="31463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3035707" y="2988289"/>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035707" y="3547296"/>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12" idx="0"/>
            <a:endCxn id="12" idx="2"/>
          </p:cNvCxnSpPr>
          <p:nvPr/>
        </p:nvCxnSpPr>
        <p:spPr>
          <a:xfrm>
            <a:off x="2600632" y="4139380"/>
            <a:ext cx="0" cy="162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8455742" y="5816399"/>
            <a:ext cx="3264310" cy="72203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Confirm and Send the details to the nutritionist</a:t>
            </a:r>
          </a:p>
        </p:txBody>
      </p:sp>
      <p:pic>
        <p:nvPicPr>
          <p:cNvPr id="1026" name="Picture 2" descr="http://www.clker.com/cliparts/D/z/C/2/q/E/check-mark-m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9121" y="1209367"/>
            <a:ext cx="674212" cy="59728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www.clker.com/cliparts/D/z/C/2/q/E/check-mark-m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74588" y="1209366"/>
            <a:ext cx="674212" cy="59728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www.clker.com/cliparts/D/z/C/2/q/E/check-mark-m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0883" y="1209365"/>
            <a:ext cx="674212" cy="59728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www.clker.com/cliparts/D/z/C/2/q/E/check-mark-m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9121" y="3614806"/>
            <a:ext cx="674212" cy="59728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www.clker.com/cliparts/D/z/C/2/q/E/check-mark-m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74588" y="3614805"/>
            <a:ext cx="674212" cy="59728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www.clker.com/cliparts/D/z/C/2/q/E/check-mark-m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0883" y="3614804"/>
            <a:ext cx="674212" cy="59728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www.clker.com/cliparts/D/z/C/2/q/E/check-mark-m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082" y="5968606"/>
            <a:ext cx="674212" cy="5972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42220" y="6135325"/>
            <a:ext cx="5014321" cy="369332"/>
          </a:xfrm>
          <a:prstGeom prst="rect">
            <a:avLst/>
          </a:prstGeom>
          <a:noFill/>
        </p:spPr>
        <p:txBody>
          <a:bodyPr wrap="none" rtlCol="0">
            <a:spAutoFit/>
          </a:bodyPr>
          <a:lstStyle/>
          <a:p>
            <a:r>
              <a:rPr lang="en-US" dirty="0"/>
              <a:t>Come up when all required questions are answered</a:t>
            </a:r>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8456" y="285135"/>
            <a:ext cx="635000" cy="635000"/>
          </a:xfrm>
          <a:prstGeom prst="rect">
            <a:avLst/>
          </a:prstGeom>
        </p:spPr>
      </p:pic>
      <p:sp>
        <p:nvSpPr>
          <p:cNvPr id="36" name="Rectangle 35"/>
          <p:cNvSpPr/>
          <p:nvPr/>
        </p:nvSpPr>
        <p:spPr>
          <a:xfrm>
            <a:off x="5584720" y="285135"/>
            <a:ext cx="3682847" cy="523220"/>
          </a:xfrm>
          <a:prstGeom prst="rect">
            <a:avLst/>
          </a:prstGeom>
          <a:solidFill>
            <a:schemeClr val="accent2"/>
          </a:solidFill>
        </p:spPr>
        <p:txBody>
          <a:bodyPr wrap="square">
            <a:spAutoFit/>
          </a:bodyPr>
          <a:lstStyle/>
          <a:p>
            <a:pPr algn="ctr"/>
            <a:r>
              <a:rPr lang="en-US" sz="2800" dirty="0"/>
              <a:t>Onboarding Flow</a:t>
            </a:r>
          </a:p>
        </p:txBody>
      </p:sp>
    </p:spTree>
    <p:extLst>
      <p:ext uri="{BB962C8B-B14F-4D97-AF65-F5344CB8AC3E}">
        <p14:creationId xmlns:p14="http://schemas.microsoft.com/office/powerpoint/2010/main" val="331603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302" y="285135"/>
            <a:ext cx="11267769" cy="923330"/>
          </a:xfrm>
          <a:prstGeom prst="rect">
            <a:avLst/>
          </a:prstGeom>
          <a:noFill/>
        </p:spPr>
        <p:txBody>
          <a:bodyPr wrap="square" rtlCol="0">
            <a:spAutoFit/>
          </a:bodyPr>
          <a:lstStyle/>
          <a:p>
            <a:r>
              <a:rPr lang="en-US" dirty="0"/>
              <a:t>Counselling page – for New Subscriptions on completing the form and clicking on schedule call with nutritionist</a:t>
            </a:r>
          </a:p>
          <a:p>
            <a:endParaRPr lang="en-US" dirty="0"/>
          </a:p>
          <a:p>
            <a:r>
              <a:rPr lang="en-US" dirty="0"/>
              <a:t>Slider to select one of 4 option – </a:t>
            </a:r>
          </a:p>
        </p:txBody>
      </p:sp>
      <p:sp>
        <p:nvSpPr>
          <p:cNvPr id="5" name="Rounded Rectangle 4"/>
          <p:cNvSpPr/>
          <p:nvPr/>
        </p:nvSpPr>
        <p:spPr>
          <a:xfrm>
            <a:off x="580103" y="1209369"/>
            <a:ext cx="4041058" cy="29300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en-US" b="1" u="sng" dirty="0" err="1"/>
              <a:t>Anthopometry</a:t>
            </a:r>
            <a:endParaRPr lang="en-US" b="1" u="sng" dirty="0"/>
          </a:p>
          <a:p>
            <a:endParaRPr lang="en-US" dirty="0"/>
          </a:p>
          <a:p>
            <a:r>
              <a:rPr lang="en-US" dirty="0"/>
              <a:t>Height</a:t>
            </a:r>
          </a:p>
          <a:p>
            <a:endParaRPr lang="en-US" dirty="0"/>
          </a:p>
          <a:p>
            <a:r>
              <a:rPr lang="en-US" dirty="0"/>
              <a:t>Weight</a:t>
            </a:r>
          </a:p>
          <a:p>
            <a:endParaRPr lang="en-US" dirty="0"/>
          </a:p>
          <a:p>
            <a:r>
              <a:rPr lang="en-US" dirty="0"/>
              <a:t>Hip</a:t>
            </a:r>
          </a:p>
          <a:p>
            <a:endParaRPr lang="en-US" dirty="0"/>
          </a:p>
          <a:p>
            <a:r>
              <a:rPr lang="en-US" dirty="0"/>
              <a:t>Waist</a:t>
            </a:r>
          </a:p>
        </p:txBody>
      </p:sp>
      <p:sp>
        <p:nvSpPr>
          <p:cNvPr id="12" name="Rounded Rectangle 11"/>
          <p:cNvSpPr/>
          <p:nvPr/>
        </p:nvSpPr>
        <p:spPr>
          <a:xfrm>
            <a:off x="580103" y="4139380"/>
            <a:ext cx="4041058" cy="162723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Image of 		Image of </a:t>
            </a:r>
          </a:p>
          <a:p>
            <a:pPr algn="ctr"/>
            <a:r>
              <a:rPr lang="en-US" dirty="0"/>
              <a:t>BMI Tachometer	WHR </a:t>
            </a:r>
            <a:r>
              <a:rPr lang="en-US" dirty="0" err="1"/>
              <a:t>Geen</a:t>
            </a:r>
            <a:r>
              <a:rPr lang="en-US" dirty="0"/>
              <a:t>-Red Red-</a:t>
            </a:r>
            <a:r>
              <a:rPr lang="en-US" dirty="0" err="1"/>
              <a:t>Geen</a:t>
            </a:r>
            <a:r>
              <a:rPr lang="en-US" dirty="0"/>
              <a:t>-Red	           Range</a:t>
            </a:r>
          </a:p>
          <a:p>
            <a:pPr algn="ctr"/>
            <a:r>
              <a:rPr lang="en-US" dirty="0"/>
              <a:t>range 		</a:t>
            </a:r>
          </a:p>
        </p:txBody>
      </p:sp>
      <p:sp>
        <p:nvSpPr>
          <p:cNvPr id="13" name="Rounded Rectangle 12"/>
          <p:cNvSpPr/>
          <p:nvPr/>
        </p:nvSpPr>
        <p:spPr>
          <a:xfrm>
            <a:off x="1927121" y="1907459"/>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927121" y="2466465"/>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927121" y="3025471"/>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927121" y="3584478"/>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035707" y="1870277"/>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035707" y="2429283"/>
            <a:ext cx="737419" cy="31463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3035707" y="2988289"/>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035707" y="3547296"/>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12" idx="0"/>
            <a:endCxn id="12" idx="2"/>
          </p:cNvCxnSpPr>
          <p:nvPr/>
        </p:nvCxnSpPr>
        <p:spPr>
          <a:xfrm>
            <a:off x="2600632" y="4139380"/>
            <a:ext cx="0" cy="162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6302477" y="2064775"/>
            <a:ext cx="4572000" cy="3038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have received your information and we are assigning the most suitable nutritionist for your profile. You should be hearing from your dedicated nutritionist soon. Check your email inbox (also make sure its not going to spam – you should hear from us within 24 </a:t>
            </a:r>
            <a:r>
              <a:rPr lang="en-US" dirty="0" err="1"/>
              <a:t>hrs</a:t>
            </a:r>
            <a:r>
              <a:rPr lang="en-US" dirty="0"/>
              <a:t>, except on Sunday. On Sunday we try to get some rest, maybe a movie).</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8456" y="285135"/>
            <a:ext cx="635000" cy="635000"/>
          </a:xfrm>
          <a:prstGeom prst="rect">
            <a:avLst/>
          </a:prstGeom>
        </p:spPr>
      </p:pic>
      <p:sp>
        <p:nvSpPr>
          <p:cNvPr id="22" name="Rectangle 21"/>
          <p:cNvSpPr/>
          <p:nvPr/>
        </p:nvSpPr>
        <p:spPr>
          <a:xfrm>
            <a:off x="7860224" y="5697642"/>
            <a:ext cx="3682847" cy="523220"/>
          </a:xfrm>
          <a:prstGeom prst="rect">
            <a:avLst/>
          </a:prstGeom>
          <a:solidFill>
            <a:schemeClr val="accent2"/>
          </a:solidFill>
        </p:spPr>
        <p:txBody>
          <a:bodyPr wrap="square">
            <a:spAutoFit/>
          </a:bodyPr>
          <a:lstStyle/>
          <a:p>
            <a:pPr algn="ctr"/>
            <a:r>
              <a:rPr lang="en-US" sz="2800" dirty="0"/>
              <a:t>Onboarding Flow</a:t>
            </a:r>
          </a:p>
        </p:txBody>
      </p:sp>
    </p:spTree>
    <p:extLst>
      <p:ext uri="{BB962C8B-B14F-4D97-AF65-F5344CB8AC3E}">
        <p14:creationId xmlns:p14="http://schemas.microsoft.com/office/powerpoint/2010/main" val="81069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302" y="285135"/>
            <a:ext cx="11267769" cy="923330"/>
          </a:xfrm>
          <a:prstGeom prst="rect">
            <a:avLst/>
          </a:prstGeom>
          <a:noFill/>
        </p:spPr>
        <p:txBody>
          <a:bodyPr wrap="square" rtlCol="0">
            <a:spAutoFit/>
          </a:bodyPr>
          <a:lstStyle/>
          <a:p>
            <a:r>
              <a:rPr lang="en-US" dirty="0"/>
              <a:t>Counselling page – for New Subscriptions on completing the form and clicking on schedule call with nutritionist</a:t>
            </a:r>
          </a:p>
          <a:p>
            <a:endParaRPr lang="en-US" dirty="0"/>
          </a:p>
          <a:p>
            <a:r>
              <a:rPr lang="en-US" dirty="0"/>
              <a:t>Slider to select one of 4 option – </a:t>
            </a:r>
          </a:p>
        </p:txBody>
      </p:sp>
      <p:sp>
        <p:nvSpPr>
          <p:cNvPr id="5" name="Rounded Rectangle 4"/>
          <p:cNvSpPr/>
          <p:nvPr/>
        </p:nvSpPr>
        <p:spPr>
          <a:xfrm>
            <a:off x="580103" y="1209369"/>
            <a:ext cx="4041058" cy="29300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en-US" b="1" u="sng" dirty="0" err="1"/>
              <a:t>Anthopometry</a:t>
            </a:r>
            <a:endParaRPr lang="en-US" b="1" u="sng" dirty="0"/>
          </a:p>
          <a:p>
            <a:endParaRPr lang="en-US" dirty="0"/>
          </a:p>
          <a:p>
            <a:r>
              <a:rPr lang="en-US" dirty="0"/>
              <a:t>Height</a:t>
            </a:r>
          </a:p>
          <a:p>
            <a:endParaRPr lang="en-US" dirty="0"/>
          </a:p>
          <a:p>
            <a:r>
              <a:rPr lang="en-US" dirty="0"/>
              <a:t>Weight</a:t>
            </a:r>
          </a:p>
          <a:p>
            <a:endParaRPr lang="en-US" dirty="0"/>
          </a:p>
          <a:p>
            <a:r>
              <a:rPr lang="en-US" dirty="0"/>
              <a:t>Hip</a:t>
            </a:r>
          </a:p>
          <a:p>
            <a:endParaRPr lang="en-US" dirty="0"/>
          </a:p>
          <a:p>
            <a:r>
              <a:rPr lang="en-US" dirty="0"/>
              <a:t>Waist</a:t>
            </a:r>
          </a:p>
        </p:txBody>
      </p:sp>
      <p:sp>
        <p:nvSpPr>
          <p:cNvPr id="12" name="Rounded Rectangle 11"/>
          <p:cNvSpPr/>
          <p:nvPr/>
        </p:nvSpPr>
        <p:spPr>
          <a:xfrm>
            <a:off x="580103" y="4139380"/>
            <a:ext cx="4041058" cy="162723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Image of 		Image of </a:t>
            </a:r>
          </a:p>
          <a:p>
            <a:pPr algn="ctr"/>
            <a:r>
              <a:rPr lang="en-US" dirty="0"/>
              <a:t>BMI Tachometer	WHR </a:t>
            </a:r>
            <a:r>
              <a:rPr lang="en-US" dirty="0" err="1"/>
              <a:t>Geen</a:t>
            </a:r>
            <a:r>
              <a:rPr lang="en-US" dirty="0"/>
              <a:t>-Red Red-</a:t>
            </a:r>
            <a:r>
              <a:rPr lang="en-US" dirty="0" err="1"/>
              <a:t>Geen</a:t>
            </a:r>
            <a:r>
              <a:rPr lang="en-US" dirty="0"/>
              <a:t>-Red	           Range</a:t>
            </a:r>
          </a:p>
          <a:p>
            <a:pPr algn="ctr"/>
            <a:r>
              <a:rPr lang="en-US" dirty="0"/>
              <a:t>range 		</a:t>
            </a:r>
          </a:p>
        </p:txBody>
      </p:sp>
      <p:sp>
        <p:nvSpPr>
          <p:cNvPr id="13" name="Rounded Rectangle 12"/>
          <p:cNvSpPr/>
          <p:nvPr/>
        </p:nvSpPr>
        <p:spPr>
          <a:xfrm>
            <a:off x="1927121" y="1907459"/>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927121" y="2466465"/>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927121" y="3025471"/>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927121" y="3584478"/>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035707" y="1870277"/>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035707" y="2429283"/>
            <a:ext cx="737419" cy="31463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3035707" y="2988289"/>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035707" y="3547296"/>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12" idx="0"/>
            <a:endCxn id="12" idx="2"/>
          </p:cNvCxnSpPr>
          <p:nvPr/>
        </p:nvCxnSpPr>
        <p:spPr>
          <a:xfrm>
            <a:off x="2600632" y="4139380"/>
            <a:ext cx="0" cy="162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700039880"/>
              </p:ext>
            </p:extLst>
          </p:nvPr>
        </p:nvGraphicFramePr>
        <p:xfrm>
          <a:off x="5324579" y="1025562"/>
          <a:ext cx="6404075" cy="4629084"/>
        </p:xfrm>
        <a:graphic>
          <a:graphicData uri="http://schemas.openxmlformats.org/drawingml/2006/table">
            <a:tbl>
              <a:tblPr firstRow="1" bandRow="1">
                <a:tableStyleId>{5C22544A-7EE6-4342-B048-85BDC9FD1C3A}</a:tableStyleId>
              </a:tblPr>
              <a:tblGrid>
                <a:gridCol w="1280815">
                  <a:extLst>
                    <a:ext uri="{9D8B030D-6E8A-4147-A177-3AD203B41FA5}">
                      <a16:colId xmlns:a16="http://schemas.microsoft.com/office/drawing/2014/main" val="1362464419"/>
                    </a:ext>
                  </a:extLst>
                </a:gridCol>
                <a:gridCol w="1280815">
                  <a:extLst>
                    <a:ext uri="{9D8B030D-6E8A-4147-A177-3AD203B41FA5}">
                      <a16:colId xmlns:a16="http://schemas.microsoft.com/office/drawing/2014/main" val="2107202718"/>
                    </a:ext>
                  </a:extLst>
                </a:gridCol>
                <a:gridCol w="1280815">
                  <a:extLst>
                    <a:ext uri="{9D8B030D-6E8A-4147-A177-3AD203B41FA5}">
                      <a16:colId xmlns:a16="http://schemas.microsoft.com/office/drawing/2014/main" val="1089863044"/>
                    </a:ext>
                  </a:extLst>
                </a:gridCol>
                <a:gridCol w="1280815">
                  <a:extLst>
                    <a:ext uri="{9D8B030D-6E8A-4147-A177-3AD203B41FA5}">
                      <a16:colId xmlns:a16="http://schemas.microsoft.com/office/drawing/2014/main" val="4291106055"/>
                    </a:ext>
                  </a:extLst>
                </a:gridCol>
                <a:gridCol w="1280815">
                  <a:extLst>
                    <a:ext uri="{9D8B030D-6E8A-4147-A177-3AD203B41FA5}">
                      <a16:colId xmlns:a16="http://schemas.microsoft.com/office/drawing/2014/main" val="393360867"/>
                    </a:ext>
                  </a:extLst>
                </a:gridCol>
              </a:tblGrid>
              <a:tr h="115727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91372921"/>
                  </a:ext>
                </a:extLst>
              </a:tr>
              <a:tr h="115727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42345378"/>
                  </a:ext>
                </a:extLst>
              </a:tr>
              <a:tr h="115727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31155046"/>
                  </a:ext>
                </a:extLst>
              </a:tr>
              <a:tr h="115727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00238468"/>
                  </a:ext>
                </a:extLst>
              </a:tr>
            </a:tbl>
          </a:graphicData>
        </a:graphic>
      </p:graphicFrame>
      <p:sp>
        <p:nvSpPr>
          <p:cNvPr id="8" name="Rounded Rectangle 7"/>
          <p:cNvSpPr/>
          <p:nvPr/>
        </p:nvSpPr>
        <p:spPr>
          <a:xfrm rot="19901434">
            <a:off x="6312310" y="2623781"/>
            <a:ext cx="4316361" cy="1118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Calendar with available and busy slots of assigned Nutritionist.</a:t>
            </a:r>
          </a:p>
        </p:txBody>
      </p:sp>
      <p:sp>
        <p:nvSpPr>
          <p:cNvPr id="22" name="Rounded Rectangle 21"/>
          <p:cNvSpPr/>
          <p:nvPr/>
        </p:nvSpPr>
        <p:spPr>
          <a:xfrm>
            <a:off x="10445791" y="5820693"/>
            <a:ext cx="1097280" cy="31463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Confirm</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8456" y="285135"/>
            <a:ext cx="635000" cy="635000"/>
          </a:xfrm>
          <a:prstGeom prst="rect">
            <a:avLst/>
          </a:prstGeom>
        </p:spPr>
      </p:pic>
      <p:sp>
        <p:nvSpPr>
          <p:cNvPr id="23" name="Rectangle 22"/>
          <p:cNvSpPr/>
          <p:nvPr/>
        </p:nvSpPr>
        <p:spPr>
          <a:xfrm>
            <a:off x="5324579" y="5718122"/>
            <a:ext cx="3682847" cy="523220"/>
          </a:xfrm>
          <a:prstGeom prst="rect">
            <a:avLst/>
          </a:prstGeom>
          <a:solidFill>
            <a:schemeClr val="accent2"/>
          </a:solidFill>
        </p:spPr>
        <p:txBody>
          <a:bodyPr wrap="square">
            <a:spAutoFit/>
          </a:bodyPr>
          <a:lstStyle/>
          <a:p>
            <a:pPr algn="ctr"/>
            <a:r>
              <a:rPr lang="en-US" sz="2800" dirty="0"/>
              <a:t>Onboarding Flow</a:t>
            </a:r>
          </a:p>
        </p:txBody>
      </p:sp>
    </p:spTree>
    <p:extLst>
      <p:ext uri="{BB962C8B-B14F-4D97-AF65-F5344CB8AC3E}">
        <p14:creationId xmlns:p14="http://schemas.microsoft.com/office/powerpoint/2010/main" val="103719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302" y="285135"/>
            <a:ext cx="8563898" cy="369332"/>
          </a:xfrm>
          <a:prstGeom prst="rect">
            <a:avLst/>
          </a:prstGeom>
          <a:noFill/>
        </p:spPr>
        <p:txBody>
          <a:bodyPr wrap="square" rtlCol="0">
            <a:spAutoFit/>
          </a:bodyPr>
          <a:lstStyle/>
          <a:p>
            <a:r>
              <a:rPr lang="en-US" dirty="0"/>
              <a:t>Counselling page – after appointment is scheduled.</a:t>
            </a:r>
          </a:p>
        </p:txBody>
      </p:sp>
      <p:sp>
        <p:nvSpPr>
          <p:cNvPr id="5" name="Rounded Rectangle 4"/>
          <p:cNvSpPr/>
          <p:nvPr/>
        </p:nvSpPr>
        <p:spPr>
          <a:xfrm>
            <a:off x="580103" y="1209369"/>
            <a:ext cx="4041058" cy="29300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en-US" b="1" u="sng" dirty="0" err="1"/>
              <a:t>Anthopometry</a:t>
            </a:r>
            <a:endParaRPr lang="en-US" b="1" u="sng" dirty="0"/>
          </a:p>
          <a:p>
            <a:endParaRPr lang="en-US" dirty="0"/>
          </a:p>
          <a:p>
            <a:r>
              <a:rPr lang="en-US" dirty="0"/>
              <a:t>Height</a:t>
            </a:r>
          </a:p>
          <a:p>
            <a:endParaRPr lang="en-US" dirty="0"/>
          </a:p>
          <a:p>
            <a:r>
              <a:rPr lang="en-US" dirty="0"/>
              <a:t>Weight</a:t>
            </a:r>
          </a:p>
          <a:p>
            <a:endParaRPr lang="en-US" dirty="0"/>
          </a:p>
          <a:p>
            <a:r>
              <a:rPr lang="en-US" dirty="0"/>
              <a:t>Hip</a:t>
            </a:r>
          </a:p>
          <a:p>
            <a:endParaRPr lang="en-US" dirty="0"/>
          </a:p>
          <a:p>
            <a:r>
              <a:rPr lang="en-US" dirty="0"/>
              <a:t>Waist</a:t>
            </a:r>
          </a:p>
        </p:txBody>
      </p:sp>
      <p:sp>
        <p:nvSpPr>
          <p:cNvPr id="12" name="Rounded Rectangle 11"/>
          <p:cNvSpPr/>
          <p:nvPr/>
        </p:nvSpPr>
        <p:spPr>
          <a:xfrm>
            <a:off x="580103" y="4139380"/>
            <a:ext cx="4041058" cy="162723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Image of 		Image of </a:t>
            </a:r>
          </a:p>
          <a:p>
            <a:pPr algn="ctr"/>
            <a:r>
              <a:rPr lang="en-US" dirty="0"/>
              <a:t>BMI Tachometer	WHR </a:t>
            </a:r>
            <a:r>
              <a:rPr lang="en-US" dirty="0" err="1"/>
              <a:t>Geen</a:t>
            </a:r>
            <a:r>
              <a:rPr lang="en-US" dirty="0"/>
              <a:t>-Red Red-</a:t>
            </a:r>
            <a:r>
              <a:rPr lang="en-US" dirty="0" err="1"/>
              <a:t>Geen</a:t>
            </a:r>
            <a:r>
              <a:rPr lang="en-US" dirty="0"/>
              <a:t>-Red	           Range</a:t>
            </a:r>
          </a:p>
          <a:p>
            <a:pPr algn="ctr"/>
            <a:r>
              <a:rPr lang="en-US" dirty="0"/>
              <a:t>range 		</a:t>
            </a:r>
          </a:p>
        </p:txBody>
      </p:sp>
      <p:sp>
        <p:nvSpPr>
          <p:cNvPr id="13" name="Rounded Rectangle 12"/>
          <p:cNvSpPr/>
          <p:nvPr/>
        </p:nvSpPr>
        <p:spPr>
          <a:xfrm>
            <a:off x="1927121" y="1907459"/>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927121" y="2466465"/>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927121" y="3025471"/>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927121" y="3584478"/>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035707" y="1870277"/>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035707" y="2429283"/>
            <a:ext cx="737419" cy="31463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3035707" y="2988289"/>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035707" y="3547296"/>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12" idx="0"/>
            <a:endCxn id="12" idx="2"/>
          </p:cNvCxnSpPr>
          <p:nvPr/>
        </p:nvCxnSpPr>
        <p:spPr>
          <a:xfrm>
            <a:off x="2600632" y="4139380"/>
            <a:ext cx="0" cy="162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5388077" y="1317523"/>
            <a:ext cx="6331975" cy="4168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have scheduled for an appointment at &lt;display time and date&gt;</a:t>
            </a:r>
          </a:p>
        </p:txBody>
      </p:sp>
      <p:sp>
        <p:nvSpPr>
          <p:cNvPr id="17" name="Rounded Rectangle 16"/>
          <p:cNvSpPr/>
          <p:nvPr/>
        </p:nvSpPr>
        <p:spPr>
          <a:xfrm>
            <a:off x="10058400" y="4670323"/>
            <a:ext cx="1097280" cy="31463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a:t>
            </a: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8456" y="285135"/>
            <a:ext cx="635000" cy="635000"/>
          </a:xfrm>
          <a:prstGeom prst="rect">
            <a:avLst/>
          </a:prstGeom>
        </p:spPr>
      </p:pic>
      <p:sp>
        <p:nvSpPr>
          <p:cNvPr id="23" name="Rectangle 22"/>
          <p:cNvSpPr/>
          <p:nvPr/>
        </p:nvSpPr>
        <p:spPr>
          <a:xfrm>
            <a:off x="5156353" y="6046448"/>
            <a:ext cx="3682847" cy="523220"/>
          </a:xfrm>
          <a:prstGeom prst="rect">
            <a:avLst/>
          </a:prstGeom>
          <a:solidFill>
            <a:schemeClr val="accent2"/>
          </a:solidFill>
        </p:spPr>
        <p:txBody>
          <a:bodyPr wrap="square">
            <a:spAutoFit/>
          </a:bodyPr>
          <a:lstStyle/>
          <a:p>
            <a:pPr algn="ctr"/>
            <a:r>
              <a:rPr lang="en-US" sz="2800" dirty="0"/>
              <a:t>Onboarding Flow</a:t>
            </a:r>
          </a:p>
        </p:txBody>
      </p:sp>
    </p:spTree>
    <p:extLst>
      <p:ext uri="{BB962C8B-B14F-4D97-AF65-F5344CB8AC3E}">
        <p14:creationId xmlns:p14="http://schemas.microsoft.com/office/powerpoint/2010/main" val="104634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302" y="285135"/>
            <a:ext cx="8563898" cy="369332"/>
          </a:xfrm>
          <a:prstGeom prst="rect">
            <a:avLst/>
          </a:prstGeom>
          <a:noFill/>
        </p:spPr>
        <p:txBody>
          <a:bodyPr wrap="square" rtlCol="0">
            <a:spAutoFit/>
          </a:bodyPr>
          <a:lstStyle/>
          <a:p>
            <a:r>
              <a:rPr lang="en-US" dirty="0"/>
              <a:t>Counselling page – after appointment date is past for 8 days.</a:t>
            </a:r>
          </a:p>
        </p:txBody>
      </p:sp>
      <p:sp>
        <p:nvSpPr>
          <p:cNvPr id="5" name="Rounded Rectangle 4"/>
          <p:cNvSpPr/>
          <p:nvPr/>
        </p:nvSpPr>
        <p:spPr>
          <a:xfrm>
            <a:off x="580103" y="1209369"/>
            <a:ext cx="4041058" cy="2930011"/>
          </a:xfrm>
          <a:prstGeom prst="round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en-US" b="1" u="sng" dirty="0" err="1"/>
              <a:t>Anthopometry</a:t>
            </a:r>
            <a:endParaRPr lang="en-US" b="1" u="sng" dirty="0"/>
          </a:p>
          <a:p>
            <a:endParaRPr lang="en-US" dirty="0"/>
          </a:p>
          <a:p>
            <a:r>
              <a:rPr lang="en-US" dirty="0"/>
              <a:t>Height</a:t>
            </a:r>
          </a:p>
          <a:p>
            <a:endParaRPr lang="en-US" dirty="0"/>
          </a:p>
          <a:p>
            <a:r>
              <a:rPr lang="en-US" dirty="0"/>
              <a:t>Weight</a:t>
            </a:r>
          </a:p>
          <a:p>
            <a:endParaRPr lang="en-US" dirty="0"/>
          </a:p>
          <a:p>
            <a:r>
              <a:rPr lang="en-US" dirty="0"/>
              <a:t>Hip</a:t>
            </a:r>
          </a:p>
          <a:p>
            <a:endParaRPr lang="en-US" dirty="0"/>
          </a:p>
          <a:p>
            <a:r>
              <a:rPr lang="en-US" dirty="0"/>
              <a:t>Waist</a:t>
            </a:r>
          </a:p>
        </p:txBody>
      </p:sp>
      <p:sp>
        <p:nvSpPr>
          <p:cNvPr id="12" name="Rounded Rectangle 11"/>
          <p:cNvSpPr/>
          <p:nvPr/>
        </p:nvSpPr>
        <p:spPr>
          <a:xfrm>
            <a:off x="580103" y="4139380"/>
            <a:ext cx="4041058" cy="162723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Image of 		Image of </a:t>
            </a:r>
          </a:p>
          <a:p>
            <a:pPr algn="ctr"/>
            <a:r>
              <a:rPr lang="en-US" dirty="0"/>
              <a:t>BMI Tachometer	WHR </a:t>
            </a:r>
            <a:r>
              <a:rPr lang="en-US" dirty="0" err="1"/>
              <a:t>Geen</a:t>
            </a:r>
            <a:r>
              <a:rPr lang="en-US" dirty="0"/>
              <a:t>-Red Red-</a:t>
            </a:r>
            <a:r>
              <a:rPr lang="en-US" dirty="0" err="1"/>
              <a:t>Geen</a:t>
            </a:r>
            <a:r>
              <a:rPr lang="en-US" dirty="0"/>
              <a:t>-Red	           Range</a:t>
            </a:r>
          </a:p>
          <a:p>
            <a:pPr algn="ctr"/>
            <a:r>
              <a:rPr lang="en-US" dirty="0"/>
              <a:t>range 		</a:t>
            </a:r>
          </a:p>
        </p:txBody>
      </p:sp>
      <p:sp>
        <p:nvSpPr>
          <p:cNvPr id="13" name="Rounded Rectangle 12"/>
          <p:cNvSpPr/>
          <p:nvPr/>
        </p:nvSpPr>
        <p:spPr>
          <a:xfrm>
            <a:off x="1927121" y="1907459"/>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927121" y="2466465"/>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927121" y="3025471"/>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927121" y="3584478"/>
            <a:ext cx="737419" cy="31463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035707" y="1870277"/>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035707" y="2429283"/>
            <a:ext cx="737419" cy="31463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3035707" y="2988289"/>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035707" y="3547296"/>
            <a:ext cx="737419" cy="3146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12" idx="0"/>
            <a:endCxn id="12" idx="2"/>
          </p:cNvCxnSpPr>
          <p:nvPr/>
        </p:nvCxnSpPr>
        <p:spPr>
          <a:xfrm>
            <a:off x="2600632" y="4139380"/>
            <a:ext cx="0" cy="162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5388077" y="1317523"/>
            <a:ext cx="6331975" cy="4168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are the reports from your appointment on &lt;display time and date&gt;</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i="1" dirty="0"/>
              <a:t>If you are not seeing any document or the latest ones, please contact us on 46645555 (if it hasn’t been 24 </a:t>
            </a:r>
            <a:r>
              <a:rPr lang="en-US" i="1" dirty="0" err="1"/>
              <a:t>hrs</a:t>
            </a:r>
            <a:r>
              <a:rPr lang="en-US" i="1" dirty="0"/>
              <a:t> since your last </a:t>
            </a:r>
            <a:r>
              <a:rPr lang="en-US" i="1" dirty="0" err="1"/>
              <a:t>appt</a:t>
            </a:r>
            <a:r>
              <a:rPr lang="en-US" i="1" dirty="0"/>
              <a:t>, the Nutritionist is burning the midnight oil to preparing the document.</a:t>
            </a:r>
          </a:p>
        </p:txBody>
      </p:sp>
      <p:sp>
        <p:nvSpPr>
          <p:cNvPr id="6" name="Rounded Rectangle 5"/>
          <p:cNvSpPr/>
          <p:nvPr/>
        </p:nvSpPr>
        <p:spPr>
          <a:xfrm>
            <a:off x="7010402" y="2241754"/>
            <a:ext cx="1681316" cy="150433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PDF</a:t>
            </a:r>
          </a:p>
        </p:txBody>
      </p:sp>
      <p:sp>
        <p:nvSpPr>
          <p:cNvPr id="22" name="Rounded Rectangle 21"/>
          <p:cNvSpPr/>
          <p:nvPr/>
        </p:nvSpPr>
        <p:spPr>
          <a:xfrm>
            <a:off x="9291486" y="2183380"/>
            <a:ext cx="1681316" cy="150433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PDF</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8456" y="285135"/>
            <a:ext cx="635000" cy="635000"/>
          </a:xfrm>
          <a:prstGeom prst="rect">
            <a:avLst/>
          </a:prstGeom>
        </p:spPr>
      </p:pic>
      <p:sp>
        <p:nvSpPr>
          <p:cNvPr id="23" name="Rectangle 22"/>
          <p:cNvSpPr/>
          <p:nvPr/>
        </p:nvSpPr>
        <p:spPr>
          <a:xfrm>
            <a:off x="5156353" y="6046448"/>
            <a:ext cx="3682847" cy="523220"/>
          </a:xfrm>
          <a:prstGeom prst="rect">
            <a:avLst/>
          </a:prstGeom>
          <a:solidFill>
            <a:schemeClr val="accent2"/>
          </a:solidFill>
        </p:spPr>
        <p:txBody>
          <a:bodyPr wrap="square">
            <a:spAutoFit/>
          </a:bodyPr>
          <a:lstStyle/>
          <a:p>
            <a:pPr algn="ctr"/>
            <a:r>
              <a:rPr lang="en-US" sz="2800" dirty="0"/>
              <a:t>Onboarding Flow</a:t>
            </a:r>
          </a:p>
        </p:txBody>
      </p:sp>
    </p:spTree>
    <p:extLst>
      <p:ext uri="{BB962C8B-B14F-4D97-AF65-F5344CB8AC3E}">
        <p14:creationId xmlns:p14="http://schemas.microsoft.com/office/powerpoint/2010/main" val="1396124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350</Words>
  <Application>Microsoft Office PowerPoint</Application>
  <PresentationFormat>Widescreen</PresentationFormat>
  <Paragraphs>123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Gopikrishna Lingala</dc:creator>
  <cp:lastModifiedBy>Gopikrishna Lingala</cp:lastModifiedBy>
  <cp:revision>4</cp:revision>
  <dcterms:created xsi:type="dcterms:W3CDTF">2016-02-12T10:15:28Z</dcterms:created>
  <dcterms:modified xsi:type="dcterms:W3CDTF">2016-05-10T17:40:49Z</dcterms:modified>
</cp:coreProperties>
</file>